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DFF1E-8379-479C-8732-9ECD6EC2FA91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0A8FF-AF78-41D3-A644-317D7AD3A04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87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mtClean="0"/>
              <a:t>NONARTİKÜLER ROMATİZMAL HASTALIKLAR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129290"/>
          </a:xfrm>
        </p:spPr>
        <p:txBody>
          <a:bodyPr>
            <a:normAutofit/>
          </a:bodyPr>
          <a:lstStyle/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tr-TR" b="1" dirty="0" smtClean="0"/>
              <a:t>ÖĞR. GÖR. OSMAN ŞENOL YILDIZ</a:t>
            </a:r>
          </a:p>
          <a:p>
            <a:pPr algn="ctr"/>
            <a:r>
              <a:rPr lang="tr-TR" b="1" dirty="0" smtClean="0"/>
              <a:t>AÜ HAYMANA MYO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BURSİT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Bursa: </a:t>
            </a:r>
            <a:r>
              <a:rPr lang="tr-TR" dirty="0" smtClean="0"/>
              <a:t>Çok az </a:t>
            </a:r>
            <a:r>
              <a:rPr lang="tr-TR" dirty="0" err="1" smtClean="0"/>
              <a:t>snovyal</a:t>
            </a:r>
            <a:r>
              <a:rPr lang="tr-TR" dirty="0" smtClean="0"/>
              <a:t> sıvı içeren küçük yastıkçık. </a:t>
            </a:r>
            <a:r>
              <a:rPr lang="tr-TR" dirty="0" err="1" smtClean="0"/>
              <a:t>Tendon</a:t>
            </a:r>
            <a:r>
              <a:rPr lang="tr-TR" dirty="0" smtClean="0"/>
              <a:t> ve kas hareketlerine yardımcıdır.</a:t>
            </a:r>
          </a:p>
          <a:p>
            <a:endParaRPr lang="tr-TR" b="1" dirty="0" smtClean="0"/>
          </a:p>
          <a:p>
            <a:r>
              <a:rPr lang="tr-TR" b="1" dirty="0" smtClean="0"/>
              <a:t> </a:t>
            </a:r>
            <a:r>
              <a:rPr lang="tr-TR" dirty="0" err="1" smtClean="0"/>
              <a:t>Subakromial</a:t>
            </a:r>
            <a:r>
              <a:rPr lang="tr-TR" dirty="0" smtClean="0"/>
              <a:t>, </a:t>
            </a:r>
            <a:r>
              <a:rPr lang="tr-TR" dirty="0" err="1" smtClean="0"/>
              <a:t>subdeltoid</a:t>
            </a:r>
            <a:r>
              <a:rPr lang="tr-TR" dirty="0" smtClean="0"/>
              <a:t>, </a:t>
            </a:r>
            <a:r>
              <a:rPr lang="tr-TR" dirty="0" err="1" smtClean="0"/>
              <a:t>olecranon</a:t>
            </a:r>
            <a:r>
              <a:rPr lang="tr-TR" dirty="0" smtClean="0"/>
              <a:t>, </a:t>
            </a:r>
            <a:r>
              <a:rPr lang="tr-TR" dirty="0" err="1" smtClean="0"/>
              <a:t>radiohumeral</a:t>
            </a:r>
            <a:r>
              <a:rPr lang="tr-TR" dirty="0" smtClean="0"/>
              <a:t>, </a:t>
            </a:r>
            <a:r>
              <a:rPr lang="tr-TR" dirty="0" err="1" smtClean="0"/>
              <a:t>iliopsoas</a:t>
            </a:r>
            <a:r>
              <a:rPr lang="tr-TR" dirty="0" smtClean="0"/>
              <a:t>, </a:t>
            </a:r>
            <a:r>
              <a:rPr lang="tr-TR" dirty="0" err="1" smtClean="0"/>
              <a:t>trokanterik</a:t>
            </a:r>
            <a:r>
              <a:rPr lang="tr-TR" dirty="0" smtClean="0"/>
              <a:t>, </a:t>
            </a:r>
            <a:r>
              <a:rPr lang="tr-TR" dirty="0" err="1" smtClean="0"/>
              <a:t>prepatellar</a:t>
            </a:r>
            <a:r>
              <a:rPr lang="tr-TR" dirty="0" smtClean="0"/>
              <a:t>, </a:t>
            </a:r>
            <a:r>
              <a:rPr lang="tr-TR" dirty="0" err="1" smtClean="0"/>
              <a:t>infrapatellar</a:t>
            </a:r>
            <a:r>
              <a:rPr lang="tr-TR" dirty="0" smtClean="0"/>
              <a:t>, </a:t>
            </a:r>
            <a:r>
              <a:rPr lang="tr-TR" dirty="0" err="1" smtClean="0"/>
              <a:t>aşil</a:t>
            </a:r>
            <a:r>
              <a:rPr lang="tr-TR" dirty="0" smtClean="0"/>
              <a:t>, </a:t>
            </a:r>
            <a:r>
              <a:rPr lang="tr-TR" dirty="0" err="1" smtClean="0"/>
              <a:t>subkalkaneal</a:t>
            </a:r>
            <a:r>
              <a:rPr lang="tr-TR" dirty="0" smtClean="0"/>
              <a:t> vs.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Pasif harekette ağrı</a:t>
            </a:r>
          </a:p>
          <a:p>
            <a:endParaRPr lang="tr-TR" dirty="0" smtClean="0"/>
          </a:p>
          <a:p>
            <a:r>
              <a:rPr lang="tr-TR" dirty="0" smtClean="0"/>
              <a:t>Ödem, </a:t>
            </a:r>
            <a:r>
              <a:rPr lang="tr-TR" dirty="0" err="1" smtClean="0"/>
              <a:t>eritem</a:t>
            </a:r>
            <a:r>
              <a:rPr lang="tr-TR" dirty="0" smtClean="0"/>
              <a:t>, hassasiyet</a:t>
            </a:r>
          </a:p>
          <a:p>
            <a:endParaRPr lang="tr-TR" dirty="0" smtClean="0"/>
          </a:p>
          <a:p>
            <a:r>
              <a:rPr lang="tr-TR" dirty="0" smtClean="0"/>
              <a:t>Direkt travma, kronik aşırı kullanım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İmmobilizasyon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Aktivite modifikasyonu</a:t>
            </a:r>
          </a:p>
          <a:p>
            <a:endParaRPr lang="tr-TR" dirty="0" smtClean="0"/>
          </a:p>
          <a:p>
            <a:r>
              <a:rPr lang="tr-TR" dirty="0" smtClean="0"/>
              <a:t>Soğuk uygulama</a:t>
            </a:r>
          </a:p>
          <a:p>
            <a:endParaRPr lang="tr-TR" dirty="0" smtClean="0"/>
          </a:p>
          <a:p>
            <a:r>
              <a:rPr lang="tr-TR" dirty="0" err="1" smtClean="0"/>
              <a:t>İyontoforez</a:t>
            </a:r>
            <a:r>
              <a:rPr lang="tr-TR" dirty="0" smtClean="0"/>
              <a:t> ( Mg, </a:t>
            </a:r>
            <a:r>
              <a:rPr lang="tr-TR" dirty="0" err="1" smtClean="0"/>
              <a:t>prokayn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smtClean="0"/>
              <a:t>Derin ve </a:t>
            </a:r>
            <a:r>
              <a:rPr lang="tr-TR" dirty="0" err="1" smtClean="0"/>
              <a:t>yüzeyel</a:t>
            </a:r>
            <a:r>
              <a:rPr lang="tr-TR" dirty="0" smtClean="0"/>
              <a:t> ısı ajanları</a:t>
            </a:r>
          </a:p>
          <a:p>
            <a:endParaRPr lang="tr-TR" dirty="0" smtClean="0"/>
          </a:p>
          <a:p>
            <a:r>
              <a:rPr lang="tr-TR" dirty="0" smtClean="0"/>
              <a:t>Masaj</a:t>
            </a:r>
          </a:p>
          <a:p>
            <a:endParaRPr lang="tr-TR" dirty="0" smtClean="0"/>
          </a:p>
          <a:p>
            <a:r>
              <a:rPr lang="tr-TR" dirty="0" smtClean="0"/>
              <a:t>Egzersiz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Adeziv</a:t>
            </a:r>
            <a:r>
              <a:rPr lang="tr-TR" dirty="0" smtClean="0"/>
              <a:t> </a:t>
            </a:r>
            <a:r>
              <a:rPr lang="tr-TR" dirty="0" err="1" smtClean="0"/>
              <a:t>Kapsülit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Etyolojisi</a:t>
            </a:r>
            <a:r>
              <a:rPr lang="tr-TR" dirty="0" smtClean="0"/>
              <a:t> bilinmeyen</a:t>
            </a:r>
          </a:p>
          <a:p>
            <a:endParaRPr lang="tr-TR" dirty="0" smtClean="0"/>
          </a:p>
          <a:p>
            <a:r>
              <a:rPr lang="tr-TR" dirty="0" smtClean="0"/>
              <a:t>Eklem kapsülünde </a:t>
            </a:r>
            <a:r>
              <a:rPr lang="tr-TR" dirty="0" err="1" smtClean="0"/>
              <a:t>fibröz</a:t>
            </a:r>
            <a:r>
              <a:rPr lang="tr-TR" dirty="0" smtClean="0"/>
              <a:t> kalınlaşma ve </a:t>
            </a:r>
            <a:r>
              <a:rPr lang="tr-TR" dirty="0" err="1" smtClean="0"/>
              <a:t>kontraksiyon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Sinoviyal</a:t>
            </a:r>
            <a:r>
              <a:rPr lang="tr-TR" dirty="0" smtClean="0"/>
              <a:t> yapılarda yapışıklık</a:t>
            </a:r>
          </a:p>
          <a:p>
            <a:endParaRPr lang="tr-TR" dirty="0" smtClean="0"/>
          </a:p>
          <a:p>
            <a:r>
              <a:rPr lang="tr-TR" dirty="0" smtClean="0"/>
              <a:t>Eklem boşluğunda daralma sonucu</a:t>
            </a:r>
          </a:p>
          <a:p>
            <a:endParaRPr lang="tr-TR" dirty="0" smtClean="0"/>
          </a:p>
          <a:p>
            <a:r>
              <a:rPr lang="tr-TR" dirty="0" smtClean="0"/>
              <a:t>Omuz ekleminde oluşan ağrı ve hareket kısıtlılığı tablosu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Ağrının azalması</a:t>
            </a:r>
          </a:p>
          <a:p>
            <a:endParaRPr lang="tr-TR" dirty="0" smtClean="0"/>
          </a:p>
          <a:p>
            <a:r>
              <a:rPr lang="tr-TR" dirty="0" smtClean="0"/>
              <a:t>NEH kaybının azaltılması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      - Yoğun aktif egzersiz</a:t>
            </a:r>
          </a:p>
          <a:p>
            <a:pPr>
              <a:buNone/>
            </a:pPr>
            <a:r>
              <a:rPr lang="tr-TR" dirty="0" smtClean="0"/>
              <a:t>           - </a:t>
            </a:r>
            <a:r>
              <a:rPr lang="tr-TR" dirty="0" err="1" smtClean="0"/>
              <a:t>Codman</a:t>
            </a:r>
            <a:r>
              <a:rPr lang="tr-TR" dirty="0" smtClean="0"/>
              <a:t>, </a:t>
            </a:r>
            <a:r>
              <a:rPr lang="tr-TR" dirty="0" err="1" smtClean="0"/>
              <a:t>wand</a:t>
            </a:r>
            <a:r>
              <a:rPr lang="tr-TR" dirty="0" smtClean="0"/>
              <a:t>, parmak merdiveni</a:t>
            </a:r>
          </a:p>
          <a:p>
            <a:pPr>
              <a:buNone/>
            </a:pPr>
            <a:r>
              <a:rPr lang="tr-TR" dirty="0" smtClean="0"/>
              <a:t>           - Pasif, dirençli, germe egzersizleri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PERİARTRİT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Eklem çevresi kas, </a:t>
            </a:r>
            <a:r>
              <a:rPr lang="tr-TR" dirty="0" err="1" smtClean="0"/>
              <a:t>tendon</a:t>
            </a:r>
            <a:r>
              <a:rPr lang="tr-TR" dirty="0" smtClean="0"/>
              <a:t> ve kılıflarının </a:t>
            </a:r>
            <a:r>
              <a:rPr lang="tr-TR" dirty="0" err="1" smtClean="0"/>
              <a:t>inflamasyon</a:t>
            </a:r>
            <a:r>
              <a:rPr lang="tr-TR" dirty="0" smtClean="0"/>
              <a:t> ve kalsifikasyonu</a:t>
            </a:r>
          </a:p>
          <a:p>
            <a:endParaRPr lang="tr-TR" dirty="0" smtClean="0"/>
          </a:p>
          <a:p>
            <a:r>
              <a:rPr lang="tr-TR" dirty="0" smtClean="0"/>
              <a:t>En sık omuz ekleminde görülür.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İmmobilizasyon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Ağrı</a:t>
            </a:r>
          </a:p>
          <a:p>
            <a:endParaRPr lang="tr-TR" dirty="0" smtClean="0"/>
          </a:p>
          <a:p>
            <a:r>
              <a:rPr lang="tr-TR" dirty="0" smtClean="0"/>
              <a:t>Isı ajanları</a:t>
            </a:r>
          </a:p>
          <a:p>
            <a:endParaRPr lang="tr-TR" dirty="0" smtClean="0"/>
          </a:p>
          <a:p>
            <a:r>
              <a:rPr lang="tr-TR" dirty="0" smtClean="0"/>
              <a:t>Ağrı sınırında egzersiz</a:t>
            </a:r>
          </a:p>
          <a:p>
            <a:endParaRPr lang="tr-TR" dirty="0" smtClean="0"/>
          </a:p>
          <a:p>
            <a:r>
              <a:rPr lang="tr-TR" dirty="0" err="1" smtClean="0"/>
              <a:t>Elektrofiziksel</a:t>
            </a:r>
            <a:r>
              <a:rPr lang="tr-TR" dirty="0" smtClean="0"/>
              <a:t> ajanlar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MİYOFASİYAL AĞRI SENDROMU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 gergin bant ile birlikte, tetik nokta (</a:t>
            </a:r>
            <a:r>
              <a:rPr lang="tr-TR" dirty="0" err="1" smtClean="0"/>
              <a:t>trigger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) adı verilen lokal hassas bölgelerin bulunduğu bir yumuşak doku romatizmasıdır.</a:t>
            </a:r>
          </a:p>
          <a:p>
            <a:endParaRPr lang="tr-TR" dirty="0" smtClean="0"/>
          </a:p>
          <a:p>
            <a:r>
              <a:rPr lang="tr-TR" dirty="0" smtClean="0"/>
              <a:t>Bu noktalar kompresyon veya iğneleme sonucu lokal veya uzak bölgelerde yansıyan ağrı ve </a:t>
            </a:r>
            <a:r>
              <a:rPr lang="tr-TR" dirty="0" err="1" smtClean="0"/>
              <a:t>otonomik</a:t>
            </a:r>
            <a:r>
              <a:rPr lang="tr-TR" dirty="0" smtClean="0"/>
              <a:t> belirtilere yol açabilir.</a:t>
            </a:r>
          </a:p>
          <a:p>
            <a:endParaRPr lang="tr-TR" dirty="0" smtClean="0"/>
          </a:p>
          <a:p>
            <a:r>
              <a:rPr lang="tr-TR" dirty="0" smtClean="0"/>
              <a:t>Kas geriliminde artmaya neden olan herhangi bir faktör o kasta </a:t>
            </a:r>
            <a:r>
              <a:rPr lang="tr-TR" dirty="0" err="1" smtClean="0"/>
              <a:t>hipoksi</a:t>
            </a:r>
            <a:r>
              <a:rPr lang="tr-TR" dirty="0" smtClean="0"/>
              <a:t> ile refleks spazma yol açar.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Dokularda aşırı yüklenmeye neden olan </a:t>
            </a:r>
            <a:r>
              <a:rPr lang="tr-TR" dirty="0" err="1" smtClean="0"/>
              <a:t>postüral</a:t>
            </a:r>
            <a:r>
              <a:rPr lang="tr-TR" dirty="0" smtClean="0"/>
              <a:t> bozukluklar, </a:t>
            </a:r>
            <a:r>
              <a:rPr lang="tr-TR" dirty="0" err="1" smtClean="0"/>
              <a:t>metabolik</a:t>
            </a:r>
            <a:r>
              <a:rPr lang="tr-TR" dirty="0" smtClean="0"/>
              <a:t> veya endokrin </a:t>
            </a:r>
            <a:r>
              <a:rPr lang="tr-TR" dirty="0" err="1" smtClean="0"/>
              <a:t>disfonksiyon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Beslenme yetersizlikleri, anemi, elektrolit </a:t>
            </a:r>
            <a:r>
              <a:rPr lang="tr-TR" dirty="0" err="1" smtClean="0"/>
              <a:t>imbalansı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Çevresel stresler, enfeksiyon</a:t>
            </a:r>
          </a:p>
          <a:p>
            <a:endParaRPr lang="tr-TR" dirty="0" smtClean="0"/>
          </a:p>
          <a:p>
            <a:r>
              <a:rPr lang="tr-TR" dirty="0" smtClean="0"/>
              <a:t>Uyku bozuklukları ve </a:t>
            </a:r>
            <a:r>
              <a:rPr lang="tr-TR" dirty="0" err="1" smtClean="0"/>
              <a:t>emosyonel</a:t>
            </a:r>
            <a:r>
              <a:rPr lang="tr-TR" dirty="0" smtClean="0"/>
              <a:t> stres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eğitimi</a:t>
            </a:r>
          </a:p>
          <a:p>
            <a:endParaRPr lang="tr-TR" dirty="0" smtClean="0"/>
          </a:p>
          <a:p>
            <a:r>
              <a:rPr lang="tr-TR" dirty="0" smtClean="0"/>
              <a:t>Kasların normal </a:t>
            </a:r>
            <a:r>
              <a:rPr lang="tr-TR" dirty="0" err="1" smtClean="0"/>
              <a:t>tonusunu</a:t>
            </a:r>
            <a:r>
              <a:rPr lang="tr-TR" dirty="0" smtClean="0"/>
              <a:t> korumak</a:t>
            </a:r>
          </a:p>
          <a:p>
            <a:endParaRPr lang="tr-TR" dirty="0" smtClean="0"/>
          </a:p>
          <a:p>
            <a:r>
              <a:rPr lang="tr-TR" dirty="0" smtClean="0"/>
              <a:t>Masaj</a:t>
            </a:r>
          </a:p>
          <a:p>
            <a:endParaRPr lang="tr-TR" dirty="0" smtClean="0"/>
          </a:p>
          <a:p>
            <a:r>
              <a:rPr lang="tr-TR" dirty="0" err="1" smtClean="0"/>
              <a:t>Elektrofiziksel</a:t>
            </a:r>
            <a:r>
              <a:rPr lang="tr-TR" dirty="0" smtClean="0"/>
              <a:t> ajanlar</a:t>
            </a:r>
          </a:p>
          <a:p>
            <a:endParaRPr lang="tr-TR" dirty="0" smtClean="0"/>
          </a:p>
          <a:p>
            <a:r>
              <a:rPr lang="tr-TR" dirty="0" smtClean="0"/>
              <a:t>Egzersiz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HASTALIKLAR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Fibromyalji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Tendinit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Tenosnovit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Bursit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Periatrit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Adeziv</a:t>
            </a:r>
            <a:r>
              <a:rPr lang="tr-TR" dirty="0" smtClean="0"/>
              <a:t> </a:t>
            </a:r>
            <a:r>
              <a:rPr lang="tr-TR" dirty="0" err="1" smtClean="0"/>
              <a:t>kapsülit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Myofasiyal</a:t>
            </a:r>
            <a:r>
              <a:rPr lang="tr-TR" dirty="0" smtClean="0"/>
              <a:t> ağrı sendromu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FİBROMYALJİ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Fibrozit</a:t>
            </a:r>
            <a:r>
              <a:rPr lang="tr-TR" dirty="0" smtClean="0"/>
              <a:t> ?</a:t>
            </a:r>
          </a:p>
          <a:p>
            <a:endParaRPr lang="tr-TR" dirty="0" smtClean="0"/>
          </a:p>
          <a:p>
            <a:r>
              <a:rPr lang="tr-TR" dirty="0" smtClean="0"/>
              <a:t>Kasta birtakım </a:t>
            </a:r>
            <a:r>
              <a:rPr lang="tr-TR" dirty="0" err="1" smtClean="0"/>
              <a:t>fibröz</a:t>
            </a:r>
            <a:r>
              <a:rPr lang="tr-TR" dirty="0" smtClean="0"/>
              <a:t> doku değişiklikleri</a:t>
            </a:r>
          </a:p>
          <a:p>
            <a:endParaRPr lang="tr-TR" dirty="0" smtClean="0"/>
          </a:p>
          <a:p>
            <a:r>
              <a:rPr lang="tr-TR" dirty="0" smtClean="0"/>
              <a:t>Fizik muayenede 18 hassas noktadan 11 tanesinin bulunması ile karakterize</a:t>
            </a:r>
          </a:p>
          <a:p>
            <a:endParaRPr lang="tr-TR" dirty="0" smtClean="0"/>
          </a:p>
          <a:p>
            <a:r>
              <a:rPr lang="tr-TR" dirty="0" smtClean="0"/>
              <a:t>Uzun süreli yaygın vücut ağrısı</a:t>
            </a:r>
          </a:p>
          <a:p>
            <a:endParaRPr lang="tr-TR" dirty="0" smtClean="0"/>
          </a:p>
          <a:p>
            <a:r>
              <a:rPr lang="tr-TR" dirty="0" err="1" smtClean="0"/>
              <a:t>Aksiyal</a:t>
            </a:r>
            <a:r>
              <a:rPr lang="tr-TR" dirty="0" smtClean="0"/>
              <a:t> bölgede daha çok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Hassas Nokta: </a:t>
            </a:r>
            <a:r>
              <a:rPr lang="tr-TR" dirty="0" smtClean="0"/>
              <a:t>Üzerine yaklaşık 4 kg </a:t>
            </a:r>
            <a:r>
              <a:rPr lang="tr-TR" dirty="0" err="1" smtClean="0"/>
              <a:t>lık</a:t>
            </a:r>
            <a:r>
              <a:rPr lang="tr-TR" dirty="0" smtClean="0"/>
              <a:t> bir basınç uygulandığında hastanın ağrıdan yakındığı anatomik bölge.</a:t>
            </a:r>
          </a:p>
          <a:p>
            <a:endParaRPr lang="tr-TR" b="1" dirty="0" smtClean="0"/>
          </a:p>
          <a:p>
            <a:r>
              <a:rPr lang="tr-TR" dirty="0" err="1" smtClean="0"/>
              <a:t>İstirahatte</a:t>
            </a:r>
            <a:r>
              <a:rPr lang="tr-TR" dirty="0" smtClean="0"/>
              <a:t> sertlik ve ağrı vardır.</a:t>
            </a:r>
          </a:p>
          <a:p>
            <a:endParaRPr lang="tr-TR" dirty="0" smtClean="0"/>
          </a:p>
          <a:p>
            <a:r>
              <a:rPr lang="tr-TR" dirty="0" smtClean="0"/>
              <a:t>Soğuk, uykusuzluk, yorgunluk, stres gibi faktörler etkilidir.</a:t>
            </a:r>
          </a:p>
          <a:p>
            <a:endParaRPr lang="tr-TR" dirty="0" smtClean="0"/>
          </a:p>
          <a:p>
            <a:r>
              <a:rPr lang="tr-TR" dirty="0" smtClean="0"/>
              <a:t>Radyolojik bulgu yoktur.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Deri </a:t>
            </a:r>
            <a:r>
              <a:rPr lang="tr-TR" dirty="0" err="1" smtClean="0"/>
              <a:t>hiperemik</a:t>
            </a:r>
            <a:r>
              <a:rPr lang="tr-TR" dirty="0" smtClean="0"/>
              <a:t>, sert ve gergin olabilir.</a:t>
            </a:r>
          </a:p>
          <a:p>
            <a:endParaRPr lang="tr-TR" dirty="0" smtClean="0"/>
          </a:p>
          <a:p>
            <a:r>
              <a:rPr lang="tr-TR" dirty="0" smtClean="0"/>
              <a:t>Erişkin popülasyonda </a:t>
            </a:r>
            <a:r>
              <a:rPr lang="tr-TR" dirty="0" err="1" smtClean="0"/>
              <a:t>prevalans</a:t>
            </a:r>
            <a:r>
              <a:rPr lang="tr-TR" dirty="0" smtClean="0"/>
              <a:t> % 0.5-5 aralığındadır.</a:t>
            </a:r>
          </a:p>
          <a:p>
            <a:endParaRPr lang="tr-TR" dirty="0" smtClean="0"/>
          </a:p>
          <a:p>
            <a:r>
              <a:rPr lang="tr-TR" dirty="0" smtClean="0"/>
              <a:t>Her yaş ve cinsiyette görülmekle birlikte genelde 40-60 yaş aralığındaki kadınlarda görülür.</a:t>
            </a:r>
          </a:p>
          <a:p>
            <a:endParaRPr lang="tr-TR" dirty="0" smtClean="0"/>
          </a:p>
          <a:p>
            <a:r>
              <a:rPr lang="tr-TR" dirty="0" smtClean="0"/>
              <a:t>Semptomların 55-60 yaş üzerinde başlaması FM dışında başka bir hastalık varlığını akla getirmelidir.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Hasta eğitimi</a:t>
            </a:r>
          </a:p>
          <a:p>
            <a:endParaRPr lang="tr-TR" dirty="0" smtClean="0"/>
          </a:p>
          <a:p>
            <a:r>
              <a:rPr lang="tr-TR" dirty="0" smtClean="0"/>
              <a:t>Dolaşımı artırmak</a:t>
            </a:r>
          </a:p>
          <a:p>
            <a:endParaRPr lang="tr-TR" dirty="0" smtClean="0"/>
          </a:p>
          <a:p>
            <a:r>
              <a:rPr lang="tr-TR" dirty="0" smtClean="0"/>
              <a:t>Analjezik uygulamalar</a:t>
            </a:r>
          </a:p>
          <a:p>
            <a:endParaRPr lang="tr-TR" dirty="0" smtClean="0"/>
          </a:p>
          <a:p>
            <a:r>
              <a:rPr lang="tr-TR" dirty="0" smtClean="0"/>
              <a:t>Aerobik egzersiz</a:t>
            </a:r>
          </a:p>
          <a:p>
            <a:endParaRPr lang="tr-TR" dirty="0" smtClean="0"/>
          </a:p>
          <a:p>
            <a:r>
              <a:rPr lang="tr-TR" dirty="0" smtClean="0"/>
              <a:t>Gevşeme ve </a:t>
            </a:r>
            <a:r>
              <a:rPr lang="tr-TR" dirty="0" err="1" smtClean="0"/>
              <a:t>postür</a:t>
            </a:r>
            <a:r>
              <a:rPr lang="tr-TR" dirty="0" smtClean="0"/>
              <a:t> egzersizleri</a:t>
            </a:r>
          </a:p>
          <a:p>
            <a:endParaRPr lang="tr-TR" dirty="0" smtClean="0"/>
          </a:p>
          <a:p>
            <a:r>
              <a:rPr lang="tr-TR" dirty="0" smtClean="0"/>
              <a:t>Masaj ( Klasik ve KDM)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TENDİNİT &amp; TENOSNOVİT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Tendon</a:t>
            </a:r>
            <a:r>
              <a:rPr lang="tr-TR" dirty="0" smtClean="0"/>
              <a:t> ve </a:t>
            </a:r>
            <a:r>
              <a:rPr lang="tr-TR" dirty="0" err="1" smtClean="0"/>
              <a:t>tendon</a:t>
            </a:r>
            <a:r>
              <a:rPr lang="tr-TR" dirty="0" smtClean="0"/>
              <a:t> kılıflarının </a:t>
            </a:r>
            <a:r>
              <a:rPr lang="tr-TR" dirty="0" err="1" smtClean="0"/>
              <a:t>inflamatuar</a:t>
            </a:r>
            <a:r>
              <a:rPr lang="tr-TR" dirty="0" smtClean="0"/>
              <a:t> hastalığı</a:t>
            </a:r>
          </a:p>
          <a:p>
            <a:endParaRPr lang="tr-TR" dirty="0" smtClean="0"/>
          </a:p>
          <a:p>
            <a:r>
              <a:rPr lang="tr-TR" dirty="0" smtClean="0"/>
              <a:t>Tek başına ve </a:t>
            </a:r>
            <a:r>
              <a:rPr lang="tr-TR" dirty="0" err="1" smtClean="0"/>
              <a:t>artritlerle</a:t>
            </a:r>
            <a:r>
              <a:rPr lang="tr-TR" dirty="0" smtClean="0"/>
              <a:t> ya da diğer sistemik hastalıklarla görülebilirler.</a:t>
            </a:r>
          </a:p>
          <a:p>
            <a:endParaRPr lang="tr-TR" dirty="0" smtClean="0"/>
          </a:p>
          <a:p>
            <a:r>
              <a:rPr lang="tr-TR" dirty="0" smtClean="0"/>
              <a:t>Azalmış </a:t>
            </a:r>
            <a:r>
              <a:rPr lang="tr-TR" dirty="0" err="1" smtClean="0"/>
              <a:t>tendon</a:t>
            </a:r>
            <a:r>
              <a:rPr lang="tr-TR" dirty="0" smtClean="0"/>
              <a:t> </a:t>
            </a:r>
            <a:r>
              <a:rPr lang="tr-TR" dirty="0" err="1" smtClean="0"/>
              <a:t>vaskülaritesi</a:t>
            </a:r>
            <a:r>
              <a:rPr lang="tr-TR" dirty="0" smtClean="0"/>
              <a:t> ve tekrarlı hareket            ( </a:t>
            </a:r>
            <a:r>
              <a:rPr lang="tr-TR" dirty="0" err="1" smtClean="0"/>
              <a:t>overuse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smtClean="0"/>
              <a:t>Direkt travma veya septik köken kaynaklı da olabilir.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M.supraspinatus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M.biceps</a:t>
            </a:r>
            <a:r>
              <a:rPr lang="tr-TR" dirty="0" smtClean="0"/>
              <a:t> </a:t>
            </a:r>
            <a:r>
              <a:rPr lang="tr-TR" dirty="0" err="1" smtClean="0"/>
              <a:t>brachii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De-</a:t>
            </a:r>
            <a:r>
              <a:rPr lang="tr-TR" dirty="0" err="1" smtClean="0"/>
              <a:t>Quervain</a:t>
            </a:r>
            <a:r>
              <a:rPr lang="tr-TR" dirty="0" smtClean="0"/>
              <a:t> </a:t>
            </a:r>
            <a:r>
              <a:rPr lang="tr-TR" dirty="0" err="1" smtClean="0"/>
              <a:t>tenosnoviti</a:t>
            </a:r>
            <a:r>
              <a:rPr lang="tr-TR" dirty="0" smtClean="0"/>
              <a:t> (APL ve EPB)</a:t>
            </a:r>
          </a:p>
          <a:p>
            <a:endParaRPr lang="tr-TR" dirty="0" smtClean="0"/>
          </a:p>
          <a:p>
            <a:r>
              <a:rPr lang="tr-TR" dirty="0" err="1" smtClean="0"/>
              <a:t>Fleksör</a:t>
            </a:r>
            <a:r>
              <a:rPr lang="tr-TR" dirty="0" smtClean="0"/>
              <a:t> </a:t>
            </a:r>
            <a:r>
              <a:rPr lang="tr-TR" dirty="0" err="1" smtClean="0"/>
              <a:t>tendonlarda</a:t>
            </a:r>
            <a:r>
              <a:rPr lang="tr-TR" dirty="0" smtClean="0"/>
              <a:t> </a:t>
            </a:r>
            <a:r>
              <a:rPr lang="tr-TR" dirty="0" err="1" smtClean="0"/>
              <a:t>ekstansörlere</a:t>
            </a:r>
            <a:r>
              <a:rPr lang="tr-TR" dirty="0" smtClean="0"/>
              <a:t> göre daha fazla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İmmobilizasyon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Akut </a:t>
            </a:r>
            <a:r>
              <a:rPr lang="tr-TR" dirty="0" err="1" smtClean="0"/>
              <a:t>inflamasyonda</a:t>
            </a:r>
            <a:r>
              <a:rPr lang="tr-TR" dirty="0" smtClean="0"/>
              <a:t> soğuk</a:t>
            </a:r>
          </a:p>
          <a:p>
            <a:endParaRPr lang="tr-TR" dirty="0" smtClean="0"/>
          </a:p>
          <a:p>
            <a:r>
              <a:rPr lang="tr-TR" dirty="0" smtClean="0"/>
              <a:t>Dolaşımı artırmak</a:t>
            </a:r>
          </a:p>
          <a:p>
            <a:endParaRPr lang="tr-TR" dirty="0" smtClean="0"/>
          </a:p>
          <a:p>
            <a:r>
              <a:rPr lang="tr-TR" dirty="0" smtClean="0"/>
              <a:t>Analjezik uygulamalar</a:t>
            </a:r>
          </a:p>
          <a:p>
            <a:endParaRPr lang="tr-TR" dirty="0" smtClean="0"/>
          </a:p>
          <a:p>
            <a:r>
              <a:rPr lang="tr-TR" dirty="0" err="1" smtClean="0"/>
              <a:t>Limitasyonları</a:t>
            </a:r>
            <a:r>
              <a:rPr lang="tr-TR" dirty="0" smtClean="0"/>
              <a:t> önlemek için egzersiz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205</TotalTime>
  <Words>468</Words>
  <Application>Microsoft Office PowerPoint</Application>
  <PresentationFormat>Ekran Gösterisi (4:3)</PresentationFormat>
  <Paragraphs>159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Calibri</vt:lpstr>
      <vt:lpstr>Constantia</vt:lpstr>
      <vt:lpstr>Wingdings 2</vt:lpstr>
      <vt:lpstr>Akış</vt:lpstr>
      <vt:lpstr>NONARTİKÜLER ROMATİZMAL HASTALIKLAR</vt:lpstr>
      <vt:lpstr>HASTALIKLAR</vt:lpstr>
      <vt:lpstr>FİBROMYALJİ</vt:lpstr>
      <vt:lpstr>PowerPoint Sunusu</vt:lpstr>
      <vt:lpstr>PowerPoint Sunusu</vt:lpstr>
      <vt:lpstr>FTR</vt:lpstr>
      <vt:lpstr>TENDİNİT &amp; TENOSNOVİT</vt:lpstr>
      <vt:lpstr>PowerPoint Sunusu</vt:lpstr>
      <vt:lpstr>FTR</vt:lpstr>
      <vt:lpstr>BURSİT</vt:lpstr>
      <vt:lpstr>PowerPoint Sunusu</vt:lpstr>
      <vt:lpstr>FTR</vt:lpstr>
      <vt:lpstr>Adeziv Kapsülit</vt:lpstr>
      <vt:lpstr>FTR</vt:lpstr>
      <vt:lpstr>PERİARTRİT</vt:lpstr>
      <vt:lpstr>FTR</vt:lpstr>
      <vt:lpstr>MİYOFASİYAL AĞRI SENDROMU</vt:lpstr>
      <vt:lpstr>PowerPoint Sunusu</vt:lpstr>
      <vt:lpstr>FTR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YUMUŞAK DOKU HASTALIKLARI</dc:title>
  <dc:creator>fztmerve</dc:creator>
  <cp:lastModifiedBy>sinan sert</cp:lastModifiedBy>
  <cp:revision>22</cp:revision>
  <dcterms:created xsi:type="dcterms:W3CDTF">2018-12-11T09:45:50Z</dcterms:created>
  <dcterms:modified xsi:type="dcterms:W3CDTF">2019-06-26T10:59:23Z</dcterms:modified>
</cp:coreProperties>
</file>