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47"/>
  </p:notesMasterIdLst>
  <p:sldIdLst>
    <p:sldId id="256" r:id="rId2"/>
    <p:sldId id="291" r:id="rId3"/>
    <p:sldId id="267" r:id="rId4"/>
    <p:sldId id="259" r:id="rId5"/>
    <p:sldId id="273" r:id="rId6"/>
    <p:sldId id="274" r:id="rId7"/>
    <p:sldId id="340" r:id="rId8"/>
    <p:sldId id="280" r:id="rId9"/>
    <p:sldId id="344" r:id="rId10"/>
    <p:sldId id="279" r:id="rId11"/>
    <p:sldId id="343" r:id="rId12"/>
    <p:sldId id="286" r:id="rId13"/>
    <p:sldId id="345" r:id="rId14"/>
    <p:sldId id="337" r:id="rId15"/>
    <p:sldId id="313" r:id="rId16"/>
    <p:sldId id="341" r:id="rId17"/>
    <p:sldId id="330" r:id="rId18"/>
    <p:sldId id="331" r:id="rId19"/>
    <p:sldId id="346" r:id="rId20"/>
    <p:sldId id="285" r:id="rId21"/>
    <p:sldId id="338" r:id="rId22"/>
    <p:sldId id="339" r:id="rId23"/>
    <p:sldId id="287" r:id="rId24"/>
    <p:sldId id="319" r:id="rId25"/>
    <p:sldId id="320" r:id="rId26"/>
    <p:sldId id="284" r:id="rId27"/>
    <p:sldId id="283" r:id="rId28"/>
    <p:sldId id="282" r:id="rId29"/>
    <p:sldId id="289" r:id="rId30"/>
    <p:sldId id="292" r:id="rId31"/>
    <p:sldId id="321" r:id="rId32"/>
    <p:sldId id="322" r:id="rId33"/>
    <p:sldId id="323" r:id="rId34"/>
    <p:sldId id="324" r:id="rId35"/>
    <p:sldId id="326" r:id="rId36"/>
    <p:sldId id="295" r:id="rId37"/>
    <p:sldId id="296" r:id="rId38"/>
    <p:sldId id="306" r:id="rId39"/>
    <p:sldId id="312" r:id="rId40"/>
    <p:sldId id="297" r:id="rId41"/>
    <p:sldId id="298" r:id="rId42"/>
    <p:sldId id="299" r:id="rId43"/>
    <p:sldId id="301" r:id="rId44"/>
    <p:sldId id="342" r:id="rId45"/>
    <p:sldId id="309" r:id="rId4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0038"/>
    <a:srgbClr val="CC0000"/>
    <a:srgbClr val="CC005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96" autoAdjust="0"/>
    <p:restoredTop sz="94660"/>
  </p:normalViewPr>
  <p:slideViewPr>
    <p:cSldViewPr showGuides="1">
      <p:cViewPr varScale="1">
        <p:scale>
          <a:sx n="82" d="100"/>
          <a:sy n="82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92171838" cy="9217183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F8E39F-AC73-4E94-A04C-0DFFCF24995A}" type="datetimeFigureOut">
              <a:rPr lang="tr-TR" smtClean="0"/>
              <a:pPr/>
              <a:t>04.12.2017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FC84A8-28A2-434E-A902-0748CA8E6B0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FC84A8-28A2-434E-A902-0748CA8E6B0C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FC84A8-28A2-434E-A902-0748CA8E6B0C}" type="slidenum">
              <a:rPr lang="tr-TR" smtClean="0"/>
              <a:pPr/>
              <a:t>26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F332DCA3-0FAE-477F-962E-FFE2D3BBC576}" type="datetimeFigureOut">
              <a:rPr lang="tr-TR" smtClean="0"/>
              <a:pPr/>
              <a:t>04.12.2017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39A9DF63-10AC-414A-9761-06B617963FA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2DCA3-0FAE-477F-962E-FFE2D3BBC576}" type="datetimeFigureOut">
              <a:rPr lang="tr-TR" smtClean="0"/>
              <a:pPr/>
              <a:t>04.12.2017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9DF63-10AC-414A-9761-06B617963FA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2DCA3-0FAE-477F-962E-FFE2D3BBC576}" type="datetimeFigureOut">
              <a:rPr lang="tr-TR" smtClean="0"/>
              <a:pPr/>
              <a:t>04.12.2017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9DF63-10AC-414A-9761-06B617963FA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2DCA3-0FAE-477F-962E-FFE2D3BBC576}" type="datetimeFigureOut">
              <a:rPr lang="tr-TR" smtClean="0"/>
              <a:pPr/>
              <a:t>04.12.2017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9DF63-10AC-414A-9761-06B617963FA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F332DCA3-0FAE-477F-962E-FFE2D3BBC576}" type="datetimeFigureOut">
              <a:rPr lang="tr-TR" smtClean="0"/>
              <a:pPr/>
              <a:t>04.12.2017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39A9DF63-10AC-414A-9761-06B617963FA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2DCA3-0FAE-477F-962E-FFE2D3BBC576}" type="datetimeFigureOut">
              <a:rPr lang="tr-TR" smtClean="0"/>
              <a:pPr/>
              <a:t>04.12.2017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9DF63-10AC-414A-9761-06B617963FA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2DCA3-0FAE-477F-962E-FFE2D3BBC576}" type="datetimeFigureOut">
              <a:rPr lang="tr-TR" smtClean="0"/>
              <a:pPr/>
              <a:t>04.12.2017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9DF63-10AC-414A-9761-06B617963FA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2DCA3-0FAE-477F-962E-FFE2D3BBC576}" type="datetimeFigureOut">
              <a:rPr lang="tr-TR" smtClean="0"/>
              <a:pPr/>
              <a:t>04.12.2017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9DF63-10AC-414A-9761-06B617963FA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2DCA3-0FAE-477F-962E-FFE2D3BBC576}" type="datetimeFigureOut">
              <a:rPr lang="tr-TR" smtClean="0"/>
              <a:pPr/>
              <a:t>04.12.2017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9DF63-10AC-414A-9761-06B617963FA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2DCA3-0FAE-477F-962E-FFE2D3BBC576}" type="datetimeFigureOut">
              <a:rPr lang="tr-TR" smtClean="0"/>
              <a:pPr/>
              <a:t>04.12.2017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9DF63-10AC-414A-9761-06B617963FA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2DCA3-0FAE-477F-962E-FFE2D3BBC576}" type="datetimeFigureOut">
              <a:rPr lang="tr-TR" smtClean="0"/>
              <a:pPr/>
              <a:t>04.12.2017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9DF63-10AC-414A-9761-06B617963FA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332DCA3-0FAE-477F-962E-FFE2D3BBC576}" type="datetimeFigureOut">
              <a:rPr lang="tr-TR" smtClean="0"/>
              <a:pPr/>
              <a:t>04.12.2017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9A9DF63-10AC-414A-9761-06B617963FA9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2978518" y="4419132"/>
            <a:ext cx="3186963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3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 Nilgün Çakar</a:t>
            </a:r>
            <a:endParaRPr lang="tr-TR" sz="3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6 Dikdörtgen"/>
          <p:cNvSpPr/>
          <p:nvPr/>
        </p:nvSpPr>
        <p:spPr>
          <a:xfrm>
            <a:off x="1213624" y="2524120"/>
            <a:ext cx="634448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tr-TR" sz="5400" b="1" cap="none" spc="0" dirty="0" err="1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Anamnez</a:t>
            </a:r>
            <a:r>
              <a:rPr lang="tr-TR" sz="5400" b="1" cap="none" spc="0" dirty="0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Alma</a:t>
            </a:r>
            <a:endParaRPr lang="tr-TR" sz="5400" b="1" cap="none" spc="0" dirty="0">
              <a:ln w="11430"/>
              <a:solidFill>
                <a:schemeClr val="accent2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>
                <a:solidFill>
                  <a:schemeClr val="accent2">
                    <a:lumMod val="75000"/>
                  </a:schemeClr>
                </a:solidFill>
              </a:rPr>
              <a:t>Anamneze</a:t>
            </a:r>
            <a:r>
              <a:rPr lang="tr-TR" sz="2800" dirty="0" smtClean="0">
                <a:solidFill>
                  <a:schemeClr val="accent2">
                    <a:lumMod val="75000"/>
                  </a:schemeClr>
                </a:solidFill>
              </a:rPr>
              <a:t> çerçeve oluşturma</a:t>
            </a:r>
            <a:endParaRPr lang="tr-TR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19064" y="1166800"/>
            <a:ext cx="8505872" cy="5157816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</a:pPr>
            <a:r>
              <a:rPr lang="tr-TR" sz="6800" dirty="0" smtClean="0">
                <a:solidFill>
                  <a:schemeClr val="accent2">
                    <a:lumMod val="50000"/>
                  </a:schemeClr>
                </a:solidFill>
              </a:rPr>
              <a:t>Hangi bilgiye ihtiyacınız olduğunu bilin</a:t>
            </a:r>
          </a:p>
          <a:p>
            <a:pPr lvl="2">
              <a:lnSpc>
                <a:spcPct val="170000"/>
              </a:lnSpc>
            </a:pPr>
            <a:r>
              <a:rPr lang="tr-TR" sz="6800" dirty="0" smtClean="0"/>
              <a:t>Öykünün başlıkları ve sisteme özel soruların listeleri elinizde- önünüzde olsun</a:t>
            </a:r>
          </a:p>
          <a:p>
            <a:pPr>
              <a:lnSpc>
                <a:spcPct val="170000"/>
              </a:lnSpc>
            </a:pPr>
            <a:r>
              <a:rPr lang="tr-TR" sz="6800" dirty="0" smtClean="0">
                <a:solidFill>
                  <a:schemeClr val="accent2">
                    <a:lumMod val="50000"/>
                  </a:schemeClr>
                </a:solidFill>
              </a:rPr>
              <a:t>Not alın</a:t>
            </a:r>
          </a:p>
          <a:p>
            <a:pPr lvl="2">
              <a:lnSpc>
                <a:spcPct val="170000"/>
              </a:lnSpc>
            </a:pPr>
            <a:r>
              <a:rPr lang="tr-TR" sz="6800" dirty="0" smtClean="0"/>
              <a:t>Öykü alma sırasında kendinize kısa notlar alın</a:t>
            </a:r>
          </a:p>
          <a:p>
            <a:pPr>
              <a:lnSpc>
                <a:spcPct val="170000"/>
              </a:lnSpc>
            </a:pPr>
            <a:r>
              <a:rPr lang="tr-TR" sz="6800" dirty="0" err="1" smtClean="0">
                <a:solidFill>
                  <a:schemeClr val="accent2">
                    <a:lumMod val="50000"/>
                  </a:schemeClr>
                </a:solidFill>
              </a:rPr>
              <a:t>Anamnez</a:t>
            </a:r>
            <a:r>
              <a:rPr lang="tr-TR" sz="6800" dirty="0" smtClean="0">
                <a:solidFill>
                  <a:schemeClr val="accent2">
                    <a:lumMod val="50000"/>
                  </a:schemeClr>
                </a:solidFill>
              </a:rPr>
              <a:t> alma sıranızı bilin</a:t>
            </a:r>
          </a:p>
          <a:p>
            <a:pPr lvl="2">
              <a:lnSpc>
                <a:spcPct val="170000"/>
              </a:lnSpc>
            </a:pPr>
            <a:r>
              <a:rPr lang="tr-TR" sz="6800" dirty="0" smtClean="0"/>
              <a:t>Bir sonraki bölümde ne soracaksınız ?</a:t>
            </a:r>
          </a:p>
          <a:p>
            <a:pPr lvl="2">
              <a:lnSpc>
                <a:spcPct val="170000"/>
              </a:lnSpc>
            </a:pPr>
            <a:r>
              <a:rPr lang="tr-TR" sz="6800" dirty="0" smtClean="0"/>
              <a:t>Periyodik olarak özetleyin (örneğin her bölümden sonra)</a:t>
            </a:r>
          </a:p>
          <a:p>
            <a:pPr>
              <a:lnSpc>
                <a:spcPct val="170000"/>
              </a:lnSpc>
            </a:pPr>
            <a:r>
              <a:rPr lang="tr-TR" sz="68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tr-TR" sz="6800" dirty="0" smtClean="0">
                <a:solidFill>
                  <a:schemeClr val="accent2">
                    <a:lumMod val="50000"/>
                  </a:schemeClr>
                </a:solidFill>
              </a:rPr>
              <a:t>Konuşma sürecine katılın</a:t>
            </a:r>
          </a:p>
          <a:p>
            <a:pPr lvl="2">
              <a:lnSpc>
                <a:spcPct val="170000"/>
              </a:lnSpc>
            </a:pPr>
            <a:r>
              <a:rPr lang="tr-TR" sz="6800" dirty="0" smtClean="0"/>
              <a:t>Yakınmaları mantıksal bir sıraya koymaya çalışın </a:t>
            </a:r>
          </a:p>
          <a:p>
            <a:pPr lvl="2">
              <a:lnSpc>
                <a:spcPct val="170000"/>
              </a:lnSpc>
            </a:pPr>
            <a:r>
              <a:rPr lang="tr-TR" sz="6800" dirty="0" smtClean="0"/>
              <a:t>Zamanı ayarlayın</a:t>
            </a:r>
          </a:p>
          <a:p>
            <a:pPr lvl="2">
              <a:lnSpc>
                <a:spcPct val="170000"/>
              </a:lnSpc>
            </a:pPr>
            <a:r>
              <a:rPr lang="tr-TR" sz="6800" dirty="0" smtClean="0"/>
              <a:t>Yakınmalardan uzaklaşılırsa, yönlendirin - bazı bilgilerin neden gerektiğini açıklayın</a:t>
            </a:r>
          </a:p>
          <a:p>
            <a:pPr>
              <a:lnSpc>
                <a:spcPts val="2600"/>
              </a:lnSpc>
            </a:pPr>
            <a:endParaRPr lang="tr-TR" sz="3600" b="1" dirty="0" smtClean="0"/>
          </a:p>
          <a:p>
            <a:pPr>
              <a:lnSpc>
                <a:spcPts val="2600"/>
              </a:lnSpc>
            </a:pPr>
            <a:endParaRPr lang="tr-TR" b="1" dirty="0" smtClean="0"/>
          </a:p>
          <a:p>
            <a:pPr>
              <a:lnSpc>
                <a:spcPts val="2600"/>
              </a:lnSpc>
            </a:pPr>
            <a:endParaRPr lang="tr-TR" b="1" dirty="0" smtClean="0"/>
          </a:p>
          <a:p>
            <a:pPr>
              <a:lnSpc>
                <a:spcPts val="2600"/>
              </a:lnSpc>
            </a:pPr>
            <a:endParaRPr lang="tr-TR" b="1" dirty="0" smtClean="0"/>
          </a:p>
          <a:p>
            <a:pPr>
              <a:lnSpc>
                <a:spcPts val="2600"/>
              </a:lnSpc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>
                <a:solidFill>
                  <a:schemeClr val="accent2">
                    <a:lumMod val="75000"/>
                  </a:schemeClr>
                </a:solidFill>
              </a:rPr>
              <a:t>Anamnez</a:t>
            </a:r>
            <a:r>
              <a:rPr lang="tr-TR" sz="2800" dirty="0" smtClean="0">
                <a:solidFill>
                  <a:schemeClr val="accent2">
                    <a:lumMod val="75000"/>
                  </a:schemeClr>
                </a:solidFill>
              </a:rPr>
              <a:t> alırken;</a:t>
            </a:r>
            <a:endParaRPr lang="tr-TR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09552" y="1257288"/>
            <a:ext cx="8734448" cy="6243672"/>
          </a:xfrm>
        </p:spPr>
        <p:txBody>
          <a:bodyPr>
            <a:normAutofit/>
          </a:bodyPr>
          <a:lstStyle/>
          <a:p>
            <a:pPr lvl="2" indent="-504000">
              <a:lnSpc>
                <a:spcPct val="150000"/>
              </a:lnSpc>
            </a:pPr>
            <a:r>
              <a:rPr lang="tr-T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Anlatmaya teşvik edin, sabırlı olun</a:t>
            </a:r>
          </a:p>
          <a:p>
            <a:pPr lvl="2" indent="-504000">
              <a:lnSpc>
                <a:spcPct val="150000"/>
              </a:lnSpc>
            </a:pPr>
            <a:r>
              <a:rPr lang="tr-T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Dinlediğinizi gösterin, göz teması kurun</a:t>
            </a:r>
          </a:p>
          <a:p>
            <a:pPr lvl="2" indent="-504000">
              <a:lnSpc>
                <a:spcPct val="150000"/>
              </a:lnSpc>
            </a:pPr>
            <a:r>
              <a:rPr lang="tr-T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Başlangıçta açık soruları kullanın, daha sonra kapalı sorularla açıklığa kavuşturun</a:t>
            </a:r>
          </a:p>
          <a:p>
            <a:pPr lvl="2" indent="-504000">
              <a:lnSpc>
                <a:spcPct val="150000"/>
              </a:lnSpc>
            </a:pPr>
            <a:r>
              <a:rPr lang="tr-T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Verilen bilgilere yönelik soru sorun,  hastanın söylediklerini özetleyin</a:t>
            </a:r>
          </a:p>
          <a:p>
            <a:pPr lvl="2" indent="-504000">
              <a:lnSpc>
                <a:spcPct val="150000"/>
              </a:lnSpc>
            </a:pPr>
            <a:r>
              <a:rPr lang="tr-T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Hastanın başka bir şeyi söylemek istediğini belirten sözlü ve sözsüz ipuçlarını yakalayın</a:t>
            </a:r>
          </a:p>
          <a:p>
            <a:pPr lvl="2" indent="-504000">
              <a:lnSpc>
                <a:spcPct val="150000"/>
              </a:lnSpc>
            </a:pPr>
            <a:r>
              <a:rPr lang="tr-T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Hastanın kullandığı herhangi bir jargonun açıklanmasını isteyin, tabloyu netleştirin. </a:t>
            </a:r>
          </a:p>
          <a:p>
            <a:pPr lvl="2" indent="-504000">
              <a:lnSpc>
                <a:spcPct val="150000"/>
              </a:lnSpc>
            </a:pPr>
            <a:r>
              <a:rPr lang="tr-T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Özlü, anlaşılır dil kullanın</a:t>
            </a:r>
          </a:p>
          <a:p>
            <a:pPr>
              <a:lnSpc>
                <a:spcPct val="150000"/>
              </a:lnSpc>
            </a:pPr>
            <a:endParaRPr lang="tr-T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600" dirty="0" err="1" smtClean="0">
                <a:solidFill>
                  <a:schemeClr val="accent2">
                    <a:lumMod val="75000"/>
                  </a:schemeClr>
                </a:solidFill>
              </a:rPr>
              <a:t>Anamnez</a:t>
            </a:r>
            <a:r>
              <a:rPr lang="tr-TR" sz="2600" dirty="0" smtClean="0">
                <a:solidFill>
                  <a:schemeClr val="accent2">
                    <a:lumMod val="75000"/>
                  </a:schemeClr>
                </a:solidFill>
              </a:rPr>
              <a:t> almayı sona erdirmek</a:t>
            </a:r>
            <a:endParaRPr lang="tr-TR" sz="2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376880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20000"/>
              </a:lnSpc>
            </a:pPr>
            <a:endParaRPr lang="tr-TR" sz="4000" dirty="0" smtClean="0"/>
          </a:p>
          <a:p>
            <a:pPr>
              <a:lnSpc>
                <a:spcPct val="120000"/>
              </a:lnSpc>
            </a:pPr>
            <a:r>
              <a:rPr lang="tr-TR" sz="4000" dirty="0" err="1" smtClean="0"/>
              <a:t>Anamnez</a:t>
            </a:r>
            <a:r>
              <a:rPr lang="tr-TR" sz="4000" dirty="0" smtClean="0"/>
              <a:t> almanın kesin bir sonucunun olması gerekir - bu noktaları not edin, bunun için 5 maddelik planı uygulayın</a:t>
            </a:r>
            <a:r>
              <a:rPr lang="tr-TR" dirty="0" smtClean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tr-TR" dirty="0" smtClean="0"/>
              <a:t>	</a:t>
            </a:r>
          </a:p>
          <a:p>
            <a:pPr lvl="1">
              <a:lnSpc>
                <a:spcPct val="120000"/>
              </a:lnSpc>
              <a:buFont typeface="Wingdings" pitchFamily="2" charset="2"/>
              <a:buChar char="ü"/>
            </a:pPr>
            <a:r>
              <a:rPr lang="tr-TR" sz="3500" dirty="0" smtClean="0">
                <a:solidFill>
                  <a:schemeClr val="tx1"/>
                </a:solidFill>
              </a:rPr>
              <a:t>Öykünün  yeterli olduğuna emin olduğunuzda, hastaya gerekli olan bilgileri aldığınızı  anlatın</a:t>
            </a:r>
          </a:p>
          <a:p>
            <a:pPr>
              <a:lnSpc>
                <a:spcPct val="120000"/>
              </a:lnSpc>
              <a:buNone/>
            </a:pPr>
            <a:r>
              <a:rPr lang="tr-TR" sz="3800" dirty="0" smtClean="0"/>
              <a:t>	</a:t>
            </a:r>
          </a:p>
          <a:p>
            <a:pPr lvl="1">
              <a:lnSpc>
                <a:spcPct val="120000"/>
              </a:lnSpc>
              <a:buFont typeface="Wingdings" pitchFamily="2" charset="2"/>
              <a:buChar char="ü"/>
            </a:pPr>
            <a:r>
              <a:rPr lang="tr-TR" sz="3500" dirty="0" smtClean="0">
                <a:solidFill>
                  <a:schemeClr val="tx1"/>
                </a:solidFill>
              </a:rPr>
              <a:t>Hastanın ekleyeceği başka bir şey olup olmadığını sorun</a:t>
            </a:r>
          </a:p>
          <a:p>
            <a:pPr>
              <a:lnSpc>
                <a:spcPct val="120000"/>
              </a:lnSpc>
              <a:buNone/>
            </a:pPr>
            <a:r>
              <a:rPr lang="tr-TR" sz="3800" dirty="0" smtClean="0"/>
              <a:t>	</a:t>
            </a:r>
          </a:p>
          <a:p>
            <a:pPr lvl="1">
              <a:lnSpc>
                <a:spcPct val="120000"/>
              </a:lnSpc>
              <a:buFont typeface="Wingdings" pitchFamily="2" charset="2"/>
              <a:buChar char="ü"/>
            </a:pPr>
            <a:r>
              <a:rPr lang="tr-TR" sz="3500" dirty="0" smtClean="0">
                <a:solidFill>
                  <a:schemeClr val="tx1"/>
                </a:solidFill>
              </a:rPr>
              <a:t>Bilgileri özetleyin ve eksiksiz ve doğru olduğunu kontrol edin</a:t>
            </a:r>
          </a:p>
          <a:p>
            <a:pPr>
              <a:lnSpc>
                <a:spcPct val="120000"/>
              </a:lnSpc>
              <a:buNone/>
            </a:pPr>
            <a:r>
              <a:rPr lang="tr-TR" sz="3800" dirty="0" smtClean="0"/>
              <a:t>	</a:t>
            </a:r>
          </a:p>
          <a:p>
            <a:pPr lvl="1">
              <a:lnSpc>
                <a:spcPct val="120000"/>
              </a:lnSpc>
              <a:buFont typeface="Wingdings" pitchFamily="2" charset="2"/>
              <a:buChar char="ü"/>
            </a:pPr>
            <a:r>
              <a:rPr lang="tr-TR" sz="3500" dirty="0" smtClean="0">
                <a:solidFill>
                  <a:schemeClr val="tx1"/>
                </a:solidFill>
              </a:rPr>
              <a:t>Daha sonra ne olacağını açıklayın (örn. Bilgileri doktorunuza iletirsiniz, veya doktorunuz sizi en kısa zamanda görecektir vs)</a:t>
            </a:r>
          </a:p>
          <a:p>
            <a:pPr>
              <a:lnSpc>
                <a:spcPct val="120000"/>
              </a:lnSpc>
              <a:buNone/>
            </a:pPr>
            <a:r>
              <a:rPr lang="tr-TR" sz="3800" dirty="0" smtClean="0"/>
              <a:t>	</a:t>
            </a:r>
          </a:p>
          <a:p>
            <a:pPr lvl="1">
              <a:lnSpc>
                <a:spcPct val="120000"/>
              </a:lnSpc>
              <a:buFont typeface="Wingdings" pitchFamily="2" charset="2"/>
              <a:buChar char="ü"/>
            </a:pPr>
            <a:r>
              <a:rPr lang="tr-TR" sz="3500" dirty="0" smtClean="0">
                <a:solidFill>
                  <a:schemeClr val="tx1"/>
                </a:solidFill>
              </a:rPr>
              <a:t>Görüşmeyi tamamladıktan sonra,hastaya teşekkür edip, ayrılın.</a:t>
            </a:r>
          </a:p>
          <a:p>
            <a:pPr>
              <a:lnSpc>
                <a:spcPct val="120000"/>
              </a:lnSpc>
              <a:buNone/>
            </a:pPr>
            <a:r>
              <a:rPr lang="tr-TR" sz="2900" b="1" dirty="0" smtClean="0"/>
              <a:t> </a:t>
            </a:r>
            <a:endParaRPr lang="tr-TR" sz="2900" dirty="0" smtClean="0"/>
          </a:p>
          <a:p>
            <a:pPr>
              <a:lnSpc>
                <a:spcPct val="120000"/>
              </a:lnSpc>
              <a:buFont typeface="Wingdings" pitchFamily="2" charset="2"/>
              <a:buChar char="ü"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chemeClr val="accent1">
                    <a:lumMod val="50000"/>
                  </a:schemeClr>
                </a:solidFill>
              </a:rPr>
              <a:t>Anamnez</a:t>
            </a:r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 almanın ana hatları</a:t>
            </a:r>
            <a:endParaRPr lang="tr-T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200" dirty="0" smtClean="0"/>
              <a:t>Tanışma</a:t>
            </a:r>
          </a:p>
          <a:p>
            <a:pPr>
              <a:lnSpc>
                <a:spcPct val="150000"/>
              </a:lnSpc>
            </a:pPr>
            <a:r>
              <a:rPr lang="tr-TR" sz="2200" dirty="0" smtClean="0"/>
              <a:t>Dinleme </a:t>
            </a:r>
          </a:p>
          <a:p>
            <a:pPr>
              <a:lnSpc>
                <a:spcPct val="150000"/>
              </a:lnSpc>
            </a:pPr>
            <a:r>
              <a:rPr lang="tr-TR" sz="2200" dirty="0" smtClean="0"/>
              <a:t>Gözlem</a:t>
            </a:r>
          </a:p>
          <a:p>
            <a:pPr lvl="1"/>
            <a:r>
              <a:rPr lang="tr-TR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Genel durum</a:t>
            </a:r>
          </a:p>
          <a:p>
            <a:pPr lvl="1"/>
            <a:r>
              <a:rPr lang="tr-TR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Bilinç durumu</a:t>
            </a:r>
          </a:p>
          <a:p>
            <a:pPr lvl="1"/>
            <a:r>
              <a:rPr lang="tr-TR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Zeka düzeyi</a:t>
            </a:r>
          </a:p>
          <a:p>
            <a:pPr lvl="1"/>
            <a:r>
              <a:rPr lang="tr-TR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Sorulara tepki</a:t>
            </a:r>
          </a:p>
          <a:p>
            <a:pPr lvl="1"/>
            <a:r>
              <a:rPr lang="tr-TR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Hastalığı ile ilgisi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chemeClr val="accent2">
                    <a:lumMod val="75000"/>
                  </a:schemeClr>
                </a:solidFill>
              </a:rPr>
              <a:t>Anamnez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 içeriği</a:t>
            </a:r>
            <a:endParaRPr lang="tr-T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tr-TR" sz="2300" dirty="0" smtClean="0">
                <a:latin typeface="Calibri" pitchFamily="34" charset="0"/>
              </a:rPr>
              <a:t>Kimlik ve iletişim bilgileri</a:t>
            </a:r>
          </a:p>
          <a:p>
            <a:pPr>
              <a:lnSpc>
                <a:spcPct val="150000"/>
              </a:lnSpc>
            </a:pPr>
            <a:r>
              <a:rPr lang="tr-TR" sz="2300" dirty="0" smtClean="0">
                <a:latin typeface="Calibri" pitchFamily="34" charset="0"/>
              </a:rPr>
              <a:t>Yakınma/ yakınmalar</a:t>
            </a:r>
          </a:p>
          <a:p>
            <a:pPr>
              <a:lnSpc>
                <a:spcPct val="150000"/>
              </a:lnSpc>
            </a:pPr>
            <a:r>
              <a:rPr lang="tr-TR" sz="2300" dirty="0" smtClean="0">
                <a:latin typeface="Calibri" pitchFamily="34" charset="0"/>
              </a:rPr>
              <a:t>Yakınmaların hikayesi</a:t>
            </a:r>
          </a:p>
          <a:p>
            <a:pPr>
              <a:lnSpc>
                <a:spcPct val="150000"/>
              </a:lnSpc>
            </a:pPr>
            <a:r>
              <a:rPr lang="tr-TR" sz="2300" dirty="0" smtClean="0">
                <a:latin typeface="Calibri" pitchFamily="34" charset="0"/>
              </a:rPr>
              <a:t>Daha önceki sağlık sorunları, almakta olduğu ya da önceden aldığı tedaviler</a:t>
            </a:r>
          </a:p>
          <a:p>
            <a:pPr>
              <a:lnSpc>
                <a:spcPct val="150000"/>
              </a:lnSpc>
            </a:pPr>
            <a:r>
              <a:rPr lang="tr-TR" sz="2300" dirty="0" smtClean="0">
                <a:latin typeface="Calibri" pitchFamily="34" charset="0"/>
              </a:rPr>
              <a:t>Genel olarak sağlığı</a:t>
            </a:r>
          </a:p>
          <a:p>
            <a:pPr>
              <a:lnSpc>
                <a:spcPct val="150000"/>
              </a:lnSpc>
            </a:pPr>
            <a:r>
              <a:rPr lang="tr-TR" sz="2300" dirty="0" smtClean="0">
                <a:latin typeface="Calibri" pitchFamily="34" charset="0"/>
              </a:rPr>
              <a:t>Sağlığını etkileyen  faktörler ve bunların önlenmesine yönelik cevapları veya sağlık sorunlarının tedavisi (örn., risk faktörleri, yaşam tarzı vb)</a:t>
            </a:r>
          </a:p>
          <a:p>
            <a:pPr>
              <a:lnSpc>
                <a:spcPct val="150000"/>
              </a:lnSpc>
            </a:pPr>
            <a:r>
              <a:rPr lang="tr-TR" sz="2300" dirty="0" smtClean="0">
                <a:latin typeface="Calibri" pitchFamily="34" charset="0"/>
              </a:rPr>
              <a:t>Ailenin sağlık bilgisi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600" dirty="0" smtClean="0">
                <a:solidFill>
                  <a:schemeClr val="accent2">
                    <a:lumMod val="75000"/>
                  </a:schemeClr>
                </a:solidFill>
              </a:rPr>
              <a:t>Kimlik bilgileri</a:t>
            </a:r>
            <a:endParaRPr lang="tr-TR" sz="2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tr-TR" sz="2200" dirty="0" smtClean="0"/>
              <a:t>Hastanın adı soyadı           	</a:t>
            </a:r>
          </a:p>
          <a:p>
            <a:pPr lvl="0">
              <a:lnSpc>
                <a:spcPct val="150000"/>
              </a:lnSpc>
            </a:pPr>
            <a:r>
              <a:rPr lang="tr-TR" sz="2200" dirty="0" smtClean="0"/>
              <a:t>Doğum Tarihi   </a:t>
            </a:r>
          </a:p>
          <a:p>
            <a:pPr lvl="0">
              <a:lnSpc>
                <a:spcPct val="150000"/>
              </a:lnSpc>
            </a:pPr>
            <a:r>
              <a:rPr lang="tr-TR" sz="2200" dirty="0" smtClean="0"/>
              <a:t>Yaş                               </a:t>
            </a:r>
          </a:p>
          <a:p>
            <a:pPr lvl="0">
              <a:lnSpc>
                <a:spcPct val="150000"/>
              </a:lnSpc>
            </a:pPr>
            <a:r>
              <a:rPr lang="tr-TR" sz="2200" dirty="0" smtClean="0"/>
              <a:t>Cinsiyet  </a:t>
            </a:r>
          </a:p>
          <a:p>
            <a:pPr lvl="0">
              <a:lnSpc>
                <a:spcPct val="150000"/>
              </a:lnSpc>
            </a:pPr>
            <a:r>
              <a:rPr lang="tr-TR" sz="2200" dirty="0" smtClean="0"/>
              <a:t>Adres 		</a:t>
            </a:r>
          </a:p>
          <a:p>
            <a:pPr lvl="0">
              <a:lnSpc>
                <a:spcPct val="150000"/>
              </a:lnSpc>
            </a:pPr>
            <a:r>
              <a:rPr lang="tr-TR" sz="2200" dirty="0" smtClean="0"/>
              <a:t>Telefon</a:t>
            </a:r>
          </a:p>
          <a:p>
            <a:endParaRPr lang="tr-TR" dirty="0" smtClean="0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tr-TR" sz="2200" dirty="0" smtClean="0"/>
              <a:t>Doktorun adı soyadı</a:t>
            </a:r>
          </a:p>
          <a:p>
            <a:pPr lvl="0">
              <a:lnSpc>
                <a:spcPct val="150000"/>
              </a:lnSpc>
            </a:pPr>
            <a:r>
              <a:rPr lang="tr-TR" sz="2200" dirty="0" smtClean="0"/>
              <a:t>Tarih              Saat </a:t>
            </a:r>
          </a:p>
          <a:p>
            <a:pPr lvl="0">
              <a:lnSpc>
                <a:spcPct val="150000"/>
              </a:lnSpc>
            </a:pPr>
            <a:r>
              <a:rPr lang="tr-TR" sz="2200" dirty="0" err="1" smtClean="0"/>
              <a:t>Anamnezin</a:t>
            </a:r>
            <a:r>
              <a:rPr lang="tr-TR" sz="2200" dirty="0" smtClean="0"/>
              <a:t> kimden alındığı</a:t>
            </a:r>
          </a:p>
          <a:p>
            <a:pPr lvl="0">
              <a:lnSpc>
                <a:spcPct val="150000"/>
              </a:lnSpc>
            </a:pPr>
            <a:r>
              <a:rPr lang="tr-TR" sz="2200" dirty="0" smtClean="0"/>
              <a:t>Güvenilirlik </a:t>
            </a:r>
          </a:p>
          <a:p>
            <a:pPr lvl="0">
              <a:lnSpc>
                <a:spcPct val="150000"/>
              </a:lnSpc>
            </a:pPr>
            <a:r>
              <a:rPr lang="tr-TR" sz="2200" dirty="0" smtClean="0"/>
              <a:t>Gönderen Dr </a:t>
            </a:r>
            <a:endParaRPr lang="tr-TR" sz="2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solidFill>
                  <a:schemeClr val="accent2">
                    <a:lumMod val="75000"/>
                  </a:schemeClr>
                </a:solidFill>
              </a:rPr>
              <a:t>Yakınma/sorun</a:t>
            </a:r>
            <a:endParaRPr lang="tr-TR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>
              <a:buFont typeface="Courier New" pitchFamily="49" charset="0"/>
              <a:buChar char="o"/>
            </a:pPr>
            <a:endParaRPr lang="tr-TR" dirty="0" smtClean="0">
              <a:solidFill>
                <a:schemeClr val="tx1"/>
              </a:solidFill>
            </a:endParaRPr>
          </a:p>
          <a:p>
            <a:pPr lvl="1">
              <a:buFont typeface="Courier New" pitchFamily="49" charset="0"/>
              <a:buChar char="o"/>
            </a:pPr>
            <a:r>
              <a:rPr lang="tr-TR" dirty="0" smtClean="0">
                <a:solidFill>
                  <a:schemeClr val="tx1"/>
                </a:solidFill>
              </a:rPr>
              <a:t>Hastayı o gün hastaneye getiren ana neden</a:t>
            </a:r>
          </a:p>
          <a:p>
            <a:pPr lvl="1">
              <a:buFont typeface="Courier New" pitchFamily="49" charset="0"/>
              <a:buChar char="o"/>
            </a:pPr>
            <a:r>
              <a:rPr lang="tr-TR" dirty="0" smtClean="0">
                <a:solidFill>
                  <a:schemeClr val="tx1"/>
                </a:solidFill>
              </a:rPr>
              <a:t>Ana neden dışında rahatsızlık veren diğer sorunlar</a:t>
            </a:r>
          </a:p>
          <a:p>
            <a:pPr lvl="1">
              <a:buFont typeface="Courier New" pitchFamily="49" charset="0"/>
              <a:buChar char="o"/>
            </a:pPr>
            <a:r>
              <a:rPr lang="tr-TR" dirty="0" smtClean="0">
                <a:solidFill>
                  <a:schemeClr val="tx1"/>
                </a:solidFill>
              </a:rPr>
              <a:t>İstekler (genel kontrol, aşı…) </a:t>
            </a:r>
          </a:p>
          <a:p>
            <a:pPr lvl="1">
              <a:buFont typeface="Courier New" pitchFamily="49" charset="0"/>
              <a:buChar char="o"/>
            </a:pPr>
            <a:endParaRPr lang="tr-TR" dirty="0" smtClean="0">
              <a:solidFill>
                <a:schemeClr val="tx1"/>
              </a:solidFill>
            </a:endParaRPr>
          </a:p>
          <a:p>
            <a:pPr lvl="1">
              <a:buFont typeface="Courier New" pitchFamily="49" charset="0"/>
              <a:buChar char="o"/>
            </a:pPr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Hastanın  kendisinin ya da öykü alma sırasında sizin ortaya çıkardığınız ana semptomların bir listesidir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tr-TR" sz="2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tr-TR" sz="2600" dirty="0" smtClean="0">
                <a:solidFill>
                  <a:schemeClr val="accent2">
                    <a:lumMod val="75000"/>
                  </a:schemeClr>
                </a:solidFill>
              </a:rPr>
              <a:t>Yakınmaların sorgulanması, liste oluşturulması</a:t>
            </a:r>
            <a:endParaRPr lang="tr-TR" sz="2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38088" y="1219200"/>
            <a:ext cx="9144000" cy="5638800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tr-TR" sz="1900" dirty="0" smtClean="0"/>
              <a:t>Hastanın mevcut problemi nedir ? Örn. hastaneye başvuru nedeniniz nedir?</a:t>
            </a:r>
          </a:p>
          <a:p>
            <a:pPr>
              <a:lnSpc>
                <a:spcPct val="170000"/>
              </a:lnSpc>
            </a:pPr>
            <a:r>
              <a:rPr lang="tr-TR" sz="1900" dirty="0" smtClean="0"/>
              <a:t>Yanıtı kesintisizce dikkatli dinleyin</a:t>
            </a:r>
          </a:p>
          <a:p>
            <a:pPr>
              <a:lnSpc>
                <a:spcPct val="170000"/>
              </a:lnSpc>
            </a:pPr>
            <a:r>
              <a:rPr lang="tr-TR" sz="1900" dirty="0" smtClean="0"/>
              <a:t>Sözü edilen sorunları onaylayın (yani geri yansıtın)</a:t>
            </a:r>
          </a:p>
          <a:p>
            <a:pPr>
              <a:lnSpc>
                <a:spcPct val="170000"/>
              </a:lnSpc>
            </a:pPr>
            <a:r>
              <a:rPr lang="tr-TR" sz="1900" dirty="0" smtClean="0">
                <a:solidFill>
                  <a:srgbClr val="C00000"/>
                </a:solidFill>
              </a:rPr>
              <a:t>Bu noktada ayrıntılı sorgulamaya girmeyin -  yakınma listesi oluşturuyorsunuz</a:t>
            </a:r>
          </a:p>
          <a:p>
            <a:pPr>
              <a:lnSpc>
                <a:spcPct val="170000"/>
              </a:lnSpc>
            </a:pPr>
            <a:r>
              <a:rPr lang="tr-TR" sz="1900" dirty="0" smtClean="0"/>
              <a:t>Başka sorunlar olup olmadığını tekrar tekrar sorun</a:t>
            </a:r>
          </a:p>
          <a:p>
            <a:pPr>
              <a:lnSpc>
                <a:spcPct val="170000"/>
              </a:lnSpc>
            </a:pPr>
            <a:r>
              <a:rPr lang="tr-TR" sz="1900" dirty="0" smtClean="0"/>
              <a:t>Her yakınmayı bahsedildiği gibi yazın</a:t>
            </a:r>
          </a:p>
          <a:p>
            <a:pPr>
              <a:lnSpc>
                <a:spcPct val="170000"/>
              </a:lnSpc>
            </a:pPr>
            <a:r>
              <a:rPr lang="tr-TR" sz="1900" dirty="0" smtClean="0"/>
              <a:t>Yakınmalarının  listesini hastaya özetleyin, onayını alın</a:t>
            </a:r>
          </a:p>
          <a:p>
            <a:pPr>
              <a:lnSpc>
                <a:spcPct val="170000"/>
              </a:lnSpc>
            </a:pPr>
            <a:r>
              <a:rPr lang="tr-TR" sz="1900" dirty="0" smtClean="0"/>
              <a:t>Bu yakınmalar ve genel sağlık durumu konusunda ayrıntılı  bilgi toplamak isteğinizi/gerekliliğini açıklayın.</a:t>
            </a:r>
          </a:p>
          <a:p>
            <a:endParaRPr lang="tr-TR" sz="1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296368"/>
            <a:ext cx="8229600" cy="493776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sz="2000" dirty="0" smtClean="0"/>
              <a:t>Hastanın size söylediği  sorunların hepsi  hastalık semptomu olmayabilir - bunlar soru veya endişeler- olabilir. 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Bunları çözmeniz beklenmiyor ancak onları görmezden de gelemezsiniz. Diğer sorunlar için yaptığınız gibi onlarla ilgili de bilgi alın. </a:t>
            </a:r>
          </a:p>
          <a:p>
            <a:pPr>
              <a:lnSpc>
                <a:spcPct val="150000"/>
              </a:lnSpc>
            </a:pPr>
            <a:endParaRPr lang="tr-T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Hikaye oluşturma</a:t>
            </a:r>
            <a:endParaRPr lang="tr-T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500040" y="2252656"/>
            <a:ext cx="8229600" cy="493776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200" dirty="0" smtClean="0"/>
              <a:t>Şimdiki hastalığı, kronolojik sıraya göre göre mevcut yakınmaları belirleyecek şekilde tanımlanmalıdır. </a:t>
            </a:r>
            <a:endParaRPr lang="tr-TR" sz="2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chemeClr val="accent2">
                    <a:lumMod val="75000"/>
                  </a:schemeClr>
                </a:solidFill>
              </a:rPr>
              <a:t>Anamnez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 alma</a:t>
            </a:r>
            <a:endParaRPr lang="tr-T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sz="2000" dirty="0" smtClean="0"/>
          </a:p>
          <a:p>
            <a:endParaRPr lang="tr-TR" sz="2000" dirty="0" smtClean="0"/>
          </a:p>
          <a:p>
            <a:r>
              <a:rPr lang="tr-TR" sz="2000" dirty="0" smtClean="0"/>
              <a:t>Hastanın “hastalığı ile ilgili” ayrıntılı bilgi edinme </a:t>
            </a:r>
          </a:p>
          <a:p>
            <a:endParaRPr lang="tr-TR" sz="2000" dirty="0" smtClean="0"/>
          </a:p>
          <a:p>
            <a:r>
              <a:rPr lang="tr-TR" sz="2000" dirty="0" smtClean="0"/>
              <a:t>Tanıda genellikle fizik muayeneden daha fazla ipucu sağlar. </a:t>
            </a:r>
          </a:p>
          <a:p>
            <a:endParaRPr lang="tr-TR" sz="2000" dirty="0" smtClean="0"/>
          </a:p>
          <a:p>
            <a:r>
              <a:rPr lang="tr-TR" sz="2000" dirty="0" smtClean="0"/>
              <a:t>Hastayla doktor / tıp öğrencisi arasında güven için bir temel oluşturur.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600" dirty="0" smtClean="0">
                <a:solidFill>
                  <a:schemeClr val="accent2">
                    <a:lumMod val="75000"/>
                  </a:schemeClr>
                </a:solidFill>
              </a:rPr>
              <a:t>Hikaye oluşturma- yakınmaların özellikleri</a:t>
            </a:r>
            <a:endParaRPr lang="tr-TR" sz="2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166800"/>
            <a:ext cx="8686800" cy="5286392"/>
          </a:xfrm>
        </p:spPr>
        <p:txBody>
          <a:bodyPr>
            <a:normAutofit fontScale="92500" lnSpcReduction="10000"/>
          </a:bodyPr>
          <a:lstStyle/>
          <a:p>
            <a:pPr lvl="1">
              <a:lnSpc>
                <a:spcPct val="150000"/>
              </a:lnSpc>
              <a:buFont typeface="Wingdings" pitchFamily="2" charset="2"/>
              <a:buChar char="ü"/>
            </a:pPr>
            <a:r>
              <a:rPr lang="tr-TR" sz="2100" dirty="0" smtClean="0">
                <a:solidFill>
                  <a:schemeClr val="tx1"/>
                </a:solidFill>
              </a:rPr>
              <a:t>Semptomların yeri 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ü"/>
            </a:pPr>
            <a:r>
              <a:rPr lang="tr-TR" sz="2100" dirty="0" smtClean="0">
                <a:solidFill>
                  <a:schemeClr val="tx1"/>
                </a:solidFill>
              </a:rPr>
              <a:t>Şiddeti, şekli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ü"/>
            </a:pPr>
            <a:r>
              <a:rPr lang="tr-TR" sz="2100" dirty="0" smtClean="0">
                <a:solidFill>
                  <a:schemeClr val="tx1"/>
                </a:solidFill>
              </a:rPr>
              <a:t>Kronoloji;  başlangıç zamanı, başlangıç ve bitiş şekli, süresi,sıklığı, </a:t>
            </a:r>
            <a:r>
              <a:rPr lang="tr-TR" sz="2100" dirty="0" err="1" smtClean="0">
                <a:solidFill>
                  <a:schemeClr val="tx1"/>
                </a:solidFill>
              </a:rPr>
              <a:t>periyodisite</a:t>
            </a:r>
            <a:endParaRPr lang="tr-TR" sz="2100" dirty="0" smtClean="0">
              <a:solidFill>
                <a:schemeClr val="tx1"/>
              </a:solidFill>
            </a:endParaRPr>
          </a:p>
          <a:p>
            <a:pPr lvl="1">
              <a:lnSpc>
                <a:spcPct val="150000"/>
              </a:lnSpc>
              <a:buFont typeface="Wingdings" pitchFamily="2" charset="2"/>
              <a:buChar char="ü"/>
            </a:pPr>
            <a:r>
              <a:rPr lang="tr-TR" sz="2100" dirty="0" smtClean="0">
                <a:solidFill>
                  <a:schemeClr val="tx1"/>
                </a:solidFill>
              </a:rPr>
              <a:t>Hangi koşullar altında oluşuyor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ü"/>
            </a:pPr>
            <a:r>
              <a:rPr lang="tr-TR" sz="2100" dirty="0" smtClean="0">
                <a:solidFill>
                  <a:schemeClr val="tx1"/>
                </a:solidFill>
              </a:rPr>
              <a:t>Tedavi de dahil olmak üzere ağırlaştırıcı ve hafifletici faktörler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ü"/>
            </a:pPr>
            <a:r>
              <a:rPr lang="tr-TR" sz="2100" dirty="0" smtClean="0">
                <a:solidFill>
                  <a:schemeClr val="tx1"/>
                </a:solidFill>
              </a:rPr>
              <a:t>İlişkili bulgular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ü"/>
            </a:pPr>
            <a:r>
              <a:rPr lang="tr-TR" sz="2100" dirty="0" smtClean="0">
                <a:solidFill>
                  <a:schemeClr val="tx1"/>
                </a:solidFill>
              </a:rPr>
              <a:t>Genel seyir, normal faaliyetler üzerindeki etkisi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ü"/>
            </a:pPr>
            <a:r>
              <a:rPr lang="tr-TR" sz="2100" dirty="0" smtClean="0">
                <a:solidFill>
                  <a:schemeClr val="tx1"/>
                </a:solidFill>
              </a:rPr>
              <a:t>Yakınmaların olduğu sistem ile ilgili diğer semptomların gözden geçirilmesi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ü"/>
            </a:pPr>
            <a:r>
              <a:rPr lang="tr-TR" sz="2100" dirty="0" smtClean="0">
                <a:solidFill>
                  <a:schemeClr val="tx1"/>
                </a:solidFill>
              </a:rPr>
              <a:t>Benzer belirtilerin önceki geçmişi</a:t>
            </a:r>
          </a:p>
          <a:p>
            <a:pPr>
              <a:lnSpc>
                <a:spcPct val="150000"/>
              </a:lnSpc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solidFill>
                  <a:schemeClr val="accent2">
                    <a:lumMod val="75000"/>
                  </a:schemeClr>
                </a:solidFill>
              </a:rPr>
              <a:t>Hastanın bakış açısını anlama</a:t>
            </a:r>
            <a:endParaRPr lang="tr-TR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567832"/>
            <a:ext cx="8229600" cy="4937760"/>
          </a:xfrm>
        </p:spPr>
        <p:txBody>
          <a:bodyPr>
            <a:normAutofit/>
          </a:bodyPr>
          <a:lstStyle/>
          <a:p>
            <a:pPr lvl="1">
              <a:lnSpc>
                <a:spcPct val="150000"/>
              </a:lnSpc>
            </a:pPr>
            <a:r>
              <a:rPr lang="tr-TR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Hastanın fikirleri ve endişeleri, beklentileri nelerdir?</a:t>
            </a:r>
          </a:p>
          <a:p>
            <a:pPr lvl="1">
              <a:lnSpc>
                <a:spcPct val="150000"/>
              </a:lnSpc>
            </a:pPr>
            <a:r>
              <a:rPr lang="tr-TR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Her bir sorunun hastanın hayatını nasıl etkilediğini anlamaya çalışın</a:t>
            </a:r>
          </a:p>
          <a:p>
            <a:pPr lvl="1">
              <a:lnSpc>
                <a:spcPct val="150000"/>
              </a:lnSpc>
            </a:pPr>
            <a:r>
              <a:rPr lang="tr-TR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Hastanın duygularını ifade etmeye teşvik edin</a:t>
            </a:r>
          </a:p>
          <a:p>
            <a:pPr>
              <a:buNone/>
            </a:pPr>
            <a:endParaRPr lang="tr-TR" sz="20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tr-TR" sz="2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Göz önünde bulundurmanız gereken noktalar</a:t>
            </a:r>
            <a:endParaRPr lang="tr-TR" sz="2800" dirty="0">
              <a:solidFill>
                <a:schemeClr val="accent2">
                  <a:lumMod val="75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tr-TR" dirty="0" smtClean="0">
              <a:latin typeface="Calibri" pitchFamily="34" charset="0"/>
            </a:endParaRPr>
          </a:p>
          <a:p>
            <a:pPr>
              <a:lnSpc>
                <a:spcPts val="3000"/>
              </a:lnSpc>
            </a:pPr>
            <a:r>
              <a:rPr lang="tr-TR" sz="2200" dirty="0" smtClean="0">
                <a:latin typeface="Calibri" pitchFamily="34" charset="0"/>
              </a:rPr>
              <a:t>Hastanın sağlık probleminin yaşamı üzerindeki etkisi var mı?</a:t>
            </a:r>
          </a:p>
          <a:p>
            <a:pPr>
              <a:lnSpc>
                <a:spcPts val="3000"/>
              </a:lnSpc>
            </a:pPr>
            <a:r>
              <a:rPr lang="tr-TR" sz="2200" dirty="0" smtClean="0">
                <a:latin typeface="Calibri" pitchFamily="34" charset="0"/>
              </a:rPr>
              <a:t>Halen mevcut olan sağlık probleminin kronik sağlık problemi ile ilişkisi var mı?</a:t>
            </a:r>
          </a:p>
          <a:p>
            <a:pPr>
              <a:lnSpc>
                <a:spcPts val="3000"/>
              </a:lnSpc>
            </a:pPr>
            <a:r>
              <a:rPr lang="tr-TR" sz="2200" dirty="0" smtClean="0">
                <a:latin typeface="Calibri" pitchFamily="34" charset="0"/>
              </a:rPr>
              <a:t>Yaşam koşulları ve risk faktörleri, sosyal ve ailevi durumu, sağlığını nasıl etkiliyor?  </a:t>
            </a:r>
          </a:p>
          <a:p>
            <a:pPr>
              <a:lnSpc>
                <a:spcPts val="3000"/>
              </a:lnSpc>
            </a:pPr>
            <a:r>
              <a:rPr lang="tr-TR" sz="2200" dirty="0" smtClean="0">
                <a:latin typeface="Calibri" pitchFamily="34" charset="0"/>
              </a:rPr>
              <a:t>Siz ve sağlık hizmeti sunucuları ile olan kısa ve uzun vadeli ilişkileri nasıl?</a:t>
            </a:r>
          </a:p>
          <a:p>
            <a:pPr>
              <a:lnSpc>
                <a:spcPts val="3000"/>
              </a:lnSpc>
            </a:pPr>
            <a:r>
              <a:rPr lang="tr-TR" sz="2200" dirty="0" smtClean="0">
                <a:latin typeface="Calibri" pitchFamily="34" charset="0"/>
              </a:rPr>
              <a:t>Verilen bilgilere ve önerilen tedaviye verdikleri yanıt nasıl?</a:t>
            </a:r>
          </a:p>
          <a:p>
            <a:endParaRPr lang="tr-TR" sz="2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600" dirty="0" smtClean="0">
                <a:solidFill>
                  <a:schemeClr val="accent2">
                    <a:lumMod val="75000"/>
                  </a:schemeClr>
                </a:solidFill>
              </a:rPr>
              <a:t>Hastanın özgeçmişi</a:t>
            </a:r>
            <a:endParaRPr lang="tr-TR" sz="2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19064" y="1219200"/>
            <a:ext cx="8686848" cy="4937760"/>
          </a:xfrm>
        </p:spPr>
        <p:txBody>
          <a:bodyPr>
            <a:normAutofit/>
          </a:bodyPr>
          <a:lstStyle/>
          <a:p>
            <a:r>
              <a:rPr lang="tr-TR" sz="2200" dirty="0" smtClean="0"/>
              <a:t>Herkese sorduğunuz bir dizi rutin soruyu soracağınıza dair bir açıklama yapın</a:t>
            </a:r>
          </a:p>
          <a:p>
            <a:pPr lvl="0"/>
            <a:endParaRPr lang="tr-TR" dirty="0" smtClean="0"/>
          </a:p>
          <a:p>
            <a:pPr lvl="1">
              <a:lnSpc>
                <a:spcPts val="3300"/>
              </a:lnSpc>
            </a:pPr>
            <a:r>
              <a:rPr lang="tr-TR" sz="2100" dirty="0" smtClean="0">
                <a:solidFill>
                  <a:schemeClr val="tx1"/>
                </a:solidFill>
              </a:rPr>
              <a:t>Çocuk hastalarda </a:t>
            </a:r>
            <a:r>
              <a:rPr lang="tr-TR" sz="2100" dirty="0" err="1" smtClean="0">
                <a:solidFill>
                  <a:schemeClr val="tx1"/>
                </a:solidFill>
              </a:rPr>
              <a:t>pre</a:t>
            </a:r>
            <a:r>
              <a:rPr lang="tr-TR" sz="2100" dirty="0" smtClean="0">
                <a:solidFill>
                  <a:schemeClr val="tx1"/>
                </a:solidFill>
              </a:rPr>
              <a:t>-</a:t>
            </a:r>
            <a:r>
              <a:rPr lang="tr-TR" sz="2100" dirty="0" err="1" smtClean="0">
                <a:solidFill>
                  <a:schemeClr val="tx1"/>
                </a:solidFill>
              </a:rPr>
              <a:t>natal</a:t>
            </a:r>
            <a:r>
              <a:rPr lang="tr-TR" sz="2100" dirty="0" smtClean="0">
                <a:solidFill>
                  <a:schemeClr val="tx1"/>
                </a:solidFill>
              </a:rPr>
              <a:t>- </a:t>
            </a:r>
            <a:r>
              <a:rPr lang="tr-TR" sz="2100" dirty="0" err="1" smtClean="0">
                <a:solidFill>
                  <a:schemeClr val="tx1"/>
                </a:solidFill>
              </a:rPr>
              <a:t>postnatal</a:t>
            </a:r>
            <a:r>
              <a:rPr lang="tr-TR" sz="2100" dirty="0" smtClean="0">
                <a:solidFill>
                  <a:schemeClr val="tx1"/>
                </a:solidFill>
              </a:rPr>
              <a:t> öykü</a:t>
            </a:r>
          </a:p>
          <a:p>
            <a:pPr lvl="1">
              <a:lnSpc>
                <a:spcPts val="3300"/>
              </a:lnSpc>
            </a:pPr>
            <a:r>
              <a:rPr lang="tr-TR" sz="2100" dirty="0" err="1" smtClean="0">
                <a:solidFill>
                  <a:schemeClr val="tx1"/>
                </a:solidFill>
              </a:rPr>
              <a:t>Prenatal</a:t>
            </a:r>
            <a:r>
              <a:rPr lang="tr-TR" sz="2100" dirty="0" smtClean="0">
                <a:solidFill>
                  <a:schemeClr val="tx1"/>
                </a:solidFill>
              </a:rPr>
              <a:t> öykü</a:t>
            </a:r>
          </a:p>
          <a:p>
            <a:pPr lvl="2">
              <a:lnSpc>
                <a:spcPts val="3300"/>
              </a:lnSpc>
            </a:pPr>
            <a:r>
              <a:rPr lang="tr-TR" dirty="0" smtClean="0"/>
              <a:t>Gebelik sırasında alınan ilaçlar, alkol, sigara, radyasyon,</a:t>
            </a:r>
          </a:p>
          <a:p>
            <a:pPr lvl="2">
              <a:lnSpc>
                <a:spcPts val="3300"/>
              </a:lnSpc>
            </a:pPr>
            <a:r>
              <a:rPr lang="tr-TR" dirty="0" smtClean="0"/>
              <a:t>Doktor kontrolü, yapılan incelemeler, kanama, hamilelik döneminde geçirilen hastalıklar, enfeksiyonlar,, </a:t>
            </a:r>
            <a:r>
              <a:rPr lang="tr-TR" dirty="0" err="1" smtClean="0"/>
              <a:t>preeklampsi</a:t>
            </a:r>
            <a:r>
              <a:rPr lang="tr-TR" dirty="0" smtClean="0"/>
              <a:t>, </a:t>
            </a:r>
            <a:r>
              <a:rPr lang="tr-TR" dirty="0" err="1" smtClean="0"/>
              <a:t>eklampsi</a:t>
            </a:r>
            <a:r>
              <a:rPr lang="tr-TR" dirty="0" smtClean="0"/>
              <a:t>, diyabet öyküsü</a:t>
            </a:r>
            <a:endParaRPr lang="tr-TR" dirty="0" smtClean="0">
              <a:solidFill>
                <a:schemeClr val="tx1"/>
              </a:solidFill>
            </a:endParaRPr>
          </a:p>
          <a:p>
            <a:pPr lvl="1">
              <a:lnSpc>
                <a:spcPts val="3300"/>
              </a:lnSpc>
            </a:pPr>
            <a:endParaRPr lang="tr-TR" sz="2000" dirty="0" smtClean="0">
              <a:solidFill>
                <a:schemeClr val="tx1"/>
              </a:solidFill>
            </a:endParaRPr>
          </a:p>
          <a:p>
            <a:pPr>
              <a:lnSpc>
                <a:spcPts val="3300"/>
              </a:lnSpc>
            </a:pPr>
            <a:endParaRPr lang="tr-TR" sz="2000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600" dirty="0" smtClean="0">
                <a:solidFill>
                  <a:schemeClr val="accent2">
                    <a:lumMod val="75000"/>
                  </a:schemeClr>
                </a:solidFill>
              </a:rPr>
              <a:t>Hastanın özgeçmişi- </a:t>
            </a:r>
            <a:r>
              <a:rPr lang="tr-TR" sz="2600" dirty="0" err="1" smtClean="0">
                <a:solidFill>
                  <a:schemeClr val="accent2">
                    <a:lumMod val="75000"/>
                  </a:schemeClr>
                </a:solidFill>
              </a:rPr>
              <a:t>Natal</a:t>
            </a:r>
            <a:r>
              <a:rPr lang="tr-TR" sz="2600" dirty="0" smtClean="0">
                <a:solidFill>
                  <a:schemeClr val="accent2">
                    <a:lumMod val="75000"/>
                  </a:schemeClr>
                </a:solidFill>
              </a:rPr>
              <a:t> öykü</a:t>
            </a:r>
            <a:endParaRPr lang="tr-TR" sz="2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19064" y="1219200"/>
            <a:ext cx="8686848" cy="4937760"/>
          </a:xfrm>
        </p:spPr>
        <p:txBody>
          <a:bodyPr>
            <a:normAutofit/>
          </a:bodyPr>
          <a:lstStyle/>
          <a:p>
            <a:pPr lvl="2">
              <a:lnSpc>
                <a:spcPts val="3300"/>
              </a:lnSpc>
            </a:pPr>
            <a:endParaRPr lang="tr-TR" dirty="0" smtClean="0"/>
          </a:p>
          <a:p>
            <a:pPr lvl="2">
              <a:lnSpc>
                <a:spcPts val="3300"/>
              </a:lnSpc>
            </a:pPr>
            <a:r>
              <a:rPr lang="tr-TR" dirty="0" smtClean="0"/>
              <a:t>Gebelik süresi, doğum şekli, doğum olayının süresi, nerede olduğu, </a:t>
            </a:r>
          </a:p>
          <a:p>
            <a:pPr lvl="2">
              <a:lnSpc>
                <a:spcPts val="3300"/>
              </a:lnSpc>
            </a:pPr>
            <a:r>
              <a:rPr lang="tr-TR" dirty="0" smtClean="0"/>
              <a:t>Doğum sırasında bebeğe ait bir sorun yaşanıp yaşanmadığı, </a:t>
            </a:r>
            <a:r>
              <a:rPr lang="tr-TR" dirty="0" err="1" smtClean="0"/>
              <a:t>sezeryan</a:t>
            </a:r>
            <a:r>
              <a:rPr lang="tr-TR" dirty="0" smtClean="0"/>
              <a:t> doğumsa nedeni, </a:t>
            </a:r>
          </a:p>
          <a:p>
            <a:pPr lvl="2">
              <a:lnSpc>
                <a:spcPts val="3300"/>
              </a:lnSpc>
            </a:pPr>
            <a:r>
              <a:rPr lang="tr-TR" dirty="0" err="1" smtClean="0"/>
              <a:t>Polihidramniyos</a:t>
            </a:r>
            <a:r>
              <a:rPr lang="tr-TR" dirty="0" smtClean="0"/>
              <a:t> ya da </a:t>
            </a:r>
            <a:r>
              <a:rPr lang="tr-TR" dirty="0" err="1" smtClean="0"/>
              <a:t>oligohidramnios</a:t>
            </a:r>
            <a:r>
              <a:rPr lang="tr-TR" dirty="0" smtClean="0"/>
              <a:t>, erken </a:t>
            </a:r>
            <a:r>
              <a:rPr lang="tr-TR" dirty="0" err="1" smtClean="0"/>
              <a:t>membran</a:t>
            </a:r>
            <a:r>
              <a:rPr lang="tr-TR" dirty="0" smtClean="0"/>
              <a:t> </a:t>
            </a:r>
            <a:r>
              <a:rPr lang="tr-TR" dirty="0" err="1" smtClean="0"/>
              <a:t>rüptürü</a:t>
            </a:r>
            <a:r>
              <a:rPr lang="tr-TR" dirty="0" smtClean="0"/>
              <a:t>, annede ateş, diyabet öyküsü vb.</a:t>
            </a:r>
            <a:endParaRPr lang="tr-TR" dirty="0" smtClean="0">
              <a:solidFill>
                <a:schemeClr val="tx1"/>
              </a:solidFill>
            </a:endParaRPr>
          </a:p>
          <a:p>
            <a:pPr lvl="1">
              <a:lnSpc>
                <a:spcPts val="3300"/>
              </a:lnSpc>
            </a:pPr>
            <a:endParaRPr lang="tr-TR" sz="2100" dirty="0" smtClean="0">
              <a:solidFill>
                <a:schemeClr val="tx1"/>
              </a:solidFill>
            </a:endParaRPr>
          </a:p>
          <a:p>
            <a:pPr>
              <a:lnSpc>
                <a:spcPts val="3300"/>
              </a:lnSpc>
            </a:pPr>
            <a:endParaRPr lang="tr-TR" sz="2400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l" rtl="0">
              <a:spcBef>
                <a:spcPct val="0"/>
              </a:spcBef>
            </a:pPr>
            <a:r>
              <a:rPr lang="tr-TR" sz="26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Hastanın özgeçmişi-</a:t>
            </a:r>
            <a:r>
              <a:rPr lang="tr-TR" sz="2600" dirty="0" err="1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Postnatal</a:t>
            </a:r>
            <a:r>
              <a:rPr lang="tr-TR" sz="2600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 öykü</a:t>
            </a:r>
            <a:endParaRPr lang="tr-TR" sz="2600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19064" y="1076312"/>
            <a:ext cx="8686848" cy="5286392"/>
          </a:xfrm>
        </p:spPr>
        <p:txBody>
          <a:bodyPr>
            <a:normAutofit lnSpcReduction="10000"/>
          </a:bodyPr>
          <a:lstStyle/>
          <a:p>
            <a:pPr lvl="2">
              <a:lnSpc>
                <a:spcPct val="150000"/>
              </a:lnSpc>
            </a:pPr>
            <a:r>
              <a:rPr lang="tr-TR" sz="2200" dirty="0" smtClean="0"/>
              <a:t>Doğum sonrası sorunlar; APGAR, özel bakım gereksinimi, </a:t>
            </a:r>
            <a:r>
              <a:rPr lang="tr-TR" sz="2200" dirty="0" err="1" smtClean="0"/>
              <a:t>mekonyumla</a:t>
            </a:r>
            <a:r>
              <a:rPr lang="tr-TR" sz="2200" dirty="0" smtClean="0"/>
              <a:t> boyanma, K vitamini, göz ve göbek bakımı, ilk beslenme zamanı, ilk dışkılama, sarılık öyküsü</a:t>
            </a:r>
          </a:p>
          <a:p>
            <a:pPr lvl="2">
              <a:lnSpc>
                <a:spcPct val="150000"/>
              </a:lnSpc>
            </a:pPr>
            <a:r>
              <a:rPr lang="tr-TR" sz="2200" dirty="0" smtClean="0"/>
              <a:t>Geçirdiği hastalıklar</a:t>
            </a:r>
          </a:p>
          <a:p>
            <a:pPr lvl="2">
              <a:lnSpc>
                <a:spcPct val="150000"/>
              </a:lnSpc>
            </a:pPr>
            <a:r>
              <a:rPr lang="tr-TR" sz="2200" dirty="0" smtClean="0"/>
              <a:t>Kaza-travma</a:t>
            </a:r>
          </a:p>
          <a:p>
            <a:pPr lvl="2">
              <a:lnSpc>
                <a:spcPct val="150000"/>
              </a:lnSpc>
            </a:pPr>
            <a:r>
              <a:rPr lang="tr-TR" sz="2200" dirty="0" err="1" smtClean="0"/>
              <a:t>Allerji</a:t>
            </a:r>
            <a:r>
              <a:rPr lang="tr-TR" sz="2200" dirty="0" smtClean="0"/>
              <a:t>, </a:t>
            </a:r>
            <a:r>
              <a:rPr lang="tr-TR" sz="2200" dirty="0" err="1" smtClean="0"/>
              <a:t>pika</a:t>
            </a:r>
            <a:r>
              <a:rPr lang="tr-TR" sz="2200" dirty="0" smtClean="0"/>
              <a:t>, parazit</a:t>
            </a:r>
          </a:p>
          <a:p>
            <a:pPr lvl="2">
              <a:lnSpc>
                <a:spcPct val="150000"/>
              </a:lnSpc>
            </a:pPr>
            <a:r>
              <a:rPr lang="tr-TR" sz="2200" dirty="0" smtClean="0"/>
              <a:t>Aşılama</a:t>
            </a:r>
          </a:p>
          <a:p>
            <a:pPr lvl="2">
              <a:lnSpc>
                <a:spcPct val="150000"/>
              </a:lnSpc>
            </a:pPr>
            <a:r>
              <a:rPr lang="tr-TR" sz="2200" dirty="0" err="1" smtClean="0"/>
              <a:t>Psikomotor</a:t>
            </a:r>
            <a:r>
              <a:rPr lang="tr-TR" sz="2200" dirty="0" smtClean="0"/>
              <a:t> gelişim (baş tutma, gülme, oturma, yürüme….)</a:t>
            </a:r>
          </a:p>
          <a:p>
            <a:pPr lvl="2">
              <a:lnSpc>
                <a:spcPct val="150000"/>
              </a:lnSpc>
            </a:pPr>
            <a:r>
              <a:rPr lang="tr-TR" sz="2200" dirty="0" smtClean="0"/>
              <a:t>Beslenme (anne sütü, </a:t>
            </a:r>
            <a:r>
              <a:rPr lang="tr-TR" sz="2200" dirty="0" err="1" smtClean="0"/>
              <a:t>ekgıda</a:t>
            </a:r>
            <a:r>
              <a:rPr lang="tr-TR" sz="2200" dirty="0" smtClean="0"/>
              <a:t>) </a:t>
            </a:r>
          </a:p>
          <a:p>
            <a:pPr lvl="2">
              <a:lnSpc>
                <a:spcPct val="150000"/>
              </a:lnSpc>
            </a:pPr>
            <a:r>
              <a:rPr lang="tr-TR" sz="2200" dirty="0" smtClean="0"/>
              <a:t>İlaç öyküsü</a:t>
            </a:r>
          </a:p>
          <a:p>
            <a:pPr>
              <a:lnSpc>
                <a:spcPts val="3300"/>
              </a:lnSpc>
            </a:pPr>
            <a:endParaRPr lang="tr-TR" sz="2400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40" y="171432"/>
            <a:ext cx="8229600" cy="990600"/>
          </a:xfrm>
        </p:spPr>
        <p:txBody>
          <a:bodyPr>
            <a:normAutofit/>
          </a:bodyPr>
          <a:lstStyle/>
          <a:p>
            <a:r>
              <a:rPr lang="tr-TR" sz="2600" dirty="0" smtClean="0">
                <a:solidFill>
                  <a:schemeClr val="accent2">
                    <a:lumMod val="75000"/>
                  </a:schemeClr>
                </a:solidFill>
              </a:rPr>
              <a:t>İlaç öyküsü</a:t>
            </a:r>
            <a:endParaRPr lang="tr-TR" sz="2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195904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tr-TR" sz="2200" dirty="0" smtClean="0"/>
              <a:t>Hastanın aldığı ilaçlar (reçeteli veya reçetesiz)</a:t>
            </a:r>
          </a:p>
          <a:p>
            <a:pPr>
              <a:lnSpc>
                <a:spcPct val="160000"/>
              </a:lnSpc>
            </a:pPr>
            <a:r>
              <a:rPr lang="tr-TR" sz="2200" dirty="0" smtClean="0"/>
              <a:t>Hastanın duyarlı olduğu bilinen ilaçlar</a:t>
            </a:r>
          </a:p>
          <a:p>
            <a:endParaRPr lang="tr-TR" sz="2400" dirty="0" smtClean="0"/>
          </a:p>
          <a:p>
            <a:r>
              <a:rPr lang="tr-TR" sz="2200" dirty="0" smtClean="0"/>
              <a:t>Bu bilgiler neden gerekli?</a:t>
            </a:r>
            <a:endParaRPr lang="tr-TR" sz="2200" dirty="0" smtClean="0">
              <a:solidFill>
                <a:schemeClr val="tx1"/>
              </a:solidFill>
            </a:endParaRPr>
          </a:p>
          <a:p>
            <a:pPr lvl="1">
              <a:lnSpc>
                <a:spcPct val="150000"/>
              </a:lnSpc>
            </a:pPr>
            <a:r>
              <a:rPr lang="tr-TR" sz="2000" dirty="0" smtClean="0">
                <a:solidFill>
                  <a:schemeClr val="tx1"/>
                </a:solidFill>
              </a:rPr>
              <a:t>Sorunun nedeni ilaç olabilir</a:t>
            </a:r>
          </a:p>
          <a:p>
            <a:pPr lvl="1">
              <a:lnSpc>
                <a:spcPct val="150000"/>
              </a:lnSpc>
            </a:pPr>
            <a:r>
              <a:rPr lang="tr-TR" sz="2000" dirty="0" smtClean="0">
                <a:solidFill>
                  <a:schemeClr val="tx1"/>
                </a:solidFill>
              </a:rPr>
              <a:t>Mevcut ilaçlar diğer ilaçların kullanımını engelleyebilir</a:t>
            </a:r>
          </a:p>
          <a:p>
            <a:pPr lvl="1">
              <a:lnSpc>
                <a:spcPct val="150000"/>
              </a:lnSpc>
            </a:pPr>
            <a:r>
              <a:rPr lang="tr-TR" sz="2000" dirty="0" smtClean="0">
                <a:solidFill>
                  <a:schemeClr val="tx1"/>
                </a:solidFill>
              </a:rPr>
              <a:t>Hastaneye yatırılırsa, mevcut ilaçlara devam etmesi gerekebilir</a:t>
            </a:r>
          </a:p>
          <a:p>
            <a:pPr lvl="1">
              <a:lnSpc>
                <a:spcPct val="150000"/>
              </a:lnSpc>
            </a:pPr>
            <a:r>
              <a:rPr lang="tr-TR" sz="2000" dirty="0" smtClean="0">
                <a:solidFill>
                  <a:schemeClr val="tx1"/>
                </a:solidFill>
              </a:rPr>
              <a:t>İlaç alma ihtiyacını gözden geçirme ve hastanın onları gerçekten onları alıp almadığını öğrenmeye yarar</a:t>
            </a:r>
          </a:p>
          <a:p>
            <a:pPr lvl="1">
              <a:lnSpc>
                <a:spcPct val="150000"/>
              </a:lnSpc>
            </a:pPr>
            <a:r>
              <a:rPr lang="tr-TR" sz="2000" dirty="0" smtClean="0">
                <a:solidFill>
                  <a:schemeClr val="tx1"/>
                </a:solidFill>
              </a:rPr>
              <a:t>Hastada ilaç yan etkileri  olabilir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solidFill>
                  <a:schemeClr val="accent2">
                    <a:lumMod val="75000"/>
                  </a:schemeClr>
                </a:solidFill>
              </a:rPr>
              <a:t>Kişisel ve sosyal öykü</a:t>
            </a:r>
            <a:endParaRPr lang="tr-TR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ts val="3400"/>
              </a:lnSpc>
            </a:pPr>
            <a:r>
              <a:rPr lang="tr-TR" sz="2200" dirty="0" smtClean="0"/>
              <a:t>Genel iyilik hali</a:t>
            </a:r>
          </a:p>
          <a:p>
            <a:pPr>
              <a:lnSpc>
                <a:spcPts val="3400"/>
              </a:lnSpc>
            </a:pPr>
            <a:r>
              <a:rPr lang="tr-TR" sz="2200" dirty="0" smtClean="0"/>
              <a:t>Alkol, sigara, </a:t>
            </a:r>
            <a:r>
              <a:rPr lang="tr-TR" sz="2200" dirty="0" err="1" smtClean="0"/>
              <a:t>rekreasyonel</a:t>
            </a:r>
            <a:r>
              <a:rPr lang="tr-TR" sz="2200" dirty="0" smtClean="0"/>
              <a:t> ilaç kullanımı ( reçete edilmeyen ancak genel iyilik halini arttırıcı olarak bilinen bazı maddeler)</a:t>
            </a:r>
          </a:p>
          <a:p>
            <a:pPr>
              <a:lnSpc>
                <a:spcPts val="3400"/>
              </a:lnSpc>
            </a:pPr>
            <a:r>
              <a:rPr lang="tr-TR" sz="2200" dirty="0" smtClean="0"/>
              <a:t>HIV risk faktörleri</a:t>
            </a:r>
          </a:p>
          <a:p>
            <a:pPr>
              <a:lnSpc>
                <a:spcPts val="3400"/>
              </a:lnSpc>
            </a:pPr>
            <a:r>
              <a:rPr lang="tr-TR" sz="2200" dirty="0" smtClean="0"/>
              <a:t>Konut</a:t>
            </a:r>
          </a:p>
          <a:p>
            <a:pPr>
              <a:lnSpc>
                <a:spcPts val="3400"/>
              </a:lnSpc>
            </a:pPr>
            <a:r>
              <a:rPr lang="tr-TR" sz="2200" dirty="0" smtClean="0"/>
              <a:t>Aile ilişkileri ve destek</a:t>
            </a:r>
          </a:p>
          <a:p>
            <a:pPr>
              <a:lnSpc>
                <a:spcPts val="3400"/>
              </a:lnSpc>
            </a:pPr>
            <a:r>
              <a:rPr lang="tr-TR" sz="2200" dirty="0" smtClean="0"/>
              <a:t>Meslek ve iş güvenliği</a:t>
            </a:r>
          </a:p>
          <a:p>
            <a:pPr>
              <a:lnSpc>
                <a:spcPts val="3400"/>
              </a:lnSpc>
            </a:pPr>
            <a:r>
              <a:rPr lang="tr-TR" sz="2200" dirty="0" smtClean="0"/>
              <a:t>Sosyal veya finansal problemler</a:t>
            </a:r>
          </a:p>
          <a:p>
            <a:pPr>
              <a:lnSpc>
                <a:spcPts val="3400"/>
              </a:lnSpc>
              <a:buNone/>
            </a:pPr>
            <a:endParaRPr lang="tr-TR" sz="2000" dirty="0" smtClean="0"/>
          </a:p>
          <a:p>
            <a:pPr>
              <a:lnSpc>
                <a:spcPts val="3400"/>
              </a:lnSpc>
            </a:pPr>
            <a:endParaRPr lang="tr-TR" dirty="0" smtClean="0"/>
          </a:p>
          <a:p>
            <a:pPr>
              <a:lnSpc>
                <a:spcPts val="3400"/>
              </a:lnSpc>
            </a:pP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600" dirty="0" smtClean="0">
                <a:solidFill>
                  <a:schemeClr val="accent2">
                    <a:lumMod val="75000"/>
                  </a:schemeClr>
                </a:solidFill>
              </a:rPr>
              <a:t>Aile öyküsü</a:t>
            </a:r>
            <a:endParaRPr lang="tr-TR" sz="2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>
              <a:lnSpc>
                <a:spcPts val="3000"/>
              </a:lnSpc>
            </a:pPr>
            <a:endParaRPr lang="tr-TR" sz="2000" dirty="0" smtClean="0">
              <a:solidFill>
                <a:schemeClr val="tx1"/>
              </a:solidFill>
            </a:endParaRPr>
          </a:p>
          <a:p>
            <a:pPr lvl="1">
              <a:lnSpc>
                <a:spcPct val="150000"/>
              </a:lnSpc>
            </a:pPr>
            <a:r>
              <a:rPr lang="tr-TR" sz="2200" dirty="0" smtClean="0">
                <a:solidFill>
                  <a:schemeClr val="tx1"/>
                </a:solidFill>
              </a:rPr>
              <a:t>Akraba evliliği</a:t>
            </a:r>
          </a:p>
          <a:p>
            <a:pPr lvl="1">
              <a:lnSpc>
                <a:spcPct val="150000"/>
              </a:lnSpc>
            </a:pPr>
            <a:r>
              <a:rPr lang="tr-TR" sz="2200" dirty="0" smtClean="0">
                <a:solidFill>
                  <a:schemeClr val="tx1"/>
                </a:solidFill>
              </a:rPr>
              <a:t>Anne ve babanın  yaşı, ölmüşse ölüm nedeni ve yaşı, eğitim durumu</a:t>
            </a:r>
          </a:p>
          <a:p>
            <a:pPr lvl="1">
              <a:lnSpc>
                <a:spcPct val="150000"/>
              </a:lnSpc>
            </a:pPr>
            <a:r>
              <a:rPr lang="tr-TR" sz="2200" dirty="0" smtClean="0">
                <a:solidFill>
                  <a:schemeClr val="tx1"/>
                </a:solidFill>
              </a:rPr>
              <a:t>Anne, babanın,kardeşlerin ve çocukların sağlığı hakkında ayrıntılar</a:t>
            </a:r>
          </a:p>
          <a:p>
            <a:pPr lvl="1">
              <a:lnSpc>
                <a:spcPct val="150000"/>
              </a:lnSpc>
            </a:pPr>
            <a:r>
              <a:rPr lang="tr-TR" sz="2200" dirty="0" smtClean="0">
                <a:solidFill>
                  <a:schemeClr val="tx1"/>
                </a:solidFill>
              </a:rPr>
              <a:t>Kalp hastalığı, hipertansiyon, diyabet, astım, alerji ve etnik  köken hakkında bilgi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solidFill>
                  <a:schemeClr val="accent2">
                    <a:lumMod val="75000"/>
                  </a:schemeClr>
                </a:solidFill>
              </a:rPr>
              <a:t>Sistem incelemesi</a:t>
            </a:r>
            <a:endParaRPr lang="tr-TR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195904"/>
          </a:xfrm>
        </p:spPr>
        <p:txBody>
          <a:bodyPr>
            <a:normAutofit/>
          </a:bodyPr>
          <a:lstStyle/>
          <a:p>
            <a:pPr algn="ctr">
              <a:lnSpc>
                <a:spcPts val="3000"/>
              </a:lnSpc>
              <a:buNone/>
            </a:pPr>
            <a:r>
              <a:rPr lang="tr-TR" sz="2000" dirty="0" smtClean="0"/>
              <a:t>Gözden kaçırılabilecek semptomların belirlenmesi için, tüm bedensel sistemlerin kapsamlı taramasıdır. </a:t>
            </a:r>
          </a:p>
          <a:p>
            <a:pPr>
              <a:lnSpc>
                <a:spcPts val="3000"/>
              </a:lnSpc>
            </a:pPr>
            <a:endParaRPr lang="tr-TR" sz="2000" dirty="0" smtClean="0"/>
          </a:p>
          <a:p>
            <a:pPr>
              <a:lnSpc>
                <a:spcPts val="3000"/>
              </a:lnSpc>
            </a:pPr>
            <a:r>
              <a:rPr lang="tr-TR" sz="2000" dirty="0" smtClean="0"/>
              <a:t>Bu sorgulama ile hasta endişeli olduğu için ya da hastanın unuttuğu ya da önemsiz saydığı ancak teşhis koymada önemli olan bazı semptomlar yüzeye çıkarılabilir. </a:t>
            </a:r>
          </a:p>
          <a:p>
            <a:pPr>
              <a:lnSpc>
                <a:spcPts val="3000"/>
              </a:lnSpc>
            </a:pPr>
            <a:endParaRPr lang="tr-TR" sz="2000" dirty="0" smtClean="0"/>
          </a:p>
          <a:p>
            <a:pPr>
              <a:lnSpc>
                <a:spcPts val="3000"/>
              </a:lnSpc>
            </a:pPr>
            <a:r>
              <a:rPr lang="tr-TR" sz="2000" dirty="0" smtClean="0"/>
              <a:t>Elinizde ihtiyaç duyduğunuzda kullanacağınız veriler oluşur. Bununla birlikte, bütün bunları sorgulamak hem sizi hem de hastayı yorar. </a:t>
            </a:r>
          </a:p>
          <a:p>
            <a:pPr>
              <a:lnSpc>
                <a:spcPts val="3000"/>
              </a:lnSpc>
            </a:pPr>
            <a:endParaRPr lang="tr-TR" sz="2000" dirty="0" smtClean="0"/>
          </a:p>
          <a:p>
            <a:pPr>
              <a:lnSpc>
                <a:spcPts val="3000"/>
              </a:lnSpc>
            </a:pPr>
            <a:r>
              <a:rPr lang="tr-TR" sz="2000" dirty="0" smtClean="0"/>
              <a:t>Seçici olun, yani hastanın problem listesiyle ilgili sistem (</a:t>
            </a:r>
            <a:r>
              <a:rPr lang="tr-TR" sz="2000" dirty="0" err="1" smtClean="0"/>
              <a:t>ler</a:t>
            </a:r>
            <a:r>
              <a:rPr lang="tr-TR" sz="2000" dirty="0" smtClean="0"/>
              <a:t>) üzerine odaklanın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chemeClr val="accent2">
                    <a:lumMod val="75000"/>
                  </a:schemeClr>
                </a:solidFill>
              </a:rPr>
              <a:t>Anamnez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 alma</a:t>
            </a:r>
            <a:endParaRPr lang="tr-T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400" dirty="0" smtClean="0"/>
              <a:t>Veri toplama 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Karşılıklı iletişim becerileri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Klinik akıl yürütme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Yazılı iletişim becerilerinizi gösterir</a:t>
            </a:r>
            <a:endParaRPr lang="tr-TR" sz="2400" dirty="0"/>
          </a:p>
        </p:txBody>
      </p:sp>
      <p:sp>
        <p:nvSpPr>
          <p:cNvPr id="5" name="4 Metin kutusu"/>
          <p:cNvSpPr txBox="1"/>
          <p:nvPr/>
        </p:nvSpPr>
        <p:spPr>
          <a:xfrm>
            <a:off x="1857360" y="31575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solidFill>
                  <a:schemeClr val="accent2">
                    <a:lumMod val="75000"/>
                  </a:schemeClr>
                </a:solidFill>
              </a:rPr>
              <a:t>Genel</a:t>
            </a:r>
            <a:endParaRPr lang="tr-TR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sz="2200" dirty="0" smtClean="0"/>
              <a:t>Yorgunluk / kırgınlık</a:t>
            </a:r>
          </a:p>
          <a:p>
            <a:pPr>
              <a:lnSpc>
                <a:spcPct val="150000"/>
              </a:lnSpc>
            </a:pPr>
            <a:r>
              <a:rPr lang="tr-TR" sz="2200" dirty="0" smtClean="0"/>
              <a:t>Ateş / titreme / gece terlemesi</a:t>
            </a:r>
          </a:p>
          <a:p>
            <a:pPr>
              <a:lnSpc>
                <a:spcPct val="150000"/>
              </a:lnSpc>
            </a:pPr>
            <a:r>
              <a:rPr lang="tr-TR" sz="2200" dirty="0" smtClean="0"/>
              <a:t>Kilo kaybı / iştah</a:t>
            </a:r>
          </a:p>
          <a:p>
            <a:pPr>
              <a:lnSpc>
                <a:spcPct val="150000"/>
              </a:lnSpc>
            </a:pPr>
            <a:r>
              <a:rPr lang="tr-TR" sz="2200" dirty="0" smtClean="0"/>
              <a:t>Ciltte kızarıklıklar / morarma</a:t>
            </a:r>
          </a:p>
          <a:p>
            <a:pPr>
              <a:lnSpc>
                <a:spcPct val="150000"/>
              </a:lnSpc>
            </a:pPr>
            <a:r>
              <a:rPr lang="tr-TR" sz="2200" dirty="0" smtClean="0"/>
              <a:t>Uyku bozukluğu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solidFill>
                  <a:schemeClr val="accent2">
                    <a:lumMod val="75000"/>
                  </a:schemeClr>
                </a:solidFill>
              </a:rPr>
              <a:t>Ağrı öyküsü</a:t>
            </a:r>
            <a:endParaRPr lang="tr-TR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386856"/>
            <a:ext cx="8229600" cy="4937760"/>
          </a:xfrm>
        </p:spPr>
        <p:txBody>
          <a:bodyPr>
            <a:normAutofit/>
          </a:bodyPr>
          <a:lstStyle/>
          <a:p>
            <a:pPr>
              <a:lnSpc>
                <a:spcPts val="3200"/>
              </a:lnSpc>
            </a:pPr>
            <a:r>
              <a:rPr lang="tr-TR" sz="2200" dirty="0" smtClean="0"/>
              <a:t>Yeri</a:t>
            </a:r>
          </a:p>
          <a:p>
            <a:pPr>
              <a:lnSpc>
                <a:spcPts val="3200"/>
              </a:lnSpc>
            </a:pPr>
            <a:r>
              <a:rPr lang="tr-TR" sz="2200" dirty="0" smtClean="0"/>
              <a:t>Başlangıç </a:t>
            </a:r>
          </a:p>
          <a:p>
            <a:pPr>
              <a:lnSpc>
                <a:spcPts val="3200"/>
              </a:lnSpc>
            </a:pPr>
            <a:r>
              <a:rPr lang="tr-TR" sz="2200" dirty="0" smtClean="0"/>
              <a:t>Özelliği</a:t>
            </a:r>
          </a:p>
          <a:p>
            <a:pPr>
              <a:lnSpc>
                <a:spcPts val="3200"/>
              </a:lnSpc>
            </a:pPr>
            <a:r>
              <a:rPr lang="tr-TR" sz="2200" dirty="0" smtClean="0"/>
              <a:t>Yayılımı</a:t>
            </a:r>
          </a:p>
          <a:p>
            <a:pPr>
              <a:lnSpc>
                <a:spcPts val="3200"/>
              </a:lnSpc>
            </a:pPr>
            <a:r>
              <a:rPr lang="tr-TR" sz="2200" dirty="0" smtClean="0"/>
              <a:t>İlişkileri</a:t>
            </a:r>
          </a:p>
          <a:p>
            <a:pPr>
              <a:lnSpc>
                <a:spcPts val="3200"/>
              </a:lnSpc>
            </a:pPr>
            <a:r>
              <a:rPr lang="tr-TR" sz="2200" dirty="0" smtClean="0"/>
              <a:t>Zamanlaması </a:t>
            </a:r>
          </a:p>
          <a:p>
            <a:pPr>
              <a:lnSpc>
                <a:spcPts val="3200"/>
              </a:lnSpc>
            </a:pPr>
            <a:r>
              <a:rPr lang="tr-TR" sz="2200" dirty="0" smtClean="0"/>
              <a:t>Tetikleyiciler/ rahatlatıcı faktörler</a:t>
            </a:r>
          </a:p>
          <a:p>
            <a:pPr>
              <a:lnSpc>
                <a:spcPts val="3200"/>
              </a:lnSpc>
            </a:pPr>
            <a:r>
              <a:rPr lang="tr-TR" sz="2200" dirty="0" smtClean="0"/>
              <a:t>Ciddiyet</a:t>
            </a:r>
          </a:p>
          <a:p>
            <a:pPr>
              <a:lnSpc>
                <a:spcPts val="3200"/>
              </a:lnSpc>
            </a:pPr>
            <a:r>
              <a:rPr lang="tr-TR" sz="2200" dirty="0" smtClean="0"/>
              <a:t>Ağrı kesici ilaç kullanımı hakkında bilgi almayı unutmayın!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600" dirty="0" err="1" smtClean="0">
                <a:solidFill>
                  <a:schemeClr val="accent2">
                    <a:lumMod val="75000"/>
                  </a:schemeClr>
                </a:solidFill>
              </a:rPr>
              <a:t>Kardiyovasküler</a:t>
            </a:r>
            <a:r>
              <a:rPr lang="tr-TR" sz="2600" dirty="0" smtClean="0">
                <a:solidFill>
                  <a:schemeClr val="accent2">
                    <a:lumMod val="75000"/>
                  </a:schemeClr>
                </a:solidFill>
              </a:rPr>
              <a:t> sistem öyküsü</a:t>
            </a:r>
            <a:endParaRPr lang="tr-TR" sz="2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19064" y="1219200"/>
            <a:ext cx="8686848" cy="5376880"/>
          </a:xfrm>
        </p:spPr>
        <p:txBody>
          <a:bodyPr>
            <a:normAutofit fontScale="70000" lnSpcReduction="20000"/>
          </a:bodyPr>
          <a:lstStyle/>
          <a:p>
            <a:r>
              <a:rPr lang="tr-TR" sz="2900" dirty="0" smtClean="0"/>
              <a:t>4 ana </a:t>
            </a:r>
            <a:r>
              <a:rPr lang="tr-TR" sz="2900" dirty="0" err="1" smtClean="0"/>
              <a:t>kardiyovasküler</a:t>
            </a:r>
            <a:r>
              <a:rPr lang="tr-TR" sz="2900" dirty="0" smtClean="0"/>
              <a:t> semptom var</a:t>
            </a:r>
          </a:p>
          <a:p>
            <a:pPr marL="273050" indent="444500">
              <a:lnSpc>
                <a:spcPts val="3000"/>
              </a:lnSpc>
              <a:buFont typeface="+mj-lt"/>
              <a:buAutoNum type="arabicPeriod"/>
            </a:pPr>
            <a:r>
              <a:rPr lang="tr-TR" dirty="0" smtClean="0"/>
              <a:t>Göğüs ağrısı (karakter, yayılım)</a:t>
            </a:r>
          </a:p>
          <a:p>
            <a:pPr marL="273050" indent="444500">
              <a:lnSpc>
                <a:spcPts val="3000"/>
              </a:lnSpc>
              <a:buFont typeface="+mj-lt"/>
              <a:buAutoNum type="arabicPeriod"/>
            </a:pPr>
            <a:r>
              <a:rPr lang="tr-TR" dirty="0" smtClean="0"/>
              <a:t>Nefes darlığı (egzersiz toleransı, </a:t>
            </a:r>
            <a:r>
              <a:rPr lang="tr-TR" dirty="0" err="1" smtClean="0"/>
              <a:t>ortopne</a:t>
            </a:r>
            <a:r>
              <a:rPr lang="tr-TR" dirty="0" smtClean="0"/>
              <a:t>, </a:t>
            </a:r>
            <a:r>
              <a:rPr lang="tr-TR" dirty="0" err="1" smtClean="0"/>
              <a:t>paroksismal</a:t>
            </a:r>
            <a:r>
              <a:rPr lang="tr-TR" dirty="0" smtClean="0"/>
              <a:t> </a:t>
            </a:r>
            <a:r>
              <a:rPr lang="tr-TR" dirty="0" err="1" smtClean="0"/>
              <a:t>noktürnal</a:t>
            </a:r>
            <a:r>
              <a:rPr lang="tr-TR" dirty="0" smtClean="0"/>
              <a:t> </a:t>
            </a:r>
            <a:r>
              <a:rPr lang="tr-TR" dirty="0" err="1" smtClean="0"/>
              <a:t>dispne</a:t>
            </a:r>
            <a:r>
              <a:rPr lang="tr-TR" dirty="0" smtClean="0"/>
              <a:t>)</a:t>
            </a:r>
          </a:p>
          <a:p>
            <a:pPr marL="273050" indent="444500">
              <a:lnSpc>
                <a:spcPts val="3000"/>
              </a:lnSpc>
              <a:buFont typeface="+mj-lt"/>
              <a:buAutoNum type="arabicPeriod"/>
            </a:pPr>
            <a:r>
              <a:rPr lang="tr-TR" dirty="0" smtClean="0"/>
              <a:t>Ödemin varlığı ve derecesi (ayak bileği, bacak veya </a:t>
            </a:r>
            <a:r>
              <a:rPr lang="tr-TR" dirty="0" err="1" smtClean="0"/>
              <a:t>sakral</a:t>
            </a:r>
            <a:r>
              <a:rPr lang="tr-TR" dirty="0" smtClean="0"/>
              <a:t>)</a:t>
            </a:r>
          </a:p>
          <a:p>
            <a:pPr marL="273050" indent="444500">
              <a:lnSpc>
                <a:spcPts val="3000"/>
              </a:lnSpc>
              <a:buFont typeface="+mj-lt"/>
              <a:buAutoNum type="arabicPeriod"/>
            </a:pPr>
            <a:r>
              <a:rPr lang="tr-TR" dirty="0" smtClean="0"/>
              <a:t>Çarpıntı (</a:t>
            </a:r>
            <a:r>
              <a:rPr lang="tr-TR" dirty="0" err="1" smtClean="0"/>
              <a:t>ritm</a:t>
            </a:r>
            <a:r>
              <a:rPr lang="tr-TR" dirty="0" smtClean="0"/>
              <a:t>, baş dönmesi bloklar)</a:t>
            </a:r>
          </a:p>
          <a:p>
            <a:endParaRPr lang="tr-TR" i="1" dirty="0" smtClean="0"/>
          </a:p>
          <a:p>
            <a:r>
              <a:rPr lang="tr-TR" sz="2900" dirty="0" smtClean="0"/>
              <a:t>Geçmişte </a:t>
            </a:r>
            <a:r>
              <a:rPr lang="tr-TR" sz="2900" dirty="0" err="1" smtClean="0"/>
              <a:t>İskemik</a:t>
            </a:r>
            <a:r>
              <a:rPr lang="tr-TR" sz="2900" dirty="0" smtClean="0"/>
              <a:t> Kalp Hastalığı için başlıca risk faktörlerini sorgulayın</a:t>
            </a:r>
          </a:p>
          <a:p>
            <a:pPr marL="273050" indent="-6350">
              <a:lnSpc>
                <a:spcPts val="3000"/>
              </a:lnSpc>
            </a:pPr>
            <a:r>
              <a:rPr lang="tr-TR" dirty="0" smtClean="0"/>
              <a:t>       Sigara içmek</a:t>
            </a:r>
          </a:p>
          <a:p>
            <a:pPr marL="273050" indent="-6350">
              <a:lnSpc>
                <a:spcPts val="3000"/>
              </a:lnSpc>
            </a:pPr>
            <a:r>
              <a:rPr lang="tr-TR" dirty="0" smtClean="0"/>
              <a:t>       Hipertansiyon</a:t>
            </a:r>
          </a:p>
          <a:p>
            <a:pPr marL="273050" indent="-6350">
              <a:lnSpc>
                <a:spcPts val="3000"/>
              </a:lnSpc>
            </a:pPr>
            <a:r>
              <a:rPr lang="tr-TR" dirty="0" smtClean="0"/>
              <a:t>       </a:t>
            </a:r>
            <a:r>
              <a:rPr lang="tr-TR" dirty="0" err="1" smtClean="0"/>
              <a:t>Diabetes</a:t>
            </a:r>
            <a:r>
              <a:rPr lang="tr-TR" dirty="0" smtClean="0"/>
              <a:t> </a:t>
            </a:r>
            <a:r>
              <a:rPr lang="tr-TR" dirty="0" err="1" smtClean="0"/>
              <a:t>mellitus</a:t>
            </a:r>
            <a:endParaRPr lang="tr-TR" dirty="0" smtClean="0"/>
          </a:p>
          <a:p>
            <a:pPr marL="273050" indent="-6350">
              <a:lnSpc>
                <a:spcPts val="3000"/>
              </a:lnSpc>
            </a:pPr>
            <a:r>
              <a:rPr lang="tr-TR" dirty="0" smtClean="0"/>
              <a:t>       </a:t>
            </a:r>
            <a:r>
              <a:rPr lang="tr-TR" dirty="0" err="1" smtClean="0"/>
              <a:t>Hiperlipidemi</a:t>
            </a:r>
            <a:endParaRPr lang="tr-TR" dirty="0" smtClean="0"/>
          </a:p>
          <a:p>
            <a:pPr marL="273050" indent="-6350">
              <a:lnSpc>
                <a:spcPts val="3000"/>
              </a:lnSpc>
            </a:pPr>
            <a:r>
              <a:rPr lang="tr-TR" dirty="0" smtClean="0"/>
              <a:t>       Aile öyküsü </a:t>
            </a:r>
          </a:p>
          <a:p>
            <a:endParaRPr lang="tr-TR" i="1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600" dirty="0" err="1" smtClean="0">
                <a:solidFill>
                  <a:schemeClr val="accent2">
                    <a:lumMod val="75000"/>
                  </a:schemeClr>
                </a:solidFill>
              </a:rPr>
              <a:t>Kardiyovasküler</a:t>
            </a:r>
            <a:r>
              <a:rPr lang="tr-TR" sz="2600" dirty="0" smtClean="0">
                <a:solidFill>
                  <a:schemeClr val="accent2">
                    <a:lumMod val="75000"/>
                  </a:schemeClr>
                </a:solidFill>
              </a:rPr>
              <a:t> sistem öyküsü</a:t>
            </a:r>
            <a:endParaRPr lang="tr-TR" sz="2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820176" cy="4937760"/>
          </a:xfrm>
        </p:spPr>
        <p:txBody>
          <a:bodyPr>
            <a:normAutofit lnSpcReduction="10000"/>
          </a:bodyPr>
          <a:lstStyle/>
          <a:p>
            <a:r>
              <a:rPr lang="tr-TR" sz="2400" dirty="0" smtClean="0"/>
              <a:t>Geçmiş tıbbi öykü </a:t>
            </a:r>
          </a:p>
          <a:p>
            <a:pPr>
              <a:buNone/>
            </a:pPr>
            <a:r>
              <a:rPr lang="tr-TR" sz="2400" dirty="0" smtClean="0"/>
              <a:t>	</a:t>
            </a:r>
            <a:r>
              <a:rPr lang="tr-TR" sz="1900" dirty="0" smtClean="0"/>
              <a:t>(Başvuru yakınmaları sorgulanırken de geçmiş tıbbi öykü sorgulanabilir) örn. </a:t>
            </a:r>
            <a:r>
              <a:rPr lang="tr-TR" sz="1900" dirty="0" err="1" smtClean="0"/>
              <a:t>Angina</a:t>
            </a:r>
            <a:r>
              <a:rPr lang="tr-TR" sz="1900" dirty="0" smtClean="0"/>
              <a:t>, MI, bypass ameliyatı, </a:t>
            </a:r>
            <a:r>
              <a:rPr lang="tr-TR" sz="1900" dirty="0" err="1" smtClean="0"/>
              <a:t>romatizmal</a:t>
            </a:r>
            <a:r>
              <a:rPr lang="tr-TR" sz="1900" dirty="0" smtClean="0"/>
              <a:t> ateş, inme, aralıklı topallama</a:t>
            </a:r>
            <a:endParaRPr lang="tr-TR" sz="2200" dirty="0" smtClean="0"/>
          </a:p>
          <a:p>
            <a:endParaRPr lang="tr-TR" sz="2400" dirty="0" smtClean="0"/>
          </a:p>
          <a:p>
            <a:r>
              <a:rPr lang="tr-TR" sz="2400" dirty="0" smtClean="0"/>
              <a:t>Sosyal öykü</a:t>
            </a:r>
          </a:p>
          <a:p>
            <a:pPr lvl="1"/>
            <a:r>
              <a:rPr lang="tr-TR" sz="2100" dirty="0" smtClean="0">
                <a:solidFill>
                  <a:schemeClr val="bg2">
                    <a:lumMod val="10000"/>
                  </a:schemeClr>
                </a:solidFill>
              </a:rPr>
              <a:t>Sigara içmek (paket yıl), alkol, evde merdiven</a:t>
            </a:r>
          </a:p>
          <a:p>
            <a:endParaRPr lang="tr-TR" sz="2400" dirty="0" smtClean="0"/>
          </a:p>
          <a:p>
            <a:r>
              <a:rPr lang="tr-TR" sz="2400" dirty="0" smtClean="0"/>
              <a:t>Aile öyküsü</a:t>
            </a:r>
          </a:p>
          <a:p>
            <a:pPr lvl="1"/>
            <a:r>
              <a:rPr lang="tr-TR" sz="2100" dirty="0" smtClean="0">
                <a:solidFill>
                  <a:schemeClr val="bg2">
                    <a:lumMod val="10000"/>
                  </a:schemeClr>
                </a:solidFill>
              </a:rPr>
              <a:t>Akrabalarınız hangi yaşta  kalp hastalığa yakalandı?</a:t>
            </a:r>
          </a:p>
          <a:p>
            <a:endParaRPr lang="tr-TR" sz="2400" dirty="0" smtClean="0"/>
          </a:p>
          <a:p>
            <a:r>
              <a:rPr lang="tr-TR" sz="2400" dirty="0" smtClean="0"/>
              <a:t>İlaç öyküsü</a:t>
            </a:r>
          </a:p>
          <a:p>
            <a:r>
              <a:rPr lang="tr-TR" sz="2400" dirty="0" smtClean="0"/>
              <a:t>Alerjiler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solidFill>
                  <a:schemeClr val="accent2">
                    <a:lumMod val="75000"/>
                  </a:schemeClr>
                </a:solidFill>
              </a:rPr>
              <a:t>Solunum yolu öyküsü</a:t>
            </a:r>
            <a:endParaRPr lang="tr-TR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sz="2200" dirty="0" smtClean="0"/>
              <a:t>Sormanız gereken yedi ana solunum yolu semptomu var</a:t>
            </a:r>
          </a:p>
          <a:p>
            <a:endParaRPr lang="tr-TR" sz="2200" dirty="0" smtClean="0"/>
          </a:p>
          <a:p>
            <a:pPr marL="723900" indent="-457200">
              <a:lnSpc>
                <a:spcPct val="150000"/>
              </a:lnSpc>
              <a:buFont typeface="+mj-lt"/>
              <a:buAutoNum type="arabicPeriod"/>
            </a:pPr>
            <a:r>
              <a:rPr lang="tr-TR" sz="2000" dirty="0" smtClean="0"/>
              <a:t>Öksürük (karakter)</a:t>
            </a:r>
          </a:p>
          <a:p>
            <a:pPr marL="723900" indent="-457200">
              <a:lnSpc>
                <a:spcPct val="150000"/>
              </a:lnSpc>
              <a:buFont typeface="+mj-lt"/>
              <a:buAutoNum type="arabicPeriod"/>
            </a:pPr>
            <a:r>
              <a:rPr lang="tr-TR" sz="2000" dirty="0" smtClean="0"/>
              <a:t>Balgam (renk, miktar)</a:t>
            </a:r>
          </a:p>
          <a:p>
            <a:pPr marL="723900" indent="-457200">
              <a:lnSpc>
                <a:spcPct val="150000"/>
              </a:lnSpc>
              <a:buFont typeface="+mj-lt"/>
              <a:buAutoNum type="arabicPeriod"/>
            </a:pPr>
            <a:r>
              <a:rPr lang="tr-TR" sz="2000" dirty="0" err="1" smtClean="0"/>
              <a:t>Hemoptizi</a:t>
            </a:r>
            <a:r>
              <a:rPr lang="tr-TR" sz="2000" dirty="0" smtClean="0"/>
              <a:t> (renk, miktar)</a:t>
            </a:r>
          </a:p>
          <a:p>
            <a:pPr marL="723900" indent="-457200">
              <a:lnSpc>
                <a:spcPct val="150000"/>
              </a:lnSpc>
              <a:buFont typeface="+mj-lt"/>
              <a:buAutoNum type="arabicPeriod"/>
            </a:pPr>
            <a:r>
              <a:rPr lang="tr-TR" sz="2000" dirty="0" err="1" smtClean="0"/>
              <a:t>Wheezing</a:t>
            </a:r>
            <a:r>
              <a:rPr lang="tr-TR" sz="2000" dirty="0" smtClean="0"/>
              <a:t> (gün içi değişim)</a:t>
            </a:r>
          </a:p>
          <a:p>
            <a:pPr marL="723900" indent="-457200">
              <a:lnSpc>
                <a:spcPct val="150000"/>
              </a:lnSpc>
              <a:buFont typeface="+mj-lt"/>
              <a:buAutoNum type="arabicPeriod"/>
            </a:pPr>
            <a:r>
              <a:rPr lang="tr-TR" sz="2000" dirty="0" smtClean="0"/>
              <a:t>Göğüs Ağrısı (yeri, yayılımı, karakter)</a:t>
            </a:r>
          </a:p>
          <a:p>
            <a:pPr marL="723900" indent="-457200">
              <a:lnSpc>
                <a:spcPct val="150000"/>
              </a:lnSpc>
              <a:buFont typeface="+mj-lt"/>
              <a:buAutoNum type="arabicPeriod"/>
            </a:pPr>
            <a:r>
              <a:rPr lang="tr-TR" sz="2000" dirty="0" smtClean="0"/>
              <a:t>Nefes darlığı (egzersiz </a:t>
            </a:r>
            <a:r>
              <a:rPr lang="tr-TR" sz="2000" dirty="0" err="1" smtClean="0"/>
              <a:t>intoleransı</a:t>
            </a:r>
            <a:r>
              <a:rPr lang="tr-TR" sz="2000" dirty="0" smtClean="0"/>
              <a:t>, </a:t>
            </a:r>
            <a:r>
              <a:rPr lang="tr-TR" sz="2000" dirty="0" err="1" smtClean="0"/>
              <a:t>ortopne</a:t>
            </a:r>
            <a:r>
              <a:rPr lang="tr-TR" sz="2000" dirty="0" smtClean="0"/>
              <a:t>)</a:t>
            </a:r>
          </a:p>
          <a:p>
            <a:pPr marL="723900" indent="-457200">
              <a:lnSpc>
                <a:spcPct val="150000"/>
              </a:lnSpc>
              <a:buFont typeface="+mj-lt"/>
              <a:buAutoNum type="arabicPeriod"/>
            </a:pPr>
            <a:r>
              <a:rPr lang="tr-TR" sz="2000" dirty="0" smtClean="0"/>
              <a:t>Genel semptomlar örn. Gece terlemesi ve kilo verme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solidFill>
                  <a:schemeClr val="accent2">
                    <a:lumMod val="75000"/>
                  </a:schemeClr>
                </a:solidFill>
              </a:rPr>
              <a:t>Solunum yolu öyküsü</a:t>
            </a:r>
            <a:endParaRPr lang="tr-TR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195904"/>
          </a:xfrm>
        </p:spPr>
        <p:txBody>
          <a:bodyPr>
            <a:normAutofit/>
          </a:bodyPr>
          <a:lstStyle/>
          <a:p>
            <a:r>
              <a:rPr lang="tr-TR" sz="2200" dirty="0" smtClean="0"/>
              <a:t>Geçmiş Tıbbi Öykü</a:t>
            </a:r>
          </a:p>
          <a:p>
            <a:pPr lvl="1"/>
            <a:r>
              <a:rPr lang="tr-TR" sz="1800" dirty="0" smtClean="0">
                <a:solidFill>
                  <a:schemeClr val="tx1"/>
                </a:solidFill>
              </a:rPr>
              <a:t>Örn. Tüberküloz, </a:t>
            </a:r>
            <a:r>
              <a:rPr lang="tr-TR" sz="1800" dirty="0" err="1" smtClean="0">
                <a:solidFill>
                  <a:schemeClr val="tx1"/>
                </a:solidFill>
              </a:rPr>
              <a:t>atopi</a:t>
            </a:r>
            <a:endParaRPr lang="tr-TR" sz="1800" dirty="0" smtClean="0">
              <a:solidFill>
                <a:schemeClr val="tx1"/>
              </a:solidFill>
            </a:endParaRPr>
          </a:p>
          <a:p>
            <a:pPr lvl="1"/>
            <a:r>
              <a:rPr lang="tr-TR" sz="1800" dirty="0" smtClean="0">
                <a:solidFill>
                  <a:schemeClr val="tx1"/>
                </a:solidFill>
              </a:rPr>
              <a:t>İlaç kullanım öyküsü</a:t>
            </a:r>
          </a:p>
          <a:p>
            <a:pPr lvl="1"/>
            <a:r>
              <a:rPr lang="tr-TR" sz="1800" dirty="0" smtClean="0">
                <a:solidFill>
                  <a:schemeClr val="tx1"/>
                </a:solidFill>
              </a:rPr>
              <a:t>Alerjiler, </a:t>
            </a:r>
            <a:r>
              <a:rPr lang="tr-TR" sz="1800" dirty="0" err="1" smtClean="0">
                <a:solidFill>
                  <a:schemeClr val="tx1"/>
                </a:solidFill>
              </a:rPr>
              <a:t>inhalerler</a:t>
            </a:r>
            <a:r>
              <a:rPr lang="tr-TR" sz="1800" dirty="0" smtClean="0">
                <a:solidFill>
                  <a:schemeClr val="tx1"/>
                </a:solidFill>
              </a:rPr>
              <a:t>, </a:t>
            </a:r>
            <a:r>
              <a:rPr lang="tr-TR" sz="1800" dirty="0" err="1" smtClean="0">
                <a:solidFill>
                  <a:schemeClr val="tx1"/>
                </a:solidFill>
              </a:rPr>
              <a:t>nebülizör</a:t>
            </a:r>
            <a:r>
              <a:rPr lang="tr-TR" sz="1800" dirty="0" smtClean="0">
                <a:solidFill>
                  <a:schemeClr val="tx1"/>
                </a:solidFill>
              </a:rPr>
              <a:t>, ev oksijenleri</a:t>
            </a:r>
          </a:p>
          <a:p>
            <a:pPr marL="273050" indent="352425"/>
            <a:endParaRPr lang="tr-TR" sz="2200" dirty="0" smtClean="0"/>
          </a:p>
          <a:p>
            <a:r>
              <a:rPr lang="tr-TR" sz="2200" dirty="0" smtClean="0"/>
              <a:t>Sosyal öykü</a:t>
            </a:r>
          </a:p>
          <a:p>
            <a:pPr lvl="1"/>
            <a:r>
              <a:rPr lang="tr-TR" sz="1800" dirty="0" smtClean="0">
                <a:solidFill>
                  <a:schemeClr val="tx1"/>
                </a:solidFill>
              </a:rPr>
              <a:t>Sigara öyküsü-paket yıl</a:t>
            </a:r>
          </a:p>
          <a:p>
            <a:pPr lvl="1"/>
            <a:r>
              <a:rPr lang="tr-TR" sz="1800" dirty="0" smtClean="0">
                <a:solidFill>
                  <a:schemeClr val="tx1"/>
                </a:solidFill>
              </a:rPr>
              <a:t>Hayvanlar / evcil hayvanlarla temas</a:t>
            </a:r>
          </a:p>
          <a:p>
            <a:pPr lvl="1"/>
            <a:r>
              <a:rPr lang="tr-TR" sz="1800" dirty="0" smtClean="0">
                <a:solidFill>
                  <a:schemeClr val="tx1"/>
                </a:solidFill>
              </a:rPr>
              <a:t>Evde merdivenlerin varlığı</a:t>
            </a:r>
          </a:p>
          <a:p>
            <a:pPr lvl="1"/>
            <a:r>
              <a:rPr lang="tr-TR" sz="1800" dirty="0" smtClean="0">
                <a:solidFill>
                  <a:schemeClr val="tx1"/>
                </a:solidFill>
              </a:rPr>
              <a:t>Hobiler</a:t>
            </a:r>
          </a:p>
          <a:p>
            <a:pPr lvl="1"/>
            <a:r>
              <a:rPr lang="tr-TR" sz="1800" dirty="0" smtClean="0">
                <a:solidFill>
                  <a:schemeClr val="tx1"/>
                </a:solidFill>
              </a:rPr>
              <a:t>Alışverişi kim yapar?</a:t>
            </a:r>
          </a:p>
          <a:p>
            <a:pPr marL="273050" indent="-6350"/>
            <a:endParaRPr lang="tr-TR" sz="2200" dirty="0" smtClean="0"/>
          </a:p>
          <a:p>
            <a:r>
              <a:rPr lang="tr-TR" sz="2200" dirty="0" smtClean="0"/>
              <a:t>Aile öyküsü: Örneğin. astım / saman nezlesi</a:t>
            </a:r>
          </a:p>
          <a:p>
            <a:endParaRPr lang="tr-TR" sz="22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>
                <a:solidFill>
                  <a:schemeClr val="accent2">
                    <a:lumMod val="75000"/>
                  </a:schemeClr>
                </a:solidFill>
              </a:rPr>
              <a:t>Gastrointestinal</a:t>
            </a:r>
            <a:r>
              <a:rPr lang="tr-TR" sz="2800" dirty="0" smtClean="0">
                <a:solidFill>
                  <a:schemeClr val="accent2">
                    <a:lumMod val="75000"/>
                  </a:schemeClr>
                </a:solidFill>
              </a:rPr>
              <a:t> sistem</a:t>
            </a:r>
            <a:endParaRPr lang="tr-TR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sz="2000" dirty="0" smtClean="0"/>
              <a:t>İştah / kilo kaybı</a:t>
            </a:r>
          </a:p>
          <a:p>
            <a:pPr>
              <a:lnSpc>
                <a:spcPct val="150000"/>
              </a:lnSpc>
            </a:pPr>
            <a:r>
              <a:rPr lang="tr-TR" sz="2000" dirty="0" err="1" smtClean="0"/>
              <a:t>Disfaji</a:t>
            </a:r>
            <a:endParaRPr lang="tr-TR" sz="2000" dirty="0" smtClean="0"/>
          </a:p>
          <a:p>
            <a:pPr>
              <a:lnSpc>
                <a:spcPct val="150000"/>
              </a:lnSpc>
            </a:pPr>
            <a:r>
              <a:rPr lang="tr-TR" sz="2000" dirty="0" smtClean="0"/>
              <a:t>Bulantı / kusma / </a:t>
            </a:r>
            <a:r>
              <a:rPr lang="tr-TR" sz="2000" dirty="0" err="1" smtClean="0"/>
              <a:t>hematemez</a:t>
            </a:r>
            <a:endParaRPr lang="tr-TR" sz="2000" dirty="0" smtClean="0"/>
          </a:p>
          <a:p>
            <a:pPr>
              <a:lnSpc>
                <a:spcPct val="150000"/>
              </a:lnSpc>
            </a:pPr>
            <a:r>
              <a:rPr lang="tr-TR" sz="2000" dirty="0" smtClean="0"/>
              <a:t>Hazımsızlık / mide yanması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Sarılık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Karın ağrısı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Dışkılama değişiklikleri / kabızlık / </a:t>
            </a:r>
            <a:r>
              <a:rPr lang="tr-TR" sz="2000" dirty="0" err="1" smtClean="0"/>
              <a:t>diyare</a:t>
            </a:r>
            <a:r>
              <a:rPr lang="tr-TR" sz="2000" dirty="0" smtClean="0"/>
              <a:t> / gaz-şişkinlik/  dışkıda kan , mukus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solidFill>
                  <a:schemeClr val="accent2">
                    <a:lumMod val="75000"/>
                  </a:schemeClr>
                </a:solidFill>
              </a:rPr>
              <a:t>Kas-iskelet sistemi</a:t>
            </a:r>
            <a:endParaRPr lang="tr-TR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sz="2000" dirty="0" smtClean="0"/>
              <a:t>Kas / eklemler / sırt</a:t>
            </a:r>
          </a:p>
          <a:p>
            <a:pPr lvl="2">
              <a:lnSpc>
                <a:spcPct val="150000"/>
              </a:lnSpc>
            </a:pPr>
            <a:r>
              <a:rPr lang="tr-TR" dirty="0" smtClean="0">
                <a:solidFill>
                  <a:schemeClr val="tx1"/>
                </a:solidFill>
              </a:rPr>
              <a:t>ağrı / şişlik / sertlik / eklem tutulum şekli 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Hareket veya fonksiyon kısıtlanması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Kas gücü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Yıkanma ve giyinme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Merdivenlerden inip çıkabilme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solidFill>
                  <a:schemeClr val="accent2">
                    <a:lumMod val="75000"/>
                  </a:schemeClr>
                </a:solidFill>
              </a:rPr>
              <a:t>Hareket sistemi öyküsü</a:t>
            </a:r>
            <a:endParaRPr lang="tr-TR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19590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400" dirty="0" smtClean="0"/>
              <a:t>Mevcut durumun ortaya çıkışı -gelişimi nasıl ?</a:t>
            </a:r>
          </a:p>
          <a:p>
            <a:pPr marL="273050" indent="85725">
              <a:lnSpc>
                <a:spcPct val="150000"/>
              </a:lnSpc>
            </a:pPr>
            <a:r>
              <a:rPr lang="tr-TR" sz="2200" dirty="0" smtClean="0"/>
              <a:t> Akut veya kronik?</a:t>
            </a:r>
          </a:p>
          <a:p>
            <a:pPr marL="273050" indent="85725">
              <a:lnSpc>
                <a:spcPct val="150000"/>
              </a:lnSpc>
            </a:pPr>
            <a:r>
              <a:rPr lang="tr-TR" sz="2200" dirty="0" smtClean="0"/>
              <a:t> İlişkili olaylar</a:t>
            </a:r>
          </a:p>
          <a:p>
            <a:pPr marL="273050" indent="85725">
              <a:lnSpc>
                <a:spcPct val="150000"/>
              </a:lnSpc>
            </a:pPr>
            <a:r>
              <a:rPr lang="tr-TR" sz="2200" dirty="0" smtClean="0"/>
              <a:t>Tedaviye yanıt</a:t>
            </a:r>
          </a:p>
          <a:p>
            <a:pPr marL="273050" indent="85725">
              <a:lnSpc>
                <a:spcPct val="150000"/>
              </a:lnSpc>
            </a:pPr>
            <a:endParaRPr lang="tr-TR" sz="2200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solidFill>
                  <a:schemeClr val="accent2">
                    <a:lumMod val="75000"/>
                  </a:schemeClr>
                </a:solidFill>
              </a:rPr>
              <a:t>Hareket sistemi öyküsü</a:t>
            </a:r>
            <a:endParaRPr lang="tr-TR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400" dirty="0" smtClean="0"/>
              <a:t>Diğer sistemlere ait semptomların  sorgulanması </a:t>
            </a:r>
          </a:p>
          <a:p>
            <a:pPr marL="273050" indent="-6350">
              <a:lnSpc>
                <a:spcPct val="150000"/>
              </a:lnSpc>
            </a:pPr>
            <a:r>
              <a:rPr lang="tr-TR" sz="2200" dirty="0" smtClean="0"/>
              <a:t>Cilt, akciğer, göz veya böbrek semptomları</a:t>
            </a:r>
          </a:p>
          <a:p>
            <a:pPr marL="273050" indent="-6350">
              <a:lnSpc>
                <a:spcPct val="150000"/>
              </a:lnSpc>
            </a:pPr>
            <a:r>
              <a:rPr lang="tr-TR" sz="2200" dirty="0" smtClean="0"/>
              <a:t>Halsizlik, kilo verme, ateş veya gece terlemesi?</a:t>
            </a:r>
          </a:p>
          <a:p>
            <a:pPr marL="273050" indent="-6350">
              <a:lnSpc>
                <a:spcPct val="150000"/>
              </a:lnSpc>
            </a:pPr>
            <a:endParaRPr lang="tr-TR" sz="2200" dirty="0" smtClean="0"/>
          </a:p>
          <a:p>
            <a:pPr>
              <a:lnSpc>
                <a:spcPct val="150000"/>
              </a:lnSpc>
            </a:pPr>
            <a:r>
              <a:rPr lang="tr-TR" sz="2400" dirty="0" smtClean="0"/>
              <a:t>Yaşam biçiminin etkisi</a:t>
            </a:r>
          </a:p>
          <a:p>
            <a:pPr marL="273050" indent="-6350">
              <a:lnSpc>
                <a:spcPct val="150000"/>
              </a:lnSpc>
            </a:pPr>
            <a:r>
              <a:rPr lang="tr-TR" sz="2200" dirty="0" smtClean="0"/>
              <a:t>Hastanın ihtiyaçları / istekleri</a:t>
            </a:r>
          </a:p>
          <a:p>
            <a:pPr marL="273050" indent="-6350">
              <a:lnSpc>
                <a:spcPct val="150000"/>
              </a:lnSpc>
            </a:pPr>
            <a:r>
              <a:rPr lang="tr-TR" sz="2200" dirty="0" smtClean="0"/>
              <a:t>Fonksiyon kaybına uyum yeteneği</a:t>
            </a:r>
          </a:p>
          <a:p>
            <a:pPr>
              <a:lnSpc>
                <a:spcPct val="150000"/>
              </a:lnSpc>
            </a:pP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600" dirty="0" smtClean="0">
                <a:solidFill>
                  <a:schemeClr val="accent2">
                    <a:lumMod val="75000"/>
                  </a:schemeClr>
                </a:solidFill>
              </a:rPr>
              <a:t>Tıp öğrencisi olarak sıklıkla belirlenmiş hedefleriniz var</a:t>
            </a:r>
            <a:endParaRPr lang="tr-TR" sz="2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41660"/>
            <a:ext cx="8229600" cy="4937760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Calibri" pitchFamily="34" charset="0"/>
              </a:rPr>
              <a:t>Nasıl öykü alayım</a:t>
            </a:r>
            <a:endParaRPr lang="en-US" dirty="0" smtClean="0">
              <a:latin typeface="Calibri" pitchFamily="34" charset="0"/>
            </a:endParaRPr>
          </a:p>
          <a:p>
            <a:r>
              <a:rPr lang="tr-TR" dirty="0" smtClean="0">
                <a:latin typeface="Calibri" pitchFamily="34" charset="0"/>
              </a:rPr>
              <a:t>Ayırıcı tanı yapabilmek için hangi bilgilere ihtiyacım var</a:t>
            </a:r>
            <a:endParaRPr lang="en-US" dirty="0" smtClean="0">
              <a:latin typeface="Calibri" pitchFamily="34" charset="0"/>
            </a:endParaRPr>
          </a:p>
          <a:p>
            <a:endParaRPr lang="tr-TR" dirty="0" smtClean="0">
              <a:latin typeface="Calibri" pitchFamily="34" charset="0"/>
            </a:endParaRPr>
          </a:p>
          <a:p>
            <a:r>
              <a:rPr lang="tr-TR" dirty="0" smtClean="0">
                <a:latin typeface="Calibri" pitchFamily="34" charset="0"/>
              </a:rPr>
              <a:t>Hedefiniz açık-net  bir vaka sunumu yapmak</a:t>
            </a:r>
          </a:p>
          <a:p>
            <a:r>
              <a:rPr lang="tr-TR" dirty="0" smtClean="0">
                <a:latin typeface="Calibri" pitchFamily="34" charset="0"/>
              </a:rPr>
              <a:t>Danışmanınıza, arkadaşlarınıza iyi bir izlenim vermek</a:t>
            </a:r>
          </a:p>
          <a:p>
            <a:endParaRPr lang="tr-TR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>
                <a:solidFill>
                  <a:schemeClr val="accent2">
                    <a:lumMod val="75000"/>
                  </a:schemeClr>
                </a:solidFill>
              </a:rPr>
              <a:t>Genitoüriner</a:t>
            </a:r>
            <a:r>
              <a:rPr lang="tr-TR" sz="2800" dirty="0" smtClean="0">
                <a:solidFill>
                  <a:schemeClr val="accent2">
                    <a:lumMod val="75000"/>
                  </a:schemeClr>
                </a:solidFill>
              </a:rPr>
              <a:t> sistem</a:t>
            </a:r>
            <a:endParaRPr lang="tr-TR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19590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000" dirty="0" smtClean="0"/>
              <a:t>İşeme sıklığı/ </a:t>
            </a:r>
            <a:r>
              <a:rPr lang="tr-TR" sz="2000" dirty="0" err="1" smtClean="0"/>
              <a:t>dizüri</a:t>
            </a:r>
            <a:r>
              <a:rPr lang="tr-TR" sz="2000" dirty="0" smtClean="0"/>
              <a:t> / </a:t>
            </a:r>
            <a:r>
              <a:rPr lang="tr-TR" sz="2000" dirty="0" err="1" smtClean="0"/>
              <a:t>noktüri</a:t>
            </a:r>
            <a:r>
              <a:rPr lang="tr-TR" sz="2000" dirty="0" smtClean="0"/>
              <a:t> / </a:t>
            </a:r>
            <a:r>
              <a:rPr lang="tr-TR" sz="2000" dirty="0" err="1" smtClean="0"/>
              <a:t>poliüri</a:t>
            </a:r>
            <a:r>
              <a:rPr lang="tr-TR" sz="2000" dirty="0" smtClean="0"/>
              <a:t> / </a:t>
            </a:r>
            <a:r>
              <a:rPr lang="tr-TR" sz="2000" dirty="0" err="1" smtClean="0"/>
              <a:t>oligüri</a:t>
            </a:r>
            <a:endParaRPr lang="tr-TR" sz="2000" dirty="0" smtClean="0"/>
          </a:p>
          <a:p>
            <a:pPr>
              <a:lnSpc>
                <a:spcPct val="150000"/>
              </a:lnSpc>
            </a:pPr>
            <a:r>
              <a:rPr lang="tr-TR" sz="2000" dirty="0" err="1" smtClean="0"/>
              <a:t>Hematüri</a:t>
            </a:r>
            <a:endParaRPr lang="tr-TR" sz="2000" dirty="0" smtClean="0"/>
          </a:p>
          <a:p>
            <a:pPr>
              <a:lnSpc>
                <a:spcPct val="150000"/>
              </a:lnSpc>
            </a:pPr>
            <a:r>
              <a:rPr lang="tr-TR" sz="2000" dirty="0" smtClean="0"/>
              <a:t>İdrar kaçırma / </a:t>
            </a:r>
            <a:r>
              <a:rPr lang="tr-TR" sz="2000" dirty="0" err="1" smtClean="0"/>
              <a:t>aciliyet</a:t>
            </a:r>
            <a:endParaRPr lang="tr-TR" sz="2000" dirty="0" smtClean="0"/>
          </a:p>
          <a:p>
            <a:pPr>
              <a:lnSpc>
                <a:spcPct val="150000"/>
              </a:lnSpc>
            </a:pPr>
            <a:r>
              <a:rPr lang="tr-TR" sz="2000" dirty="0" err="1" smtClean="0"/>
              <a:t>Prostatik</a:t>
            </a:r>
            <a:r>
              <a:rPr lang="tr-TR" sz="2000" dirty="0" smtClean="0"/>
              <a:t> semptomlar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İktidarsızlık</a:t>
            </a:r>
          </a:p>
          <a:p>
            <a:pPr>
              <a:lnSpc>
                <a:spcPct val="150000"/>
              </a:lnSpc>
            </a:pPr>
            <a:r>
              <a:rPr lang="tr-TR" sz="2000" dirty="0" err="1" smtClean="0"/>
              <a:t>Menstrüasyon</a:t>
            </a:r>
            <a:r>
              <a:rPr lang="tr-TR" sz="2000" dirty="0" smtClean="0"/>
              <a:t> (uygunsa) </a:t>
            </a:r>
          </a:p>
          <a:p>
            <a:pPr>
              <a:lnSpc>
                <a:spcPct val="150000"/>
              </a:lnSpc>
            </a:pPr>
            <a:r>
              <a:rPr lang="tr-TR" sz="2000" dirty="0" err="1" smtClean="0"/>
              <a:t>Menarş</a:t>
            </a:r>
            <a:r>
              <a:rPr lang="tr-TR" sz="2000" dirty="0" smtClean="0"/>
              <a:t> (başlangıç yaşı) kanama süresi, periyodiklik, </a:t>
            </a:r>
            <a:r>
              <a:rPr lang="tr-TR" sz="2000" dirty="0" err="1" smtClean="0"/>
              <a:t>menoraji</a:t>
            </a:r>
            <a:endParaRPr lang="tr-TR" sz="2000" dirty="0" smtClean="0"/>
          </a:p>
          <a:p>
            <a:pPr>
              <a:lnSpc>
                <a:spcPct val="150000"/>
              </a:lnSpc>
            </a:pPr>
            <a:r>
              <a:rPr lang="tr-TR" sz="2000" dirty="0" err="1" smtClean="0"/>
              <a:t>Dismenore</a:t>
            </a:r>
            <a:r>
              <a:rPr lang="tr-TR" sz="2000" dirty="0" smtClean="0"/>
              <a:t>, </a:t>
            </a:r>
            <a:r>
              <a:rPr lang="tr-TR" sz="2000" dirty="0" err="1" smtClean="0"/>
              <a:t>disparoni</a:t>
            </a:r>
            <a:r>
              <a:rPr lang="tr-TR" sz="2000" dirty="0" smtClean="0"/>
              <a:t> (ağrılı cinsel ilişki)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Menopoz, </a:t>
            </a:r>
            <a:r>
              <a:rPr lang="tr-TR" sz="2000" dirty="0" err="1" smtClean="0"/>
              <a:t>postmenopozal</a:t>
            </a:r>
            <a:r>
              <a:rPr lang="tr-TR" sz="2000" dirty="0" smtClean="0"/>
              <a:t> kanamalar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solidFill>
                  <a:schemeClr val="accent2">
                    <a:lumMod val="75000"/>
                  </a:schemeClr>
                </a:solidFill>
              </a:rPr>
              <a:t>Merkezi sinir sistemi</a:t>
            </a:r>
            <a:endParaRPr lang="tr-TR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sz="2000" dirty="0" smtClean="0"/>
              <a:t>Baş ağrısı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Zihinsel durum / bayılma / bilinç kaybı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Baş dönmesi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Görme - keskinlik, </a:t>
            </a:r>
            <a:r>
              <a:rPr lang="tr-TR" sz="2000" dirty="0" err="1" smtClean="0"/>
              <a:t>diplopi</a:t>
            </a:r>
            <a:endParaRPr lang="tr-TR" sz="2000" dirty="0" smtClean="0"/>
          </a:p>
          <a:p>
            <a:pPr>
              <a:lnSpc>
                <a:spcPct val="150000"/>
              </a:lnSpc>
            </a:pPr>
            <a:r>
              <a:rPr lang="tr-TR" sz="2000" dirty="0" smtClean="0"/>
              <a:t>İşitme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Uyuşma / karıncalanma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Hafıza / kişilik değişikliği kaybı</a:t>
            </a:r>
          </a:p>
          <a:p>
            <a:pPr>
              <a:lnSpc>
                <a:spcPct val="150000"/>
              </a:lnSpc>
            </a:pPr>
            <a:r>
              <a:rPr lang="tr-TR" sz="2000" dirty="0" err="1" smtClean="0"/>
              <a:t>Anksiyete</a:t>
            </a:r>
            <a:r>
              <a:rPr lang="tr-TR" sz="2000" dirty="0" smtClean="0"/>
              <a:t> / depresyon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solidFill>
                  <a:schemeClr val="accent2">
                    <a:lumMod val="75000"/>
                  </a:schemeClr>
                </a:solidFill>
              </a:rPr>
              <a:t>Endokrin sistem</a:t>
            </a:r>
            <a:endParaRPr lang="tr-TR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sz="2200" dirty="0" err="1" smtClean="0"/>
              <a:t>Menstrüel</a:t>
            </a:r>
            <a:r>
              <a:rPr lang="tr-TR" sz="2200" dirty="0" smtClean="0"/>
              <a:t> anormallikler</a:t>
            </a:r>
          </a:p>
          <a:p>
            <a:pPr>
              <a:lnSpc>
                <a:spcPct val="150000"/>
              </a:lnSpc>
            </a:pPr>
            <a:r>
              <a:rPr lang="tr-TR" sz="2200" dirty="0" err="1" smtClean="0"/>
              <a:t>Hirsutizm</a:t>
            </a:r>
            <a:r>
              <a:rPr lang="tr-TR" sz="2200" dirty="0" smtClean="0"/>
              <a:t> / </a:t>
            </a:r>
            <a:r>
              <a:rPr lang="tr-TR" sz="2200" dirty="0" err="1" smtClean="0"/>
              <a:t>alopesi</a:t>
            </a:r>
            <a:endParaRPr lang="tr-TR" sz="2200" dirty="0" smtClean="0"/>
          </a:p>
          <a:p>
            <a:pPr>
              <a:lnSpc>
                <a:spcPct val="150000"/>
              </a:lnSpc>
            </a:pPr>
            <a:r>
              <a:rPr lang="tr-TR" sz="2200" dirty="0" smtClean="0"/>
              <a:t>Anormal </a:t>
            </a:r>
            <a:r>
              <a:rPr lang="tr-TR" sz="2200" dirty="0" err="1" smtClean="0"/>
              <a:t>sekonder</a:t>
            </a:r>
            <a:r>
              <a:rPr lang="tr-TR" sz="2200" dirty="0" smtClean="0"/>
              <a:t> cinsel özellikler</a:t>
            </a:r>
          </a:p>
          <a:p>
            <a:pPr>
              <a:lnSpc>
                <a:spcPct val="150000"/>
              </a:lnSpc>
            </a:pPr>
            <a:r>
              <a:rPr lang="tr-TR" sz="2200" dirty="0" err="1" smtClean="0"/>
              <a:t>Poliüri</a:t>
            </a:r>
            <a:r>
              <a:rPr lang="tr-TR" sz="2200" dirty="0" smtClean="0"/>
              <a:t> / </a:t>
            </a:r>
            <a:r>
              <a:rPr lang="tr-TR" sz="2200" dirty="0" err="1" smtClean="0"/>
              <a:t>polidipsi</a:t>
            </a:r>
            <a:endParaRPr lang="tr-TR" sz="2200" dirty="0" smtClean="0"/>
          </a:p>
          <a:p>
            <a:pPr>
              <a:lnSpc>
                <a:spcPct val="150000"/>
              </a:lnSpc>
            </a:pPr>
            <a:r>
              <a:rPr lang="tr-TR" sz="2200" dirty="0" smtClean="0"/>
              <a:t>Terleme miktarı</a:t>
            </a:r>
          </a:p>
          <a:p>
            <a:pPr>
              <a:lnSpc>
                <a:spcPct val="150000"/>
              </a:lnSpc>
            </a:pPr>
            <a:r>
              <a:rPr lang="tr-TR" sz="2200" dirty="0" smtClean="0"/>
              <a:t>Saç kalitesi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solidFill>
                  <a:schemeClr val="accent2">
                    <a:lumMod val="75000"/>
                  </a:schemeClr>
                </a:solidFill>
              </a:rPr>
              <a:t>Cilt</a:t>
            </a:r>
            <a:endParaRPr lang="tr-TR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296368"/>
            <a:ext cx="8229600" cy="493776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sz="2200" dirty="0" smtClean="0"/>
              <a:t>Döküntü</a:t>
            </a:r>
          </a:p>
          <a:p>
            <a:pPr>
              <a:lnSpc>
                <a:spcPct val="150000"/>
              </a:lnSpc>
            </a:pPr>
            <a:r>
              <a:rPr lang="tr-TR" sz="2200" dirty="0" smtClean="0"/>
              <a:t>Kaşıntı</a:t>
            </a:r>
          </a:p>
          <a:p>
            <a:pPr>
              <a:lnSpc>
                <a:spcPct val="150000"/>
              </a:lnSpc>
            </a:pPr>
            <a:r>
              <a:rPr lang="tr-TR" sz="2200" dirty="0" smtClean="0"/>
              <a:t>Akne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solidFill>
                  <a:schemeClr val="accent2">
                    <a:lumMod val="75000"/>
                  </a:schemeClr>
                </a:solidFill>
              </a:rPr>
              <a:t>Her semptom için şunları sorgulayın</a:t>
            </a:r>
            <a:endParaRPr lang="tr-TR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09552" y="1347776"/>
            <a:ext cx="8229600" cy="4937760"/>
          </a:xfrm>
        </p:spPr>
        <p:txBody>
          <a:bodyPr>
            <a:normAutofit/>
          </a:bodyPr>
          <a:lstStyle/>
          <a:p>
            <a:pPr marL="266700" indent="92075">
              <a:lnSpc>
                <a:spcPct val="150000"/>
              </a:lnSpc>
              <a:buFont typeface="+mj-lt"/>
              <a:buAutoNum type="arabicPeriod"/>
            </a:pPr>
            <a:r>
              <a:rPr lang="tr-TR" sz="2200" dirty="0" smtClean="0"/>
              <a:t> Başlama</a:t>
            </a:r>
          </a:p>
          <a:p>
            <a:pPr marL="266700" indent="92075">
              <a:lnSpc>
                <a:spcPct val="150000"/>
              </a:lnSpc>
              <a:buFont typeface="+mj-lt"/>
              <a:buAutoNum type="arabicPeriod"/>
            </a:pPr>
            <a:r>
              <a:rPr lang="tr-TR" sz="2200" dirty="0" smtClean="0"/>
              <a:t> Süre</a:t>
            </a:r>
          </a:p>
          <a:p>
            <a:pPr marL="266700" indent="92075">
              <a:lnSpc>
                <a:spcPct val="150000"/>
              </a:lnSpc>
              <a:buFont typeface="+mj-lt"/>
              <a:buAutoNum type="arabicPeriod"/>
            </a:pPr>
            <a:r>
              <a:rPr lang="tr-TR" sz="2200" dirty="0" smtClean="0"/>
              <a:t> Seyir</a:t>
            </a:r>
          </a:p>
          <a:p>
            <a:pPr marL="266700" indent="92075">
              <a:lnSpc>
                <a:spcPct val="150000"/>
              </a:lnSpc>
              <a:buFont typeface="+mj-lt"/>
              <a:buAutoNum type="arabicPeriod"/>
            </a:pPr>
            <a:r>
              <a:rPr lang="tr-TR" sz="2200" dirty="0" smtClean="0"/>
              <a:t> Önem derecesi</a:t>
            </a:r>
          </a:p>
          <a:p>
            <a:pPr marL="266700" indent="92075">
              <a:lnSpc>
                <a:spcPct val="150000"/>
              </a:lnSpc>
              <a:buFont typeface="+mj-lt"/>
              <a:buAutoNum type="arabicPeriod"/>
            </a:pPr>
            <a:r>
              <a:rPr lang="tr-TR" sz="2200" dirty="0" smtClean="0"/>
              <a:t> Başlatan faktörler</a:t>
            </a:r>
          </a:p>
          <a:p>
            <a:pPr marL="266700" indent="92075">
              <a:lnSpc>
                <a:spcPct val="150000"/>
              </a:lnSpc>
              <a:buFont typeface="+mj-lt"/>
              <a:buAutoNum type="arabicPeriod"/>
            </a:pPr>
            <a:r>
              <a:rPr lang="tr-TR" sz="2200" dirty="0" smtClean="0"/>
              <a:t> Rahatlatan faktörler</a:t>
            </a:r>
          </a:p>
          <a:p>
            <a:pPr marL="266700" indent="92075">
              <a:lnSpc>
                <a:spcPct val="150000"/>
              </a:lnSpc>
              <a:buFont typeface="+mj-lt"/>
              <a:buAutoNum type="arabicPeriod"/>
            </a:pPr>
            <a:r>
              <a:rPr lang="tr-TR" sz="2200" dirty="0" smtClean="0"/>
              <a:t> </a:t>
            </a:r>
            <a:r>
              <a:rPr lang="tr-TR" sz="2200" dirty="0" err="1" smtClean="0"/>
              <a:t>İlişkililendirilmiş</a:t>
            </a:r>
            <a:r>
              <a:rPr lang="tr-TR" sz="2200" dirty="0" smtClean="0"/>
              <a:t> özellikler</a:t>
            </a:r>
          </a:p>
          <a:p>
            <a:pPr marL="266700" indent="92075">
              <a:lnSpc>
                <a:spcPct val="150000"/>
              </a:lnSpc>
              <a:buFont typeface="+mj-lt"/>
              <a:buAutoNum type="arabicPeriod"/>
            </a:pPr>
            <a:r>
              <a:rPr lang="tr-TR" sz="2200" dirty="0" smtClean="0"/>
              <a:t> Daha önceki ataklar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>
                <a:solidFill>
                  <a:schemeClr val="accent2">
                    <a:lumMod val="75000"/>
                  </a:schemeClr>
                </a:solidFill>
              </a:rPr>
              <a:t>Anamnez</a:t>
            </a:r>
            <a:r>
              <a:rPr lang="tr-TR" sz="2800" dirty="0" smtClean="0">
                <a:solidFill>
                  <a:schemeClr val="accent2">
                    <a:lumMod val="75000"/>
                  </a:schemeClr>
                </a:solidFill>
              </a:rPr>
              <a:t> almaya başlamadan önce;</a:t>
            </a:r>
            <a:endParaRPr lang="tr-TR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09552" y="1219200"/>
            <a:ext cx="8777336" cy="4937760"/>
          </a:xfrm>
        </p:spPr>
        <p:txBody>
          <a:bodyPr/>
          <a:lstStyle/>
          <a:p>
            <a:endParaRPr lang="tr-TR" sz="2400" dirty="0" smtClean="0"/>
          </a:p>
          <a:p>
            <a:r>
              <a:rPr lang="tr-TR" sz="2400" dirty="0" smtClean="0"/>
              <a:t>Ortamı gözden geçirin</a:t>
            </a:r>
          </a:p>
          <a:p>
            <a:pPr lvl="2"/>
            <a:endParaRPr lang="tr-TR" sz="21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2">
              <a:lnSpc>
                <a:spcPct val="150000"/>
              </a:lnSpc>
            </a:pPr>
            <a:r>
              <a:rPr lang="tr-TR" sz="2100" dirty="0" smtClean="0"/>
              <a:t>Bir sandalye bulun (yatakta oturmayın, hastanın yanında durmayın)</a:t>
            </a:r>
          </a:p>
          <a:p>
            <a:pPr lvl="2">
              <a:lnSpc>
                <a:spcPct val="150000"/>
              </a:lnSpc>
            </a:pPr>
            <a:endParaRPr lang="tr-TR" sz="2100" dirty="0" smtClean="0"/>
          </a:p>
          <a:p>
            <a:pPr lvl="2">
              <a:lnSpc>
                <a:spcPct val="150000"/>
              </a:lnSpc>
            </a:pPr>
            <a:r>
              <a:rPr lang="tr-TR" sz="2100" dirty="0" smtClean="0"/>
              <a:t>Ortamdaki gürültüyü ve gizliliği göz önünde bulundurun (Dışarıdan gelen seslere kulak misafiri olabilirsiniz, dikkatiniz dağılabilir )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solidFill>
                  <a:schemeClr val="accent2">
                    <a:lumMod val="75000"/>
                  </a:schemeClr>
                </a:solidFill>
              </a:rPr>
              <a:t>Anamnez</a:t>
            </a: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 almaya başlarken;</a:t>
            </a:r>
            <a:endParaRPr lang="tr-T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38088" y="1257288"/>
            <a:ext cx="9048800" cy="5118736"/>
          </a:xfrm>
        </p:spPr>
        <p:txBody>
          <a:bodyPr>
            <a:normAutofit fontScale="92500"/>
          </a:bodyPr>
          <a:lstStyle/>
          <a:p>
            <a:r>
              <a:rPr lang="tr-TR" dirty="0" smtClean="0"/>
              <a:t>İlk uyum </a:t>
            </a:r>
          </a:p>
          <a:p>
            <a:pPr lvl="2">
              <a:lnSpc>
                <a:spcPct val="150000"/>
              </a:lnSpc>
            </a:pPr>
            <a:r>
              <a:rPr lang="tr-TR" sz="21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Dostane olun</a:t>
            </a:r>
          </a:p>
          <a:p>
            <a:pPr lvl="2">
              <a:lnSpc>
                <a:spcPct val="150000"/>
              </a:lnSpc>
            </a:pPr>
            <a:r>
              <a:rPr lang="tr-TR" sz="21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Hastaya ismi ile </a:t>
            </a:r>
            <a:r>
              <a:rPr lang="tr-TR" sz="21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hitab</a:t>
            </a:r>
            <a:r>
              <a:rPr lang="tr-TR" sz="21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edin ve tercih ettiği ismi kullandığınızdan emin olun</a:t>
            </a:r>
          </a:p>
          <a:p>
            <a:pPr lvl="2">
              <a:lnSpc>
                <a:spcPct val="150000"/>
              </a:lnSpc>
            </a:pPr>
            <a:r>
              <a:rPr lang="tr-TR" sz="21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Kendinizi tanıtın - tam adınızı ve rolünüzü söyleyin (örn., 5.sınıf tıp </a:t>
            </a:r>
            <a:r>
              <a:rPr lang="tr-TR" sz="21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öğr</a:t>
            </a:r>
            <a:r>
              <a:rPr lang="tr-TR" sz="21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 )</a:t>
            </a:r>
          </a:p>
          <a:p>
            <a:pPr lvl="2">
              <a:lnSpc>
                <a:spcPct val="150000"/>
              </a:lnSpc>
            </a:pPr>
            <a:r>
              <a:rPr lang="tr-TR" sz="21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Öykü almanızın gerekçesini açıklayın</a:t>
            </a:r>
          </a:p>
          <a:p>
            <a:pPr lvl="2">
              <a:lnSpc>
                <a:spcPct val="150000"/>
              </a:lnSpc>
            </a:pPr>
            <a:r>
              <a:rPr lang="tr-TR" sz="21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Öykü almanıza onay vermezlerse, teşekkür edip ayrılın.</a:t>
            </a:r>
          </a:p>
          <a:p>
            <a:pPr lvl="2">
              <a:lnSpc>
                <a:spcPct val="150000"/>
              </a:lnSpc>
            </a:pPr>
            <a:r>
              <a:rPr lang="tr-TR" sz="21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Not almak için onay isteyin, bilgilerin izleyen doktoruna iletileceğini anlatın</a:t>
            </a:r>
          </a:p>
          <a:p>
            <a:pPr lvl="2">
              <a:lnSpc>
                <a:spcPct val="150000"/>
              </a:lnSpc>
            </a:pPr>
            <a:r>
              <a:rPr lang="tr-TR" sz="21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Saygılı ve ilgili olun, hastanın fiziksel konfor ve gizliliğine  özen gösterin (Örn. Perdeyi çekmek ister mi?)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>
                <a:solidFill>
                  <a:schemeClr val="accent2">
                    <a:lumMod val="75000"/>
                  </a:schemeClr>
                </a:solidFill>
              </a:rPr>
              <a:t>Anamnez</a:t>
            </a:r>
            <a:r>
              <a:rPr lang="tr-TR" sz="2800" dirty="0" smtClean="0">
                <a:solidFill>
                  <a:schemeClr val="accent2">
                    <a:lumMod val="75000"/>
                  </a:schemeClr>
                </a:solidFill>
              </a:rPr>
              <a:t> almak</a:t>
            </a:r>
            <a:endParaRPr lang="tr-TR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09552" y="1347776"/>
            <a:ext cx="8734448" cy="6243672"/>
          </a:xfrm>
        </p:spPr>
        <p:txBody>
          <a:bodyPr>
            <a:normAutofit/>
          </a:bodyPr>
          <a:lstStyle/>
          <a:p>
            <a:pPr lvl="1" indent="-504000">
              <a:lnSpc>
                <a:spcPts val="2800"/>
              </a:lnSpc>
            </a:pPr>
            <a:endParaRPr lang="tr-TR" sz="24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1" indent="-504000">
              <a:lnSpc>
                <a:spcPts val="2800"/>
              </a:lnSpc>
            </a:pPr>
            <a:r>
              <a:rPr lang="tr-TR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Amaç: Hastanın sorunlarını açığa çıkarmaya çalışmak</a:t>
            </a:r>
          </a:p>
          <a:p>
            <a:pPr lvl="1" indent="-504000">
              <a:lnSpc>
                <a:spcPts val="2800"/>
              </a:lnSpc>
            </a:pPr>
            <a:endParaRPr lang="tr-TR" sz="24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1" indent="-504000">
              <a:lnSpc>
                <a:spcPts val="2800"/>
              </a:lnSpc>
            </a:pPr>
            <a:r>
              <a:rPr lang="tr-TR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Hastanın size güvenmesi gerekli</a:t>
            </a:r>
            <a:endParaRPr lang="tr-TR" sz="1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2" indent="-504000">
              <a:lnSpc>
                <a:spcPts val="2800"/>
              </a:lnSpc>
            </a:pPr>
            <a:endParaRPr lang="tr-TR" sz="1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tr-T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solidFill>
                  <a:schemeClr val="accent2">
                    <a:lumMod val="75000"/>
                  </a:schemeClr>
                </a:solidFill>
              </a:rPr>
              <a:t>Hasta - hekim ilişkisi</a:t>
            </a:r>
            <a:endParaRPr lang="tr-TR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tr-TR" sz="22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lnSpc>
                <a:spcPts val="2400"/>
              </a:lnSpc>
            </a:pPr>
            <a:r>
              <a:rPr lang="tr-TR" sz="2200" dirty="0" smtClean="0">
                <a:solidFill>
                  <a:schemeClr val="accent2">
                    <a:lumMod val="75000"/>
                  </a:schemeClr>
                </a:solidFill>
              </a:rPr>
              <a:t>Davranış tarzınız rahatsız edici olmasın</a:t>
            </a:r>
          </a:p>
          <a:p>
            <a:pPr lvl="1">
              <a:lnSpc>
                <a:spcPts val="2400"/>
              </a:lnSpc>
            </a:pPr>
            <a:r>
              <a:rPr lang="tr-TR" sz="2000" dirty="0" smtClean="0">
                <a:solidFill>
                  <a:schemeClr val="tx1"/>
                </a:solidFill>
              </a:rPr>
              <a:t>Nazik, güler yüzlü ve saygılı yaklaşım</a:t>
            </a:r>
          </a:p>
          <a:p>
            <a:pPr lvl="1">
              <a:lnSpc>
                <a:spcPts val="2400"/>
              </a:lnSpc>
            </a:pPr>
            <a:r>
              <a:rPr lang="tr-TR" sz="2000" dirty="0" smtClean="0">
                <a:solidFill>
                  <a:schemeClr val="tx1"/>
                </a:solidFill>
              </a:rPr>
              <a:t>Göz teması, yüz ifadesi, duruş, pozisyon ve hareket</a:t>
            </a:r>
          </a:p>
          <a:p>
            <a:pPr lvl="1">
              <a:lnSpc>
                <a:spcPts val="2400"/>
              </a:lnSpc>
            </a:pPr>
            <a:r>
              <a:rPr lang="tr-TR" sz="2000" dirty="0" smtClean="0">
                <a:solidFill>
                  <a:schemeClr val="tx1"/>
                </a:solidFill>
              </a:rPr>
              <a:t>Ses tonu, ses yüksekliği ve konuşma hızınızı ayarlayın</a:t>
            </a:r>
          </a:p>
          <a:p>
            <a:pPr lvl="1">
              <a:lnSpc>
                <a:spcPts val="2400"/>
              </a:lnSpc>
            </a:pPr>
            <a:r>
              <a:rPr lang="tr-TR" sz="2000" dirty="0" smtClean="0">
                <a:solidFill>
                  <a:schemeClr val="tx1"/>
                </a:solidFill>
              </a:rPr>
              <a:t>Kişiliğe saygı (giyim tarzı vs)</a:t>
            </a:r>
          </a:p>
          <a:p>
            <a:pPr>
              <a:lnSpc>
                <a:spcPts val="2400"/>
              </a:lnSpc>
            </a:pPr>
            <a:endParaRPr lang="tr-TR" sz="22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lnSpc>
                <a:spcPts val="2400"/>
              </a:lnSpc>
            </a:pPr>
            <a:r>
              <a:rPr lang="tr-TR" sz="2200" dirty="0" smtClean="0">
                <a:solidFill>
                  <a:schemeClr val="accent2">
                    <a:lumMod val="75000"/>
                  </a:schemeClr>
                </a:solidFill>
              </a:rPr>
              <a:t>Uyum geliştirmek</a:t>
            </a:r>
          </a:p>
          <a:p>
            <a:pPr lvl="1">
              <a:lnSpc>
                <a:spcPts val="2400"/>
              </a:lnSpc>
            </a:pPr>
            <a:r>
              <a:rPr lang="tr-TR" sz="2000" dirty="0" smtClean="0">
                <a:solidFill>
                  <a:schemeClr val="tx1"/>
                </a:solidFill>
              </a:rPr>
              <a:t>Hastanın görüş ve duygularını yargısız olarak dinleyin</a:t>
            </a:r>
          </a:p>
          <a:p>
            <a:pPr lvl="1">
              <a:lnSpc>
                <a:spcPts val="2400"/>
              </a:lnSpc>
            </a:pPr>
            <a:r>
              <a:rPr lang="tr-TR" sz="2000" dirty="0" smtClean="0">
                <a:solidFill>
                  <a:schemeClr val="tx1"/>
                </a:solidFill>
              </a:rPr>
              <a:t>Empati yapmak - duygularını ve onların çıkmazını kabul etmek</a:t>
            </a:r>
          </a:p>
          <a:p>
            <a:pPr lvl="1">
              <a:lnSpc>
                <a:spcPts val="2400"/>
              </a:lnSpc>
            </a:pPr>
            <a:r>
              <a:rPr lang="tr-TR" sz="2000" dirty="0" smtClean="0">
                <a:solidFill>
                  <a:schemeClr val="tx1"/>
                </a:solidFill>
              </a:rPr>
              <a:t>Destekleyici olmak</a:t>
            </a:r>
          </a:p>
          <a:p>
            <a:pPr lvl="1">
              <a:lnSpc>
                <a:spcPts val="2400"/>
              </a:lnSpc>
            </a:pPr>
            <a:r>
              <a:rPr lang="tr-TR" sz="2000" dirty="0" smtClean="0">
                <a:solidFill>
                  <a:schemeClr val="tx1"/>
                </a:solidFill>
              </a:rPr>
              <a:t>Rahatsız edici konular ve ağrı ile hassas şekilde başa çıkma</a:t>
            </a:r>
          </a:p>
          <a:p>
            <a:pPr>
              <a:lnSpc>
                <a:spcPts val="2900"/>
              </a:lnSpc>
              <a:buNone/>
            </a:pPr>
            <a:r>
              <a:rPr lang="tr-TR" sz="2000" dirty="0" smtClean="0"/>
              <a:t> </a:t>
            </a:r>
          </a:p>
          <a:p>
            <a:endParaRPr lang="tr-TR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solidFill>
                  <a:schemeClr val="accent2">
                    <a:lumMod val="75000"/>
                  </a:schemeClr>
                </a:solidFill>
              </a:rPr>
              <a:t>Hasta - hekim ilişkisi</a:t>
            </a:r>
            <a:endParaRPr lang="tr-TR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 </a:t>
            </a:r>
          </a:p>
          <a:p>
            <a:r>
              <a:rPr lang="tr-TR" sz="2200" dirty="0" smtClean="0">
                <a:solidFill>
                  <a:schemeClr val="accent2">
                    <a:lumMod val="75000"/>
                  </a:schemeClr>
                </a:solidFill>
              </a:rPr>
              <a:t>Hastayı dahil edin</a:t>
            </a:r>
          </a:p>
          <a:p>
            <a:pPr lvl="1"/>
            <a:r>
              <a:rPr lang="tr-TR" sz="2000" dirty="0" smtClean="0">
                <a:solidFill>
                  <a:schemeClr val="tx1"/>
                </a:solidFill>
              </a:rPr>
              <a:t>Düşüncenizi hasta ile paylaşın</a:t>
            </a:r>
          </a:p>
          <a:p>
            <a:pPr lvl="1"/>
            <a:r>
              <a:rPr lang="tr-TR" sz="2000" dirty="0" smtClean="0">
                <a:solidFill>
                  <a:schemeClr val="tx1"/>
                </a:solidFill>
              </a:rPr>
              <a:t>Sorularınızın mantığını açıklayın</a:t>
            </a:r>
          </a:p>
          <a:p>
            <a:pPr lvl="1"/>
            <a:r>
              <a:rPr lang="tr-TR" sz="2000" dirty="0" smtClean="0">
                <a:solidFill>
                  <a:schemeClr val="tx1"/>
                </a:solidFill>
              </a:rPr>
              <a:t>Fiziksel muayene sırasında süreci açıklayın ve izin isteyin</a:t>
            </a:r>
          </a:p>
          <a:p>
            <a:pPr lvl="1">
              <a:buNone/>
            </a:pPr>
            <a:r>
              <a:rPr lang="tr-TR" sz="2000" dirty="0" smtClean="0">
                <a:solidFill>
                  <a:schemeClr val="tx1"/>
                </a:solidFill>
              </a:rPr>
              <a:t> </a:t>
            </a:r>
          </a:p>
          <a:p>
            <a:r>
              <a:rPr lang="tr-TR" sz="2200" dirty="0" smtClean="0">
                <a:solidFill>
                  <a:schemeClr val="accent2">
                    <a:lumMod val="75000"/>
                  </a:schemeClr>
                </a:solidFill>
              </a:rPr>
              <a:t>Hastanın ihtiyaçlarına cevap vermek</a:t>
            </a:r>
          </a:p>
          <a:p>
            <a:pPr lvl="1"/>
            <a:r>
              <a:rPr lang="tr-TR" sz="2000" dirty="0" smtClean="0">
                <a:solidFill>
                  <a:schemeClr val="tx1"/>
                </a:solidFill>
              </a:rPr>
              <a:t>Örneğin. Hasta rahatsız, yorgun veya acı çekici görünüyorsa, bunu kabul edin </a:t>
            </a:r>
            <a:r>
              <a:rPr lang="tr-TR" sz="2000" dirty="0" smtClean="0">
                <a:solidFill>
                  <a:schemeClr val="tx1"/>
                </a:solidFill>
              </a:rPr>
              <a:t>ve devam </a:t>
            </a:r>
            <a:r>
              <a:rPr lang="tr-TR" sz="2000" dirty="0" smtClean="0">
                <a:solidFill>
                  <a:schemeClr val="tx1"/>
                </a:solidFill>
              </a:rPr>
              <a:t>etmeyin. </a:t>
            </a:r>
          </a:p>
          <a:p>
            <a:endParaRPr lang="tr-TR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5634</TotalTime>
  <Words>1649</Words>
  <Application>Microsoft Office PowerPoint</Application>
  <PresentationFormat>Ekran Gösterisi (4:3)</PresentationFormat>
  <Paragraphs>363</Paragraphs>
  <Slides>45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45</vt:i4>
      </vt:variant>
    </vt:vector>
  </HeadingPairs>
  <TitlesOfParts>
    <vt:vector size="46" baseType="lpstr">
      <vt:lpstr>Kaynak</vt:lpstr>
      <vt:lpstr>Slayt 1</vt:lpstr>
      <vt:lpstr>Anamnez alma</vt:lpstr>
      <vt:lpstr>Anamnez alma</vt:lpstr>
      <vt:lpstr>Tıp öğrencisi olarak sıklıkla belirlenmiş hedefleriniz var</vt:lpstr>
      <vt:lpstr>Anamnez almaya başlamadan önce;</vt:lpstr>
      <vt:lpstr>Anamnez almaya başlarken;</vt:lpstr>
      <vt:lpstr>Anamnez almak</vt:lpstr>
      <vt:lpstr>Hasta - hekim ilişkisi</vt:lpstr>
      <vt:lpstr>Hasta - hekim ilişkisi</vt:lpstr>
      <vt:lpstr>Anamneze çerçeve oluşturma</vt:lpstr>
      <vt:lpstr>Anamnez alırken;</vt:lpstr>
      <vt:lpstr>Anamnez almayı sona erdirmek</vt:lpstr>
      <vt:lpstr>Anamnez almanın ana hatları</vt:lpstr>
      <vt:lpstr>Anamnez içeriği</vt:lpstr>
      <vt:lpstr>Kimlik bilgileri</vt:lpstr>
      <vt:lpstr>Yakınma/sorun</vt:lpstr>
      <vt:lpstr> Yakınmaların sorgulanması, liste oluşturulması</vt:lpstr>
      <vt:lpstr>Slayt 18</vt:lpstr>
      <vt:lpstr>Hikaye oluşturma</vt:lpstr>
      <vt:lpstr>Hikaye oluşturma- yakınmaların özellikleri</vt:lpstr>
      <vt:lpstr>Hastanın bakış açısını anlama</vt:lpstr>
      <vt:lpstr>Göz önünde bulundurmanız gereken noktalar</vt:lpstr>
      <vt:lpstr>Hastanın özgeçmişi</vt:lpstr>
      <vt:lpstr>Hastanın özgeçmişi- Natal öykü</vt:lpstr>
      <vt:lpstr>Hastanın özgeçmişi-Postnatal öykü</vt:lpstr>
      <vt:lpstr>İlaç öyküsü</vt:lpstr>
      <vt:lpstr>Kişisel ve sosyal öykü</vt:lpstr>
      <vt:lpstr>Aile öyküsü</vt:lpstr>
      <vt:lpstr>Sistem incelemesi</vt:lpstr>
      <vt:lpstr>Genel</vt:lpstr>
      <vt:lpstr>Ağrı öyküsü</vt:lpstr>
      <vt:lpstr>Kardiyovasküler sistem öyküsü</vt:lpstr>
      <vt:lpstr>Kardiyovasküler sistem öyküsü</vt:lpstr>
      <vt:lpstr>Solunum yolu öyküsü</vt:lpstr>
      <vt:lpstr>Solunum yolu öyküsü</vt:lpstr>
      <vt:lpstr>Gastrointestinal sistem</vt:lpstr>
      <vt:lpstr>Kas-iskelet sistemi</vt:lpstr>
      <vt:lpstr>Hareket sistemi öyküsü</vt:lpstr>
      <vt:lpstr>Hareket sistemi öyküsü</vt:lpstr>
      <vt:lpstr>Genitoüriner sistem</vt:lpstr>
      <vt:lpstr>Merkezi sinir sistemi</vt:lpstr>
      <vt:lpstr>Endokrin sistem</vt:lpstr>
      <vt:lpstr>Cilt</vt:lpstr>
      <vt:lpstr>Her semptom için şunları sorgulayın</vt:lpstr>
      <vt:lpstr>Slayt 45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HP</dc:creator>
  <cp:lastModifiedBy>user</cp:lastModifiedBy>
  <cp:revision>249</cp:revision>
  <dcterms:created xsi:type="dcterms:W3CDTF">2017-06-27T12:47:00Z</dcterms:created>
  <dcterms:modified xsi:type="dcterms:W3CDTF">2017-12-04T13:29:18Z</dcterms:modified>
</cp:coreProperties>
</file>