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67" r:id="rId3"/>
    <p:sldId id="256" r:id="rId4"/>
    <p:sldId id="258" r:id="rId5"/>
    <p:sldId id="260" r:id="rId6"/>
    <p:sldId id="261" r:id="rId7"/>
    <p:sldId id="262" r:id="rId8"/>
    <p:sldId id="263" r:id="rId9"/>
    <p:sldId id="269" r:id="rId10"/>
    <p:sldId id="264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56" autoAdjust="0"/>
    <p:restoredTop sz="94660"/>
  </p:normalViewPr>
  <p:slideViewPr>
    <p:cSldViewPr snapToGrid="0">
      <p:cViewPr varScale="1">
        <p:scale>
          <a:sx n="86" d="100"/>
          <a:sy n="86" d="100"/>
        </p:scale>
        <p:origin x="690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9 Yuvarlatılmış Dikdörtgen"/>
          <p:cNvSpPr/>
          <p:nvPr/>
        </p:nvSpPr>
        <p:spPr>
          <a:xfrm>
            <a:off x="558129" y="434162"/>
            <a:ext cx="11075745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4 Başlık"/>
          <p:cNvSpPr>
            <a:spLocks noGrp="1"/>
          </p:cNvSpPr>
          <p:nvPr>
            <p:ph type="ctrTitle"/>
          </p:nvPr>
        </p:nvSpPr>
        <p:spPr>
          <a:xfrm>
            <a:off x="963168" y="1820206"/>
            <a:ext cx="103632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0" name="19 Alt Başlık"/>
          <p:cNvSpPr>
            <a:spLocks noGrp="1"/>
          </p:cNvSpPr>
          <p:nvPr>
            <p:ph type="subTitle" idx="1"/>
          </p:nvPr>
        </p:nvSpPr>
        <p:spPr>
          <a:xfrm>
            <a:off x="963168" y="3685032"/>
            <a:ext cx="103632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19.04.2018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70560" y="530352"/>
            <a:ext cx="10911840" cy="4187952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19.04.2018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533405"/>
            <a:ext cx="2641600" cy="5257799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711200" y="533403"/>
            <a:ext cx="7924800" cy="5257801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19.04.2018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41879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19.04.2018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10 Yuvarlatılmış Dikdörtgen"/>
          <p:cNvSpPr/>
          <p:nvPr/>
        </p:nvSpPr>
        <p:spPr>
          <a:xfrm>
            <a:off x="558129" y="434163"/>
            <a:ext cx="11075745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24459" y="4928616"/>
            <a:ext cx="1091184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24459" y="5624484"/>
            <a:ext cx="1091184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19.04.2018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3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340480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19.04.2018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809632" y="579438"/>
            <a:ext cx="524256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202892" y="579438"/>
            <a:ext cx="524256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80963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20289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19.04.2018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19.04.2018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19.04.2018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385045" y="533400"/>
            <a:ext cx="39624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7385129" y="1447802"/>
            <a:ext cx="39624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015163" y="930144"/>
            <a:ext cx="6168212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19.04.2018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10 Tek Köşesi Yuvarlatılmış Dikdörtgen"/>
          <p:cNvSpPr/>
          <p:nvPr/>
        </p:nvSpPr>
        <p:spPr>
          <a:xfrm>
            <a:off x="8534401" y="434162"/>
            <a:ext cx="3099473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5012056"/>
            <a:ext cx="109728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 bwMode="grayWhite">
          <a:xfrm>
            <a:off x="8616949" y="533400"/>
            <a:ext cx="298704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19.04.2018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561973" y="435768"/>
            <a:ext cx="7900416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8 Yuvarlatılmış Dikdörtgen"/>
          <p:cNvSpPr/>
          <p:nvPr/>
        </p:nvSpPr>
        <p:spPr>
          <a:xfrm>
            <a:off x="558129" y="434162"/>
            <a:ext cx="11075745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12 Başlık Yer Tutucusu"/>
          <p:cNvSpPr>
            <a:spLocks noGrp="1"/>
          </p:cNvSpPr>
          <p:nvPr>
            <p:ph type="title"/>
          </p:nvPr>
        </p:nvSpPr>
        <p:spPr>
          <a:xfrm>
            <a:off x="670560" y="4985590"/>
            <a:ext cx="1091184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idx="1"/>
          </p:nvPr>
        </p:nvSpPr>
        <p:spPr>
          <a:xfrm>
            <a:off x="670560" y="530352"/>
            <a:ext cx="1091184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2"/>
          </p:nvPr>
        </p:nvSpPr>
        <p:spPr>
          <a:xfrm>
            <a:off x="5035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19.04.2018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3"/>
          </p:nvPr>
        </p:nvSpPr>
        <p:spPr>
          <a:xfrm>
            <a:off x="8083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1131104" y="61118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900" dirty="0" smtClean="0">
                <a:latin typeface="Book Antiqua" pitchFamily="18" charset="0"/>
              </a:rPr>
              <a:t>KENT SOSYOLOJİSİ </a:t>
            </a:r>
            <a:r>
              <a:rPr lang="tr-TR" dirty="0" smtClean="0">
                <a:latin typeface="Book Antiqua" pitchFamily="18" charset="0"/>
              </a:rPr>
              <a:t/>
            </a:r>
            <a:br>
              <a:rPr lang="tr-TR" dirty="0" smtClean="0">
                <a:latin typeface="Book Antiqua" pitchFamily="18" charset="0"/>
              </a:rPr>
            </a:br>
            <a:r>
              <a:rPr lang="tr-TR" sz="4000" i="1" dirty="0" smtClean="0">
                <a:latin typeface="Book Antiqua" pitchFamily="18" charset="0"/>
              </a:rPr>
              <a:t>Sanayi Devrimi ve Sonrası Kentleşmesi</a:t>
            </a:r>
            <a:endParaRPr lang="tr-TR" i="1" dirty="0">
              <a:latin typeface="Book Antiqua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963168" y="3685031"/>
            <a:ext cx="10363200" cy="2396279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b="1" dirty="0" smtClean="0">
                <a:latin typeface="Book Antiqua" pitchFamily="18" charset="0"/>
              </a:rPr>
              <a:t>Prof. Dr. Erol Demir</a:t>
            </a:r>
          </a:p>
          <a:p>
            <a:r>
              <a:rPr lang="tr-TR" b="1" dirty="0" smtClean="0">
                <a:latin typeface="Book Antiqua" pitchFamily="18" charset="0"/>
              </a:rPr>
              <a:t>Ankara Üniversitesi</a:t>
            </a:r>
          </a:p>
          <a:p>
            <a:r>
              <a:rPr lang="tr-TR" b="1" dirty="0" smtClean="0">
                <a:latin typeface="Book Antiqua" pitchFamily="18" charset="0"/>
              </a:rPr>
              <a:t>Sosyoloji Bölümü</a:t>
            </a:r>
          </a:p>
          <a:p>
            <a:r>
              <a:rPr lang="tr-TR" b="1" dirty="0" err="1" smtClean="0">
                <a:latin typeface="Book Antiqua" pitchFamily="18" charset="0"/>
              </a:rPr>
              <a:t>erol</a:t>
            </a:r>
            <a:r>
              <a:rPr lang="tr-TR" b="1" dirty="0" smtClean="0">
                <a:latin typeface="Book Antiqua" pitchFamily="18" charset="0"/>
              </a:rPr>
              <a:t>.demir@</a:t>
            </a:r>
            <a:r>
              <a:rPr lang="tr-TR" b="1" dirty="0" err="1" smtClean="0">
                <a:latin typeface="Book Antiqua" pitchFamily="18" charset="0"/>
              </a:rPr>
              <a:t>humanity</a:t>
            </a:r>
            <a:r>
              <a:rPr lang="tr-TR" b="1" dirty="0" smtClean="0">
                <a:latin typeface="Book Antiqua" pitchFamily="18" charset="0"/>
              </a:rPr>
              <a:t>.</a:t>
            </a:r>
            <a:r>
              <a:rPr lang="tr-TR" b="1" dirty="0" err="1" smtClean="0">
                <a:latin typeface="Book Antiqua" pitchFamily="18" charset="0"/>
              </a:rPr>
              <a:t>ankara</a:t>
            </a:r>
            <a:r>
              <a:rPr lang="tr-TR" b="1" dirty="0" smtClean="0">
                <a:latin typeface="Book Antiqua" pitchFamily="18" charset="0"/>
              </a:rPr>
              <a:t>.edu.tr</a:t>
            </a:r>
          </a:p>
          <a:p>
            <a:endParaRPr lang="tr-TR" sz="2400" dirty="0" smtClean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Sanayi Devrimi Kentleşmesinin </a:t>
            </a:r>
            <a:br>
              <a:rPr lang="tr-TR" b="1" dirty="0">
                <a:latin typeface="Book Antiqua" panose="02040602050305030304" pitchFamily="18" charset="0"/>
              </a:rPr>
            </a:br>
            <a:r>
              <a:rPr lang="tr-TR" b="1" dirty="0">
                <a:latin typeface="Book Antiqua" panose="02040602050305030304" pitchFamily="18" charset="0"/>
              </a:rPr>
              <a:t>Temel Unsurları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6935" y="1825625"/>
            <a:ext cx="8679768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tr-TR" dirty="0">
              <a:latin typeface="Book Antiqua" panose="02040602050305030304" pitchFamily="18" charset="0"/>
            </a:endParaRPr>
          </a:p>
          <a:p>
            <a:r>
              <a:rPr lang="tr-TR" b="1" dirty="0">
                <a:latin typeface="Book Antiqua" panose="02040602050305030304" pitchFamily="18" charset="0"/>
              </a:rPr>
              <a:t>Fabrika</a:t>
            </a:r>
          </a:p>
          <a:p>
            <a:pPr lvl="1"/>
            <a:r>
              <a:rPr lang="tr-TR" dirty="0">
                <a:latin typeface="Book Antiqua" panose="02040602050305030304" pitchFamily="18" charset="0"/>
              </a:rPr>
              <a:t>Yeni kent organizmasının </a:t>
            </a:r>
            <a:r>
              <a:rPr lang="tr-TR" dirty="0" smtClean="0">
                <a:latin typeface="Book Antiqua" panose="02040602050305030304" pitchFamily="18" charset="0"/>
              </a:rPr>
              <a:t>çekirdeğini oluşturmaktadır.</a:t>
            </a:r>
            <a:endParaRPr lang="tr-TR" dirty="0">
              <a:latin typeface="Book Antiqua" panose="02040602050305030304" pitchFamily="18" charset="0"/>
            </a:endParaRPr>
          </a:p>
          <a:p>
            <a:pPr lvl="1"/>
            <a:r>
              <a:rPr lang="tr-TR" dirty="0">
                <a:latin typeface="Book Antiqua" panose="02040602050305030304" pitchFamily="18" charset="0"/>
              </a:rPr>
              <a:t>Çevre ve hava </a:t>
            </a:r>
            <a:r>
              <a:rPr lang="tr-TR" dirty="0" smtClean="0">
                <a:latin typeface="Book Antiqua" panose="02040602050305030304" pitchFamily="18" charset="0"/>
              </a:rPr>
              <a:t>kirliliğine yol açmaktadır.</a:t>
            </a:r>
            <a:endParaRPr lang="tr-TR" dirty="0">
              <a:latin typeface="Book Antiqua" panose="02040602050305030304" pitchFamily="18" charset="0"/>
            </a:endParaRPr>
          </a:p>
          <a:p>
            <a:r>
              <a:rPr lang="tr-TR" b="1" dirty="0">
                <a:latin typeface="Book Antiqua" panose="02040602050305030304" pitchFamily="18" charset="0"/>
              </a:rPr>
              <a:t>Demiryolu</a:t>
            </a:r>
          </a:p>
          <a:p>
            <a:pPr lvl="1"/>
            <a:r>
              <a:rPr lang="tr-TR" dirty="0">
                <a:latin typeface="Book Antiqua" panose="02040602050305030304" pitchFamily="18" charset="0"/>
              </a:rPr>
              <a:t>Hammadde taşımacılığı ve ticaret için </a:t>
            </a:r>
            <a:r>
              <a:rPr lang="tr-TR" dirty="0" smtClean="0">
                <a:latin typeface="Book Antiqua" panose="02040602050305030304" pitchFamily="18" charset="0"/>
              </a:rPr>
              <a:t>ulaşım sağlamaktadır.</a:t>
            </a:r>
            <a:endParaRPr lang="tr-TR" dirty="0">
              <a:latin typeface="Book Antiqua" panose="02040602050305030304" pitchFamily="18" charset="0"/>
            </a:endParaRPr>
          </a:p>
          <a:p>
            <a:pPr lvl="1"/>
            <a:r>
              <a:rPr lang="tr-TR" dirty="0">
                <a:latin typeface="Book Antiqua" panose="02040602050305030304" pitchFamily="18" charset="0"/>
              </a:rPr>
              <a:t>Fabrika ve demiryollarının kent merkezinde olması, kirlilik getirmesi, kötü yapılaşmayı beraberinde getirmiştir.</a:t>
            </a:r>
          </a:p>
          <a:p>
            <a:r>
              <a:rPr lang="tr-TR" b="1" smtClean="0">
                <a:latin typeface="Book Antiqua" panose="02040602050305030304" pitchFamily="18" charset="0"/>
              </a:rPr>
              <a:t>Çöküntü Bölgeleri</a:t>
            </a:r>
            <a:endParaRPr lang="tr-TR" b="1" dirty="0" smtClean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4544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Sanayi Devrimi ve Kent – </a:t>
            </a:r>
            <a:br>
              <a:rPr lang="tr-TR" b="1" dirty="0">
                <a:latin typeface="Book Antiqua" panose="02040602050305030304" pitchFamily="18" charset="0"/>
              </a:rPr>
            </a:br>
            <a:r>
              <a:rPr lang="tr-TR" b="1" dirty="0">
                <a:latin typeface="Book Antiqua" panose="02040602050305030304" pitchFamily="18" charset="0"/>
              </a:rPr>
              <a:t>Ders İçeriği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1341" y="2499275"/>
            <a:ext cx="8679768" cy="4351338"/>
          </a:xfrm>
        </p:spPr>
        <p:txBody>
          <a:bodyPr>
            <a:normAutofit/>
          </a:bodyPr>
          <a:lstStyle/>
          <a:p>
            <a:r>
              <a:rPr lang="tr-TR" dirty="0">
                <a:latin typeface="Book Antiqua" panose="02040602050305030304" pitchFamily="18" charset="0"/>
              </a:rPr>
              <a:t>Sanayi devrimini mümkün kılan gelişmeler</a:t>
            </a:r>
          </a:p>
          <a:p>
            <a:r>
              <a:rPr lang="tr-TR" dirty="0">
                <a:latin typeface="Book Antiqua" panose="02040602050305030304" pitchFamily="18" charset="0"/>
              </a:rPr>
              <a:t>İngiltere’nin dönemsel özellikleri</a:t>
            </a:r>
          </a:p>
          <a:p>
            <a:r>
              <a:rPr lang="tr-TR" dirty="0">
                <a:latin typeface="Book Antiqua" panose="02040602050305030304" pitchFamily="18" charset="0"/>
              </a:rPr>
              <a:t>Sanayi devriminin kent üzerinde getirdiği değişiklikler</a:t>
            </a:r>
          </a:p>
          <a:p>
            <a:pPr lvl="1"/>
            <a:r>
              <a:rPr lang="tr-TR" dirty="0">
                <a:latin typeface="Book Antiqua" panose="02040602050305030304" pitchFamily="18" charset="0"/>
              </a:rPr>
              <a:t>Nüfus artışı</a:t>
            </a:r>
          </a:p>
          <a:p>
            <a:pPr lvl="1"/>
            <a:r>
              <a:rPr lang="tr-TR" dirty="0">
                <a:latin typeface="Book Antiqua" panose="02040602050305030304" pitchFamily="18" charset="0"/>
              </a:rPr>
              <a:t>Politik sonuçlar</a:t>
            </a:r>
          </a:p>
          <a:p>
            <a:pPr lvl="1"/>
            <a:r>
              <a:rPr lang="tr-TR" dirty="0">
                <a:latin typeface="Book Antiqua" panose="02040602050305030304" pitchFamily="18" charset="0"/>
              </a:rPr>
              <a:t>Kenar Mahalle</a:t>
            </a:r>
          </a:p>
          <a:p>
            <a:r>
              <a:rPr lang="tr-TR" dirty="0">
                <a:latin typeface="Book Antiqua" panose="02040602050305030304" pitchFamily="18" charset="0"/>
              </a:rPr>
              <a:t>Sanayi devrimi kentleşmesinin </a:t>
            </a:r>
            <a:r>
              <a:rPr lang="tr-TR">
                <a:latin typeface="Book Antiqua" panose="02040602050305030304" pitchFamily="18" charset="0"/>
              </a:rPr>
              <a:t>temel unsurları</a:t>
            </a:r>
            <a:endParaRPr lang="tr-TR" dirty="0">
              <a:latin typeface="Book Antiqua" panose="02040602050305030304" pitchFamily="18" charset="0"/>
            </a:endParaRPr>
          </a:p>
          <a:p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3563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Sanayi Devrimi ve Kent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6935" y="1825625"/>
            <a:ext cx="867976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>
              <a:latin typeface="Book Antiqua" panose="02040602050305030304" pitchFamily="18" charset="0"/>
            </a:endParaRPr>
          </a:p>
          <a:p>
            <a:r>
              <a:rPr lang="tr-TR" dirty="0">
                <a:latin typeface="Book Antiqua" panose="02040602050305030304" pitchFamily="18" charset="0"/>
              </a:rPr>
              <a:t>Sosyolojide kente bakarken nüfusun yapısına, toplumsal ve ekonomik özelliklere, toplumsal ilişki biçimlerine ve üretim şekillerine </a:t>
            </a:r>
            <a:r>
              <a:rPr lang="tr-TR" dirty="0" smtClean="0">
                <a:latin typeface="Book Antiqua" panose="02040602050305030304" pitchFamily="18" charset="0"/>
              </a:rPr>
              <a:t>odaklanılmaktadır.</a:t>
            </a:r>
            <a:endParaRPr lang="tr-TR" dirty="0">
              <a:latin typeface="Book Antiqua" panose="02040602050305030304" pitchFamily="18" charset="0"/>
            </a:endParaRPr>
          </a:p>
          <a:p>
            <a:r>
              <a:rPr lang="tr-TR" dirty="0">
                <a:latin typeface="Book Antiqua" panose="02040602050305030304" pitchFamily="18" charset="0"/>
              </a:rPr>
              <a:t>Kentin tarihsel gelişimine bakmak toplumun özelliklerine dair bilgi verir. Sanayi Devrimi ve kente olan etkisini anlamak bu açıdan önemlidir.</a:t>
            </a:r>
          </a:p>
        </p:txBody>
      </p:sp>
    </p:spTree>
    <p:extLst>
      <p:ext uri="{BB962C8B-B14F-4D97-AF65-F5344CB8AC3E}">
        <p14:creationId xmlns:p14="http://schemas.microsoft.com/office/powerpoint/2010/main" val="3841217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Sanayi Devrimini Mümkün Kılan Gelişmeler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6935" y="1825625"/>
            <a:ext cx="8679768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tr-TR" dirty="0">
              <a:latin typeface="Book Antiqua" panose="02040602050305030304" pitchFamily="18" charset="0"/>
            </a:endParaRPr>
          </a:p>
          <a:p>
            <a:r>
              <a:rPr lang="tr-TR" dirty="0">
                <a:latin typeface="Book Antiqua" panose="02040602050305030304" pitchFamily="18" charset="0"/>
              </a:rPr>
              <a:t>Kömür ocakları: enerji kaynağı olarak kömür üretimi</a:t>
            </a:r>
          </a:p>
          <a:p>
            <a:r>
              <a:rPr lang="tr-TR" dirty="0">
                <a:latin typeface="Book Antiqua" panose="02040602050305030304" pitchFamily="18" charset="0"/>
              </a:rPr>
              <a:t>Demir üretiminin artması</a:t>
            </a:r>
          </a:p>
          <a:p>
            <a:r>
              <a:rPr lang="tr-TR" dirty="0">
                <a:latin typeface="Book Antiqua" panose="02040602050305030304" pitchFamily="18" charset="0"/>
              </a:rPr>
              <a:t>Buhar motorunun keşfi ve kullanımı (James </a:t>
            </a:r>
            <a:r>
              <a:rPr lang="tr-TR" dirty="0" err="1">
                <a:latin typeface="Book Antiqua" panose="02040602050305030304" pitchFamily="18" charset="0"/>
              </a:rPr>
              <a:t>Watt</a:t>
            </a:r>
            <a:r>
              <a:rPr lang="tr-TR" dirty="0">
                <a:latin typeface="Book Antiqua" panose="02040602050305030304" pitchFamily="18" charset="0"/>
              </a:rPr>
              <a:t>) </a:t>
            </a:r>
          </a:p>
          <a:p>
            <a:pPr marL="0" indent="0">
              <a:buNone/>
            </a:pPr>
            <a:r>
              <a:rPr lang="tr-TR" dirty="0">
                <a:latin typeface="Book Antiqua" panose="02040602050305030304" pitchFamily="18" charset="0"/>
              </a:rPr>
              <a:t>            Yalnızca üretim için değil; demiryolları, gemiler için (ticaret açısından) </a:t>
            </a:r>
            <a:r>
              <a:rPr lang="tr-TR" dirty="0" smtClean="0">
                <a:latin typeface="Book Antiqua" panose="02040602050305030304" pitchFamily="18" charset="0"/>
              </a:rPr>
              <a:t>önemlidir.  </a:t>
            </a:r>
            <a:endParaRPr lang="tr-TR" dirty="0">
              <a:latin typeface="Book Antiqua" panose="02040602050305030304" pitchFamily="18" charset="0"/>
            </a:endParaRPr>
          </a:p>
          <a:p>
            <a:pPr marL="0" indent="0">
              <a:buNone/>
            </a:pPr>
            <a:r>
              <a:rPr lang="tr-TR" dirty="0">
                <a:latin typeface="Book Antiqua" panose="02040602050305030304" pitchFamily="18" charset="0"/>
              </a:rPr>
              <a:t>         </a:t>
            </a:r>
          </a:p>
          <a:p>
            <a:pPr marL="0" indent="0">
              <a:buNone/>
            </a:pPr>
            <a:r>
              <a:rPr lang="tr-TR" dirty="0">
                <a:latin typeface="Book Antiqua" panose="02040602050305030304" pitchFamily="18" charset="0"/>
              </a:rPr>
              <a:t>         Tüm bu gelişmelerin sonucu olarak fabrika üretimine geçiş.</a:t>
            </a:r>
          </a:p>
        </p:txBody>
      </p:sp>
      <p:sp>
        <p:nvSpPr>
          <p:cNvPr id="2" name="Ok: Yukarı Bükülü 1">
            <a:extLst>
              <a:ext uri="{FF2B5EF4-FFF2-40B4-BE49-F238E27FC236}">
                <a16:creationId xmlns:a16="http://schemas.microsoft.com/office/drawing/2014/main" id="{B68E617F-1473-4F69-BFB0-2C6BDEF475D7}"/>
              </a:ext>
            </a:extLst>
          </p:cNvPr>
          <p:cNvSpPr/>
          <p:nvPr/>
        </p:nvSpPr>
        <p:spPr>
          <a:xfrm rot="5400000">
            <a:off x="2722522" y="3929632"/>
            <a:ext cx="307254" cy="311725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Ok: Yukarı Bükülü 5">
            <a:extLst>
              <a:ext uri="{FF2B5EF4-FFF2-40B4-BE49-F238E27FC236}">
                <a16:creationId xmlns:a16="http://schemas.microsoft.com/office/drawing/2014/main" id="{B3E7A2DC-6D72-43E5-B985-01159059CB28}"/>
              </a:ext>
            </a:extLst>
          </p:cNvPr>
          <p:cNvSpPr/>
          <p:nvPr/>
        </p:nvSpPr>
        <p:spPr>
          <a:xfrm rot="5400000">
            <a:off x="2125858" y="4931265"/>
            <a:ext cx="520616" cy="651694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16662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Sanayi Devriminin İngiltere’de Gerçekleşmesine Olanak Veren Faktörler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6935" y="1825625"/>
            <a:ext cx="8679768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tr-TR" dirty="0">
              <a:latin typeface="Book Antiqua" panose="02040602050305030304" pitchFamily="18" charset="0"/>
            </a:endParaRPr>
          </a:p>
          <a:p>
            <a:r>
              <a:rPr lang="tr-TR" dirty="0" smtClean="0">
                <a:latin typeface="Book Antiqua" panose="02040602050305030304" pitchFamily="18" charset="0"/>
              </a:rPr>
              <a:t>Manchester kenti sanayileşmenin sembolü haline gelmiştir.</a:t>
            </a:r>
            <a:endParaRPr lang="tr-TR" dirty="0">
              <a:latin typeface="Book Antiqua" panose="02040602050305030304" pitchFamily="18" charset="0"/>
            </a:endParaRPr>
          </a:p>
          <a:p>
            <a:r>
              <a:rPr lang="tr-TR" dirty="0" smtClean="0">
                <a:latin typeface="Book Antiqua" panose="02040602050305030304" pitchFamily="18" charset="0"/>
              </a:rPr>
              <a:t>İngiltere, su </a:t>
            </a:r>
            <a:r>
              <a:rPr lang="tr-TR" dirty="0">
                <a:latin typeface="Book Antiqua" panose="02040602050305030304" pitchFamily="18" charset="0"/>
              </a:rPr>
              <a:t>açısından oldukça zengin bir </a:t>
            </a:r>
            <a:r>
              <a:rPr lang="tr-TR" dirty="0" smtClean="0">
                <a:latin typeface="Book Antiqua" panose="02040602050305030304" pitchFamily="18" charset="0"/>
              </a:rPr>
              <a:t>bölgedir (</a:t>
            </a:r>
            <a:r>
              <a:rPr lang="tr-TR" dirty="0">
                <a:latin typeface="Book Antiqua" panose="02040602050305030304" pitchFamily="18" charset="0"/>
              </a:rPr>
              <a:t>nehirler ve </a:t>
            </a:r>
            <a:r>
              <a:rPr lang="tr-TR" dirty="0" smtClean="0">
                <a:latin typeface="Book Antiqua" panose="02040602050305030304" pitchFamily="18" charset="0"/>
              </a:rPr>
              <a:t>akıntılar) ve enerji kaynakları </a:t>
            </a:r>
            <a:r>
              <a:rPr lang="tr-TR" dirty="0">
                <a:latin typeface="Book Antiqua" panose="02040602050305030304" pitchFamily="18" charset="0"/>
              </a:rPr>
              <a:t>çok </a:t>
            </a:r>
            <a:r>
              <a:rPr lang="tr-TR" dirty="0" smtClean="0">
                <a:latin typeface="Book Antiqua" panose="02040602050305030304" pitchFamily="18" charset="0"/>
              </a:rPr>
              <a:t>zengindir </a:t>
            </a:r>
            <a:r>
              <a:rPr lang="tr-TR" dirty="0">
                <a:latin typeface="Book Antiqua" panose="02040602050305030304" pitchFamily="18" charset="0"/>
              </a:rPr>
              <a:t>(kömür</a:t>
            </a:r>
            <a:r>
              <a:rPr lang="tr-TR" dirty="0" smtClean="0">
                <a:latin typeface="Book Antiqua" panose="02040602050305030304" pitchFamily="18" charset="0"/>
              </a:rPr>
              <a:t>).</a:t>
            </a:r>
            <a:endParaRPr lang="tr-TR" dirty="0">
              <a:latin typeface="Book Antiqua" panose="02040602050305030304" pitchFamily="18" charset="0"/>
            </a:endParaRPr>
          </a:p>
          <a:p>
            <a:r>
              <a:rPr lang="tr-TR" dirty="0" smtClean="0">
                <a:latin typeface="Book Antiqua" panose="02040602050305030304" pitchFamily="18" charset="0"/>
              </a:rPr>
              <a:t>Ülkenin denize </a:t>
            </a:r>
            <a:r>
              <a:rPr lang="tr-TR" dirty="0">
                <a:latin typeface="Book Antiqua" panose="02040602050305030304" pitchFamily="18" charset="0"/>
              </a:rPr>
              <a:t>açılması (</a:t>
            </a:r>
            <a:r>
              <a:rPr lang="tr-TR" dirty="0" smtClean="0">
                <a:latin typeface="Book Antiqua" panose="02040602050305030304" pitchFamily="18" charset="0"/>
              </a:rPr>
              <a:t>konumu) </a:t>
            </a:r>
            <a:r>
              <a:rPr lang="tr-TR" dirty="0">
                <a:latin typeface="Book Antiqua" panose="02040602050305030304" pitchFamily="18" charset="0"/>
              </a:rPr>
              <a:t>ticaret açısından </a:t>
            </a:r>
            <a:r>
              <a:rPr lang="tr-TR" dirty="0" smtClean="0">
                <a:latin typeface="Book Antiqua" panose="02040602050305030304" pitchFamily="18" charset="0"/>
              </a:rPr>
              <a:t>önemlidir.</a:t>
            </a:r>
            <a:endParaRPr lang="tr-TR" dirty="0">
              <a:latin typeface="Book Antiqua" panose="02040602050305030304" pitchFamily="18" charset="0"/>
            </a:endParaRPr>
          </a:p>
          <a:p>
            <a:r>
              <a:rPr lang="tr-TR" dirty="0" smtClean="0">
                <a:latin typeface="Book Antiqua" panose="02040602050305030304" pitchFamily="18" charset="0"/>
              </a:rPr>
              <a:t>Girişimcilik ilerlemiştir.</a:t>
            </a:r>
            <a:endParaRPr lang="tr-TR" dirty="0">
              <a:latin typeface="Book Antiqua" panose="02040602050305030304" pitchFamily="18" charset="0"/>
            </a:endParaRPr>
          </a:p>
          <a:p>
            <a:r>
              <a:rPr lang="tr-TR" dirty="0">
                <a:latin typeface="Book Antiqua" panose="02040602050305030304" pitchFamily="18" charset="0"/>
              </a:rPr>
              <a:t>Makine </a:t>
            </a:r>
            <a:r>
              <a:rPr lang="tr-TR" dirty="0" err="1" smtClean="0">
                <a:latin typeface="Book Antiqua" panose="02040602050305030304" pitchFamily="18" charset="0"/>
              </a:rPr>
              <a:t>sanayiinde</a:t>
            </a:r>
            <a:r>
              <a:rPr lang="tr-TR" dirty="0" smtClean="0">
                <a:latin typeface="Book Antiqua" panose="02040602050305030304" pitchFamily="18" charset="0"/>
              </a:rPr>
              <a:t> gelişmeler meydana gelmiştir.</a:t>
            </a:r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20996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Sanayi Devriminin Kent Üzerinde Getirdiği Değişiklikler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6935" y="1825625"/>
            <a:ext cx="867976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>
              <a:latin typeface="Book Antiqua" panose="02040602050305030304" pitchFamily="18" charset="0"/>
            </a:endParaRPr>
          </a:p>
          <a:p>
            <a:r>
              <a:rPr lang="tr-TR" b="1" dirty="0">
                <a:latin typeface="Book Antiqua" panose="02040602050305030304" pitchFamily="18" charset="0"/>
              </a:rPr>
              <a:t>Nüfus artışı </a:t>
            </a:r>
            <a:endParaRPr lang="tr-TR" b="1" dirty="0" smtClean="0">
              <a:latin typeface="Book Antiqua" panose="02040602050305030304" pitchFamily="18" charset="0"/>
            </a:endParaRPr>
          </a:p>
          <a:p>
            <a:pPr>
              <a:buNone/>
            </a:pPr>
            <a:r>
              <a:rPr lang="tr-TR" b="1" dirty="0" smtClean="0">
                <a:latin typeface="Book Antiqua" panose="02040602050305030304" pitchFamily="18" charset="0"/>
              </a:rPr>
              <a:t>   </a:t>
            </a:r>
            <a:r>
              <a:rPr lang="tr-TR" dirty="0" smtClean="0">
                <a:latin typeface="Book Antiqua" panose="02040602050305030304" pitchFamily="18" charset="0"/>
              </a:rPr>
              <a:t>(</a:t>
            </a:r>
            <a:r>
              <a:rPr lang="tr-TR" dirty="0">
                <a:latin typeface="Book Antiqua" panose="02040602050305030304" pitchFamily="18" charset="0"/>
              </a:rPr>
              <a:t>Avrupa’da 14üncü yy'de nüfus artış hızı %2,5’ken 1850-1950 arasında %100e çıkmıştır). </a:t>
            </a:r>
            <a:endParaRPr lang="tr-TR" dirty="0" smtClean="0">
              <a:latin typeface="Book Antiqua" panose="02040602050305030304" pitchFamily="18" charset="0"/>
            </a:endParaRPr>
          </a:p>
          <a:p>
            <a:pPr>
              <a:buNone/>
            </a:pPr>
            <a:r>
              <a:rPr lang="tr-TR" dirty="0" smtClean="0">
                <a:latin typeface="Book Antiqua" panose="02040602050305030304" pitchFamily="18" charset="0"/>
              </a:rPr>
              <a:t>Sebepleri</a:t>
            </a:r>
            <a:r>
              <a:rPr lang="tr-TR" dirty="0">
                <a:latin typeface="Book Antiqua" panose="02040602050305030304" pitchFamily="18" charset="0"/>
              </a:rPr>
              <a:t>:</a:t>
            </a:r>
          </a:p>
          <a:p>
            <a:pPr lvl="2"/>
            <a:r>
              <a:rPr lang="tr-TR" sz="2400" dirty="0">
                <a:latin typeface="Book Antiqua" panose="02040602050305030304" pitchFamily="18" charset="0"/>
              </a:rPr>
              <a:t>Tarımsal üretimdeki artış</a:t>
            </a:r>
          </a:p>
          <a:p>
            <a:pPr lvl="2"/>
            <a:r>
              <a:rPr lang="tr-TR" sz="2400" dirty="0">
                <a:latin typeface="Book Antiqua" panose="02040602050305030304" pitchFamily="18" charset="0"/>
              </a:rPr>
              <a:t>Küresel ticaret</a:t>
            </a:r>
          </a:p>
          <a:p>
            <a:pPr lvl="2"/>
            <a:r>
              <a:rPr lang="tr-TR" sz="2400" dirty="0">
                <a:latin typeface="Book Antiqua" panose="02040602050305030304" pitchFamily="18" charset="0"/>
              </a:rPr>
              <a:t>Sağlık koşullarının gelişmesi</a:t>
            </a:r>
          </a:p>
          <a:p>
            <a:pPr lvl="2"/>
            <a:r>
              <a:rPr lang="tr-TR" sz="2400" dirty="0">
                <a:latin typeface="Book Antiqua" panose="02040602050305030304" pitchFamily="18" charset="0"/>
              </a:rPr>
              <a:t>Göç</a:t>
            </a:r>
          </a:p>
          <a:p>
            <a:pPr lvl="1"/>
            <a:endParaRPr lang="tr-TR" dirty="0">
              <a:latin typeface="Book Antiqua" panose="02040602050305030304" pitchFamily="18" charset="0"/>
            </a:endParaRPr>
          </a:p>
          <a:p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67680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Sanayi Devriminin Kent Üzerinde Getirdiği Değişiklikler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6935" y="1825625"/>
            <a:ext cx="867976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>
              <a:latin typeface="Book Antiqua" panose="02040602050305030304" pitchFamily="18" charset="0"/>
            </a:endParaRPr>
          </a:p>
          <a:p>
            <a:r>
              <a:rPr lang="tr-TR" b="1" dirty="0">
                <a:latin typeface="Book Antiqua" panose="02040602050305030304" pitchFamily="18" charset="0"/>
              </a:rPr>
              <a:t>İdeoloji ve Politik Sonuçlar/Gelişmeler</a:t>
            </a:r>
          </a:p>
          <a:p>
            <a:pPr lvl="1"/>
            <a:r>
              <a:rPr lang="tr-TR" dirty="0">
                <a:latin typeface="Book Antiqua" panose="02040602050305030304" pitchFamily="18" charset="0"/>
              </a:rPr>
              <a:t>Rekabet ve piyasaya vurgu</a:t>
            </a:r>
            <a:endParaRPr lang="tr-TR" sz="2800" dirty="0">
              <a:latin typeface="Book Antiqua" panose="02040602050305030304" pitchFamily="18" charset="0"/>
            </a:endParaRPr>
          </a:p>
          <a:p>
            <a:pPr lvl="1"/>
            <a:r>
              <a:rPr lang="tr-TR" dirty="0">
                <a:latin typeface="Book Antiqua" panose="02040602050305030304" pitchFamily="18" charset="0"/>
              </a:rPr>
              <a:t>Özgür, serbest, denetimsiz piyasa – </a:t>
            </a:r>
            <a:r>
              <a:rPr lang="tr-TR" dirty="0" err="1">
                <a:latin typeface="Book Antiqua" panose="02040602050305030304" pitchFamily="18" charset="0"/>
              </a:rPr>
              <a:t>laissez</a:t>
            </a:r>
            <a:r>
              <a:rPr lang="tr-TR" dirty="0">
                <a:latin typeface="Book Antiqua" panose="02040602050305030304" pitchFamily="18" charset="0"/>
              </a:rPr>
              <a:t> </a:t>
            </a:r>
            <a:r>
              <a:rPr lang="tr-TR" dirty="0" err="1">
                <a:latin typeface="Book Antiqua" panose="02040602050305030304" pitchFamily="18" charset="0"/>
              </a:rPr>
              <a:t>faire</a:t>
            </a:r>
            <a:endParaRPr lang="tr-TR" dirty="0">
              <a:latin typeface="Book Antiqua" panose="02040602050305030304" pitchFamily="18" charset="0"/>
            </a:endParaRPr>
          </a:p>
          <a:p>
            <a:pPr lvl="1"/>
            <a:r>
              <a:rPr lang="tr-TR" dirty="0">
                <a:latin typeface="Book Antiqua" panose="02040602050305030304" pitchFamily="18" charset="0"/>
              </a:rPr>
              <a:t>Kenti de serbest bırakmak: kentsel planlama eksikliği, kirlilik. «</a:t>
            </a:r>
            <a:r>
              <a:rPr lang="tr-TR" dirty="0" err="1">
                <a:latin typeface="Book Antiqua" panose="02040602050305030304" pitchFamily="18" charset="0"/>
              </a:rPr>
              <a:t>Kömürkent</a:t>
            </a:r>
            <a:r>
              <a:rPr lang="tr-TR" dirty="0">
                <a:latin typeface="Book Antiqua" panose="02040602050305030304" pitchFamily="18" charset="0"/>
              </a:rPr>
              <a:t>»</a:t>
            </a:r>
          </a:p>
          <a:p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356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Sanayi Devriminin Kent Üzerinde Getirdiği Değişiklikler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6935" y="1825625"/>
            <a:ext cx="867976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>
              <a:latin typeface="Book Antiqua" panose="02040602050305030304" pitchFamily="18" charset="0"/>
            </a:endParaRPr>
          </a:p>
          <a:p>
            <a:r>
              <a:rPr lang="tr-TR" b="1" dirty="0" smtClean="0">
                <a:latin typeface="Book Antiqua" panose="02040602050305030304" pitchFamily="18" charset="0"/>
              </a:rPr>
              <a:t>Çöküntü </a:t>
            </a:r>
            <a:r>
              <a:rPr lang="tr-TR" b="1" dirty="0" smtClean="0">
                <a:latin typeface="Book Antiqua" panose="02040602050305030304" pitchFamily="18" charset="0"/>
              </a:rPr>
              <a:t>Bölgesi: </a:t>
            </a:r>
            <a:r>
              <a:rPr lang="tr-TR" b="1" dirty="0" err="1">
                <a:latin typeface="Book Antiqua" panose="02040602050305030304" pitchFamily="18" charset="0"/>
              </a:rPr>
              <a:t>Slum</a:t>
            </a:r>
            <a:endParaRPr lang="tr-TR" b="1" dirty="0">
              <a:latin typeface="Book Antiqua" panose="02040602050305030304" pitchFamily="18" charset="0"/>
            </a:endParaRPr>
          </a:p>
          <a:p>
            <a:pPr lvl="1"/>
            <a:r>
              <a:rPr lang="tr-TR" dirty="0">
                <a:latin typeface="Book Antiqua" panose="02040602050305030304" pitchFamily="18" charset="0"/>
              </a:rPr>
              <a:t>Artan kent nüfusunda konut </a:t>
            </a:r>
            <a:r>
              <a:rPr lang="tr-TR" dirty="0" smtClean="0">
                <a:latin typeface="Book Antiqua" panose="02040602050305030304" pitchFamily="18" charset="0"/>
              </a:rPr>
              <a:t>ihtiyacı meydana gelmektedir.</a:t>
            </a:r>
            <a:endParaRPr lang="tr-TR" dirty="0">
              <a:latin typeface="Book Antiqua" panose="02040602050305030304" pitchFamily="18" charset="0"/>
            </a:endParaRPr>
          </a:p>
          <a:p>
            <a:pPr lvl="1"/>
            <a:r>
              <a:rPr lang="tr-TR" dirty="0" smtClean="0">
                <a:latin typeface="Book Antiqua" panose="02040602050305030304" pitchFamily="18" charset="0"/>
              </a:rPr>
              <a:t>Şehrin </a:t>
            </a:r>
            <a:r>
              <a:rPr lang="tr-TR" dirty="0">
                <a:latin typeface="Book Antiqua" panose="02040602050305030304" pitchFamily="18" charset="0"/>
              </a:rPr>
              <a:t>dışına taşınan üst sınıfların konutlarını birkaç yoksul aile birlikte </a:t>
            </a:r>
            <a:r>
              <a:rPr lang="tr-TR" dirty="0" smtClean="0">
                <a:latin typeface="Book Antiqua" panose="02040602050305030304" pitchFamily="18" charset="0"/>
              </a:rPr>
              <a:t>kiralamaktadır.</a:t>
            </a:r>
            <a:endParaRPr lang="tr-TR" dirty="0">
              <a:latin typeface="Book Antiqua" panose="02040602050305030304" pitchFamily="18" charset="0"/>
            </a:endParaRPr>
          </a:p>
          <a:p>
            <a:pPr lvl="1"/>
            <a:r>
              <a:rPr lang="tr-TR" dirty="0" smtClean="0">
                <a:latin typeface="Book Antiqua" panose="02040602050305030304" pitchFamily="18" charset="0"/>
              </a:rPr>
              <a:t>Konutların maliyeti </a:t>
            </a:r>
            <a:r>
              <a:rPr lang="tr-TR" dirty="0">
                <a:latin typeface="Book Antiqua" panose="02040602050305030304" pitchFamily="18" charset="0"/>
              </a:rPr>
              <a:t>azalmakta, prestij düşmektedir: yoksul </a:t>
            </a:r>
            <a:r>
              <a:rPr lang="tr-TR" dirty="0" smtClean="0">
                <a:latin typeface="Book Antiqua" panose="02040602050305030304" pitchFamily="18" charset="0"/>
              </a:rPr>
              <a:t>mahalleler oluşmaktadır.</a:t>
            </a:r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33152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Sanayi Devriminin Kent Üzerinde Getirdiği Değişiklikler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6935" y="1825625"/>
            <a:ext cx="867976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>
              <a:latin typeface="Book Antiqua" panose="02040602050305030304" pitchFamily="18" charset="0"/>
            </a:endParaRPr>
          </a:p>
          <a:p>
            <a:r>
              <a:rPr lang="tr-TR" b="1" dirty="0" smtClean="0">
                <a:latin typeface="Book Antiqua" panose="02040602050305030304" pitchFamily="18" charset="0"/>
              </a:rPr>
              <a:t>Çöküntü </a:t>
            </a:r>
            <a:r>
              <a:rPr lang="tr-TR" b="1" dirty="0" smtClean="0">
                <a:latin typeface="Book Antiqua" panose="02040602050305030304" pitchFamily="18" charset="0"/>
              </a:rPr>
              <a:t>Bölgesi</a:t>
            </a:r>
            <a:r>
              <a:rPr lang="tr-TR" b="1" dirty="0" smtClean="0">
                <a:latin typeface="Book Antiqua" panose="02040602050305030304" pitchFamily="18" charset="0"/>
              </a:rPr>
              <a:t>: </a:t>
            </a:r>
            <a:r>
              <a:rPr lang="tr-TR" b="1" dirty="0" err="1">
                <a:latin typeface="Book Antiqua" panose="02040602050305030304" pitchFamily="18" charset="0"/>
              </a:rPr>
              <a:t>Slum</a:t>
            </a:r>
            <a:endParaRPr lang="tr-TR" b="1" dirty="0">
              <a:latin typeface="Book Antiqua" panose="02040602050305030304" pitchFamily="18" charset="0"/>
            </a:endParaRPr>
          </a:p>
          <a:p>
            <a:pPr lvl="1"/>
            <a:r>
              <a:rPr lang="tr-TR" dirty="0" smtClean="0">
                <a:latin typeface="Book Antiqua" panose="02040602050305030304" pitchFamily="18" charset="0"/>
              </a:rPr>
              <a:t>Bu alanlar, daha sonra işçi sınıfının yoksulluğunun fark edilip araştırılmasına ve önlemler alınmasına etkisi olmuştur.</a:t>
            </a:r>
          </a:p>
          <a:p>
            <a:pPr lvl="1"/>
            <a:r>
              <a:rPr lang="tr-TR" dirty="0" smtClean="0">
                <a:latin typeface="Book Antiqua" panose="02040602050305030304" pitchFamily="18" charset="0"/>
              </a:rPr>
              <a:t>İşçi sınıfı örgütlenmesinde önemlidir.</a:t>
            </a:r>
          </a:p>
          <a:p>
            <a:pPr lvl="1"/>
            <a:r>
              <a:rPr lang="tr-TR" dirty="0" smtClean="0">
                <a:latin typeface="Book Antiqua" panose="02040602050305030304" pitchFamily="18" charset="0"/>
              </a:rPr>
              <a:t>Konut biçiminin toplumsal yaşamı etkilemesinin örneğidir.</a:t>
            </a:r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33152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rünüş">
  <a:themeElements>
    <a:clrScheme name="Hisse Sened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Görünüş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Görünü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</TotalTime>
  <Words>388</Words>
  <Application>Microsoft Office PowerPoint</Application>
  <PresentationFormat>Geniş ekran</PresentationFormat>
  <Paragraphs>69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Book Antiqua</vt:lpstr>
      <vt:lpstr>Verdana</vt:lpstr>
      <vt:lpstr>Wingdings 2</vt:lpstr>
      <vt:lpstr>Görünüş</vt:lpstr>
      <vt:lpstr>KENT SOSYOLOJİSİ  Sanayi Devrimi ve Sonrası Kentleşmesi</vt:lpstr>
      <vt:lpstr>Sanayi Devrimi ve Kent –  Ders İçeriği</vt:lpstr>
      <vt:lpstr>Sanayi Devrimi ve Kent</vt:lpstr>
      <vt:lpstr>Sanayi Devrimini Mümkün Kılan Gelişmeler</vt:lpstr>
      <vt:lpstr>Sanayi Devriminin İngiltere’de Gerçekleşmesine Olanak Veren Faktörler</vt:lpstr>
      <vt:lpstr>Sanayi Devriminin Kent Üzerinde Getirdiği Değişiklikler</vt:lpstr>
      <vt:lpstr>Sanayi Devriminin Kent Üzerinde Getirdiği Değişiklikler</vt:lpstr>
      <vt:lpstr>Sanayi Devriminin Kent Üzerinde Getirdiği Değişiklikler</vt:lpstr>
      <vt:lpstr>Sanayi Devriminin Kent Üzerinde Getirdiği Değişiklikler</vt:lpstr>
      <vt:lpstr>Sanayi Devrimi Kentleşmesinin  Temel Unsurları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Sanayi Devrimi ve Kent</dc:title>
  <dc:creator>bilgiseyerim</dc:creator>
  <cp:lastModifiedBy>Demir</cp:lastModifiedBy>
  <cp:revision>78</cp:revision>
  <dcterms:created xsi:type="dcterms:W3CDTF">2018-02-06T19:04:29Z</dcterms:created>
  <dcterms:modified xsi:type="dcterms:W3CDTF">2018-04-19T12:46:40Z</dcterms:modified>
</cp:coreProperties>
</file>