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sldIdLst>
    <p:sldId id="259" r:id="rId2"/>
    <p:sldId id="407" r:id="rId3"/>
    <p:sldId id="408" r:id="rId4"/>
    <p:sldId id="409" r:id="rId5"/>
    <p:sldId id="415" r:id="rId6"/>
    <p:sldId id="420" r:id="rId7"/>
    <p:sldId id="421" r:id="rId8"/>
    <p:sldId id="422" r:id="rId9"/>
    <p:sldId id="416" r:id="rId10"/>
    <p:sldId id="419" r:id="rId11"/>
    <p:sldId id="417" r:id="rId12"/>
    <p:sldId id="423" r:id="rId13"/>
    <p:sldId id="424" r:id="rId14"/>
    <p:sldId id="425" r:id="rId15"/>
    <p:sldId id="418" r:id="rId16"/>
    <p:sldId id="427" r:id="rId17"/>
    <p:sldId id="410" r:id="rId18"/>
    <p:sldId id="426" r:id="rId19"/>
    <p:sldId id="430" r:id="rId20"/>
    <p:sldId id="431" r:id="rId21"/>
    <p:sldId id="429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B5C8"/>
    <a:srgbClr val="62BBB2"/>
    <a:srgbClr val="4DB9BB"/>
    <a:srgbClr val="66CCFF"/>
    <a:srgbClr val="660066"/>
    <a:srgbClr val="CC0099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12"/>
  </p:normalViewPr>
  <p:slideViewPr>
    <p:cSldViewPr>
      <p:cViewPr>
        <p:scale>
          <a:sx n="125" d="100"/>
          <a:sy n="125" d="100"/>
        </p:scale>
        <p:origin x="1936" y="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63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722A91-C805-FE47-AA2D-AFC906EC5C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917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4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44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44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44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4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fld id="{C4B2C5F7-6158-5B4D-A2B7-3E0CC474AC9B}" type="slidenum">
              <a:rPr lang="en-US" sz="1200">
                <a:solidFill>
                  <a:schemeClr val="tx1"/>
                </a:solidFill>
              </a:rPr>
              <a:pPr/>
              <a:t>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9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Times" charset="0"/>
              </a:defRPr>
            </a:lvl1pPr>
          </a:lstStyle>
          <a:p>
            <a:r>
              <a:rPr lang="en-US"/>
              <a:t>Özdağ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2DACF3D-260E-814B-9571-7A69EEE769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1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Özdağ</a:t>
            </a:r>
          </a:p>
        </p:txBody>
      </p:sp>
    </p:spTree>
    <p:extLst>
      <p:ext uri="{BB962C8B-B14F-4D97-AF65-F5344CB8AC3E}">
        <p14:creationId xmlns:p14="http://schemas.microsoft.com/office/powerpoint/2010/main" val="66979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Özdağ</a:t>
            </a:r>
          </a:p>
        </p:txBody>
      </p:sp>
    </p:spTree>
    <p:extLst>
      <p:ext uri="{BB962C8B-B14F-4D97-AF65-F5344CB8AC3E}">
        <p14:creationId xmlns:p14="http://schemas.microsoft.com/office/powerpoint/2010/main" val="3873375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Özdağ</a:t>
            </a:r>
          </a:p>
        </p:txBody>
      </p:sp>
    </p:spTree>
    <p:extLst>
      <p:ext uri="{BB962C8B-B14F-4D97-AF65-F5344CB8AC3E}">
        <p14:creationId xmlns:p14="http://schemas.microsoft.com/office/powerpoint/2010/main" val="21702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Özdağ</a:t>
            </a:r>
          </a:p>
        </p:txBody>
      </p:sp>
    </p:spTree>
    <p:extLst>
      <p:ext uri="{BB962C8B-B14F-4D97-AF65-F5344CB8AC3E}">
        <p14:creationId xmlns:p14="http://schemas.microsoft.com/office/powerpoint/2010/main" val="270820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Özdağ</a:t>
            </a:r>
          </a:p>
        </p:txBody>
      </p:sp>
    </p:spTree>
    <p:extLst>
      <p:ext uri="{BB962C8B-B14F-4D97-AF65-F5344CB8AC3E}">
        <p14:creationId xmlns:p14="http://schemas.microsoft.com/office/powerpoint/2010/main" val="375418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Özdağ</a:t>
            </a:r>
          </a:p>
        </p:txBody>
      </p:sp>
    </p:spTree>
    <p:extLst>
      <p:ext uri="{BB962C8B-B14F-4D97-AF65-F5344CB8AC3E}">
        <p14:creationId xmlns:p14="http://schemas.microsoft.com/office/powerpoint/2010/main" val="667800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Özdağ</a:t>
            </a:r>
          </a:p>
        </p:txBody>
      </p:sp>
    </p:spTree>
    <p:extLst>
      <p:ext uri="{BB962C8B-B14F-4D97-AF65-F5344CB8AC3E}">
        <p14:creationId xmlns:p14="http://schemas.microsoft.com/office/powerpoint/2010/main" val="408409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Özdağ</a:t>
            </a:r>
          </a:p>
        </p:txBody>
      </p:sp>
    </p:spTree>
    <p:extLst>
      <p:ext uri="{BB962C8B-B14F-4D97-AF65-F5344CB8AC3E}">
        <p14:creationId xmlns:p14="http://schemas.microsoft.com/office/powerpoint/2010/main" val="3135635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Özdağ</a:t>
            </a:r>
          </a:p>
        </p:txBody>
      </p:sp>
    </p:spTree>
    <p:extLst>
      <p:ext uri="{BB962C8B-B14F-4D97-AF65-F5344CB8AC3E}">
        <p14:creationId xmlns:p14="http://schemas.microsoft.com/office/powerpoint/2010/main" val="326205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Özdağ</a:t>
            </a:r>
          </a:p>
        </p:txBody>
      </p:sp>
    </p:spTree>
    <p:extLst>
      <p:ext uri="{BB962C8B-B14F-4D97-AF65-F5344CB8AC3E}">
        <p14:creationId xmlns:p14="http://schemas.microsoft.com/office/powerpoint/2010/main" val="250106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Özdağ</a:t>
            </a:r>
          </a:p>
        </p:txBody>
      </p:sp>
    </p:spTree>
    <p:extLst>
      <p:ext uri="{BB962C8B-B14F-4D97-AF65-F5344CB8AC3E}">
        <p14:creationId xmlns:p14="http://schemas.microsoft.com/office/powerpoint/2010/main" val="2135757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B5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92950" y="6524625"/>
            <a:ext cx="20510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Comic Sans MS" charset="0"/>
              </a:defRPr>
            </a:lvl1pPr>
          </a:lstStyle>
          <a:p>
            <a:r>
              <a:rPr lang="en-US"/>
              <a:t>Özdağ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itchFamily="-4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itchFamily="-4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itchFamily="-4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itchFamily="-44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itchFamily="-4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itchFamily="-4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itchFamily="-4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itchFamily="-4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10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857250"/>
            <a:ext cx="8588375" cy="3507854"/>
          </a:xfrm>
        </p:spPr>
        <p:txBody>
          <a:bodyPr anchorCtr="1"/>
          <a:lstStyle/>
          <a:p>
            <a:r>
              <a:rPr lang="tr-TR" sz="4000" b="1" dirty="0" err="1" smtClean="0">
                <a:solidFill>
                  <a:schemeClr val="tx2"/>
                </a:solidFill>
                <a:latin typeface="Times" charset="0"/>
              </a:rPr>
              <a:t>Biyoteknoloji</a:t>
            </a:r>
            <a:r>
              <a:rPr lang="tr-TR" sz="4000" b="1" dirty="0" smtClean="0">
                <a:solidFill>
                  <a:schemeClr val="tx2"/>
                </a:solidFill>
                <a:latin typeface="Times" charset="0"/>
              </a:rPr>
              <a:t> ve </a:t>
            </a:r>
            <a:r>
              <a:rPr lang="tr-TR" sz="4000" b="1" dirty="0">
                <a:solidFill>
                  <a:schemeClr val="tx2"/>
                </a:solidFill>
                <a:latin typeface="Times" charset="0"/>
              </a:rPr>
              <a:t>Genetik </a:t>
            </a:r>
            <a:r>
              <a:rPr lang="tr-TR" sz="4000" b="1" dirty="0" smtClean="0">
                <a:solidFill>
                  <a:schemeClr val="tx2"/>
                </a:solidFill>
                <a:latin typeface="Times" charset="0"/>
              </a:rPr>
              <a:t>I</a:t>
            </a:r>
            <a:r>
              <a:rPr lang="tr-TR" sz="4000" b="1" dirty="0">
                <a:solidFill>
                  <a:schemeClr val="tx2"/>
                </a:solidFill>
                <a:latin typeface="Times" charset="0"/>
              </a:rPr>
              <a:t/>
            </a:r>
            <a:br>
              <a:rPr lang="tr-TR" sz="4000" b="1" dirty="0">
                <a:solidFill>
                  <a:schemeClr val="tx2"/>
                </a:solidFill>
                <a:latin typeface="Times" charset="0"/>
              </a:rPr>
            </a:br>
            <a:r>
              <a:rPr lang="tr-TR" sz="4000" b="1">
                <a:solidFill>
                  <a:schemeClr val="tx2"/>
                </a:solidFill>
                <a:latin typeface="Times" charset="0"/>
              </a:rPr>
              <a:t>Hafta </a:t>
            </a:r>
            <a:r>
              <a:rPr lang="tr-TR" sz="4000" b="1" smtClean="0">
                <a:solidFill>
                  <a:schemeClr val="tx2"/>
                </a:solidFill>
                <a:latin typeface="Times" charset="0"/>
              </a:rPr>
              <a:t>9</a:t>
            </a:r>
            <a:r>
              <a:rPr lang="tr-TR" sz="4000" b="1" dirty="0">
                <a:solidFill>
                  <a:schemeClr val="tx2"/>
                </a:solidFill>
                <a:latin typeface="Times" charset="0"/>
              </a:rPr>
              <a:t/>
            </a:r>
            <a:br>
              <a:rPr lang="tr-TR" sz="4000" b="1" dirty="0">
                <a:solidFill>
                  <a:schemeClr val="tx2"/>
                </a:solidFill>
                <a:latin typeface="Times" charset="0"/>
              </a:rPr>
            </a:br>
            <a:r>
              <a:rPr lang="tr-TR" sz="4000" b="1" dirty="0" smtClean="0">
                <a:solidFill>
                  <a:schemeClr val="tx2"/>
                </a:solidFill>
                <a:latin typeface="Times" charset="0"/>
              </a:rPr>
              <a:t/>
            </a:r>
            <a:br>
              <a:rPr lang="tr-TR" sz="4000" b="1" dirty="0" smtClean="0">
                <a:solidFill>
                  <a:schemeClr val="tx2"/>
                </a:solidFill>
                <a:latin typeface="Times" charset="0"/>
              </a:rPr>
            </a:br>
            <a:r>
              <a:rPr lang="tr-TR" sz="4000" b="1" dirty="0" err="1" smtClean="0">
                <a:solidFill>
                  <a:schemeClr val="tx2"/>
                </a:solidFill>
                <a:latin typeface="Times" charset="0"/>
              </a:rPr>
              <a:t>Prokaryotlarda</a:t>
            </a:r>
            <a:r>
              <a:rPr lang="tr-TR" sz="4000" b="1" dirty="0" smtClean="0">
                <a:solidFill>
                  <a:schemeClr val="tx2"/>
                </a:solidFill>
                <a:latin typeface="Times" charset="0"/>
              </a:rPr>
              <a:t> Gen İfadesinin Düzenlenmesi</a:t>
            </a:r>
            <a:endParaRPr lang="en-US" sz="4000" b="1" dirty="0">
              <a:solidFill>
                <a:schemeClr val="tx2"/>
              </a:solidFill>
              <a:latin typeface="Times" charset="0"/>
            </a:endParaRPr>
          </a:p>
        </p:txBody>
      </p:sp>
      <p:sp>
        <p:nvSpPr>
          <p:cNvPr id="15363" name="Text Box 19"/>
          <p:cNvSpPr txBox="1">
            <a:spLocks noChangeArrowheads="1"/>
          </p:cNvSpPr>
          <p:nvPr/>
        </p:nvSpPr>
        <p:spPr bwMode="auto">
          <a:xfrm>
            <a:off x="1331640" y="4581128"/>
            <a:ext cx="681042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tr-TR" b="1" dirty="0" smtClean="0">
                <a:solidFill>
                  <a:srgbClr val="FFFF00"/>
                </a:solidFill>
              </a:rPr>
              <a:t>Prof. </a:t>
            </a:r>
            <a:r>
              <a:rPr lang="tr-TR" b="1" dirty="0">
                <a:solidFill>
                  <a:srgbClr val="FFFF00"/>
                </a:solidFill>
              </a:rPr>
              <a:t>Dr. Hilal Özdağ</a:t>
            </a:r>
          </a:p>
          <a:p>
            <a:pPr algn="ctr"/>
            <a:endParaRPr lang="tr-TR" b="1" dirty="0">
              <a:solidFill>
                <a:srgbClr val="FFFF00"/>
              </a:solidFill>
            </a:endParaRPr>
          </a:p>
          <a:p>
            <a:pPr algn="ctr"/>
            <a:r>
              <a:rPr lang="tr-TR" b="1" dirty="0">
                <a:solidFill>
                  <a:srgbClr val="FFFF00"/>
                </a:solidFill>
              </a:rPr>
              <a:t>A.Ü </a:t>
            </a:r>
            <a:r>
              <a:rPr lang="tr-TR" b="1" dirty="0" err="1">
                <a:solidFill>
                  <a:srgbClr val="FFFF00"/>
                </a:solidFill>
              </a:rPr>
              <a:t>Biyoteknoloji</a:t>
            </a:r>
            <a:r>
              <a:rPr lang="tr-TR" b="1" dirty="0">
                <a:solidFill>
                  <a:srgbClr val="FFFF00"/>
                </a:solidFill>
              </a:rPr>
              <a:t> Enstitüsü Merkez Laboratuvarı</a:t>
            </a:r>
          </a:p>
          <a:p>
            <a:pPr algn="ctr"/>
            <a:r>
              <a:rPr lang="tr-TR" b="1" dirty="0">
                <a:solidFill>
                  <a:srgbClr val="FFFF00"/>
                </a:solidFill>
              </a:rPr>
              <a:t>Tel: 2225826</a:t>
            </a:r>
            <a:r>
              <a:rPr lang="tr-TR" b="1" dirty="0" smtClean="0">
                <a:solidFill>
                  <a:srgbClr val="FFFF00"/>
                </a:solidFill>
              </a:rPr>
              <a:t>/125</a:t>
            </a:r>
            <a:endParaRPr lang="tr-TR" b="1" dirty="0">
              <a:solidFill>
                <a:srgbClr val="FFFF00"/>
              </a:solidFill>
            </a:endParaRPr>
          </a:p>
          <a:p>
            <a:pPr algn="ctr"/>
            <a:r>
              <a:rPr lang="tr-TR" b="1" dirty="0">
                <a:solidFill>
                  <a:srgbClr val="FFFF00"/>
                </a:solidFill>
              </a:rPr>
              <a:t>Eposta: </a:t>
            </a:r>
            <a:r>
              <a:rPr lang="tr-TR" b="1" dirty="0" err="1">
                <a:solidFill>
                  <a:srgbClr val="FFFF00"/>
                </a:solidFill>
              </a:rPr>
              <a:t>hilalozdag@gmail.com</a:t>
            </a:r>
            <a:endParaRPr lang="tr-TR" b="1" dirty="0">
              <a:solidFill>
                <a:srgbClr val="FFFF00"/>
              </a:solidFill>
            </a:endParaRPr>
          </a:p>
        </p:txBody>
      </p:sp>
      <p:pic>
        <p:nvPicPr>
          <p:cNvPr id="4" name="Picture 2" descr="C:\Documents and Settings\HPBIOTEK\Belgelerim\Alınan Dosyalarım\biyoteknoloji_logo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71438"/>
            <a:ext cx="17081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836712" y="-243408"/>
            <a:ext cx="77724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90488" tIns="44450" rIns="90488" bIns="44450" anchor="b"/>
          <a:lstStyle/>
          <a:p>
            <a:pPr eaLnBrk="1" hangingPunct="1"/>
            <a:r>
              <a:rPr lang="tr-TR" sz="5000" b="1" dirty="0" err="1" smtClean="0">
                <a:solidFill>
                  <a:srgbClr val="FFFF00"/>
                </a:solidFill>
                <a:latin typeface="Comic Sans MS" charset="0"/>
              </a:rPr>
              <a:t>Operon</a:t>
            </a:r>
            <a:endParaRPr lang="en-US" sz="5000" b="1" dirty="0">
              <a:solidFill>
                <a:srgbClr val="FFFF00"/>
              </a:solidFill>
              <a:latin typeface="Comic Sans MS" charset="0"/>
            </a:endParaRPr>
          </a:p>
        </p:txBody>
      </p:sp>
      <p:pic>
        <p:nvPicPr>
          <p:cNvPr id="2" name="Picture 1" descr="Screen Shot 2013-11-25 at 11.56.5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4" t="12519" r="31481" b="12519"/>
          <a:stretch/>
        </p:blipFill>
        <p:spPr>
          <a:xfrm>
            <a:off x="179512" y="980728"/>
            <a:ext cx="5040560" cy="5313591"/>
          </a:xfrm>
          <a:prstGeom prst="rect">
            <a:avLst/>
          </a:prstGeom>
        </p:spPr>
      </p:pic>
      <p:pic>
        <p:nvPicPr>
          <p:cNvPr id="3" name="Picture 2" descr="Screen Shot 2013-11-25 at 11.59.4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2" t="12222" r="38148" b="34444"/>
          <a:stretch/>
        </p:blipFill>
        <p:spPr>
          <a:xfrm>
            <a:off x="5508104" y="116632"/>
            <a:ext cx="3200401" cy="3048000"/>
          </a:xfrm>
          <a:prstGeom prst="rect">
            <a:avLst/>
          </a:prstGeom>
        </p:spPr>
      </p:pic>
      <p:pic>
        <p:nvPicPr>
          <p:cNvPr id="6" name="Picture 5" descr="Screen Shot 2013-11-25 at 12.09.0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3" t="12815" r="35185" b="10445"/>
          <a:stretch/>
        </p:blipFill>
        <p:spPr>
          <a:xfrm>
            <a:off x="5508104" y="2438813"/>
            <a:ext cx="3369735" cy="438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31145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234280"/>
            <a:ext cx="77724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90488" tIns="44450" rIns="90488" bIns="44450" anchor="b"/>
          <a:lstStyle/>
          <a:p>
            <a:pPr eaLnBrk="1" hangingPunct="1"/>
            <a:r>
              <a:rPr lang="tr-TR" sz="5000" b="1" dirty="0" smtClean="0">
                <a:solidFill>
                  <a:srgbClr val="FFFF00"/>
                </a:solidFill>
                <a:latin typeface="Comic Sans MS" charset="0"/>
              </a:rPr>
              <a:t>Gen İfadesi</a:t>
            </a:r>
            <a:endParaRPr lang="en-US" sz="5000" b="1" dirty="0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112568"/>
          </a:xfrm>
        </p:spPr>
        <p:txBody>
          <a:bodyPr/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1900’lerin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başında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bakterilerin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ortamda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laktoz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varken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gerekli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enzimleri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sentezlediğini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ortamda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laktoz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yokken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bu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enzimlerin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sentezlenmediği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tespit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edilmiş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ve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bu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durum </a:t>
            </a:r>
            <a:r>
              <a:rPr lang="en-US" sz="2800" b="1" i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adaptif</a:t>
            </a:r>
            <a:r>
              <a:rPr lang="en-US" sz="2800" b="1" i="1" dirty="0" smtClean="0">
                <a:solidFill>
                  <a:srgbClr val="3366FF"/>
                </a:solidFill>
                <a:latin typeface="Comic Sans MS"/>
                <a:cs typeface="Comic Sans MS"/>
              </a:rPr>
              <a:t> (</a:t>
            </a:r>
            <a:r>
              <a:rPr lang="en-US" sz="2800" b="1" i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fakültatif</a:t>
            </a:r>
            <a:r>
              <a:rPr lang="en-US" sz="2800" b="1" i="1" dirty="0" smtClean="0">
                <a:solidFill>
                  <a:srgbClr val="3366FF"/>
                </a:solidFill>
                <a:latin typeface="Comic Sans MS"/>
                <a:cs typeface="Comic Sans MS"/>
              </a:rPr>
              <a:t>)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enzim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kavramını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ortaya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çıkarmıştır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Bu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enzimlere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daha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sonraları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durumu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daha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iyi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açıkladığı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düşünülen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b="1" i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indüklenebilir</a:t>
            </a:r>
            <a:r>
              <a:rPr lang="en-US" sz="2800" b="1" i="1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enzimler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denmiştir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Sürekli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sentezlenen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enzimlere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ise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b="1" i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konstitütif</a:t>
            </a:r>
            <a:r>
              <a:rPr lang="en-US" sz="2800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denmektedir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.</a:t>
            </a:r>
            <a:endParaRPr lang="en-US" sz="2800" dirty="0">
              <a:solidFill>
                <a:schemeClr val="tx2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52771283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7724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90488" tIns="44450" rIns="90488" bIns="44450" anchor="b"/>
          <a:lstStyle/>
          <a:p>
            <a:pPr eaLnBrk="1" hangingPunct="1"/>
            <a:r>
              <a:rPr lang="tr-TR" sz="3200" b="1" dirty="0" smtClean="0">
                <a:solidFill>
                  <a:srgbClr val="FFFF00"/>
                </a:solidFill>
                <a:latin typeface="Comic Sans MS" charset="0"/>
              </a:rPr>
              <a:t>PCR ve DNA Dizi Analiz Öncesi Dönemde Araştırma Yaklaşımları</a:t>
            </a:r>
            <a:endParaRPr lang="en-US" sz="3200" b="1" dirty="0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745432"/>
            <a:ext cx="8712968" cy="5112568"/>
          </a:xfrm>
        </p:spPr>
        <p:txBody>
          <a:bodyPr/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Biyokimyasal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bulgular</a:t>
            </a:r>
            <a:endParaRPr lang="en-US" sz="2800" dirty="0" smtClean="0">
              <a:solidFill>
                <a:schemeClr val="tx2"/>
              </a:solidFill>
              <a:latin typeface="Comic Sans MS"/>
              <a:cs typeface="Comic Sans MS"/>
            </a:endParaRP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Haritalama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çalışmaları</a:t>
            </a:r>
            <a:endParaRPr lang="en-US" sz="2800" dirty="0" smtClean="0">
              <a:solidFill>
                <a:schemeClr val="tx2"/>
              </a:solidFill>
              <a:latin typeface="Comic Sans MS"/>
              <a:cs typeface="Comic Sans MS"/>
            </a:endParaRP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Mutant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suşların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oluşturulması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ve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fonksiyonel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sonuçların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irdelenmesi</a:t>
            </a:r>
            <a:endParaRPr lang="en-US" sz="2800" dirty="0" smtClean="0">
              <a:solidFill>
                <a:schemeClr val="tx2"/>
              </a:solidFill>
              <a:latin typeface="Comic Sans MS"/>
              <a:cs typeface="Comic Sans MS"/>
            </a:endParaRP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Sahte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uyarıcıların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bulunuşu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(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laktozun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kükürtlü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analoğu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izopropiltiyogalaktozit_IPTG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)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ile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substrat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olmaksızın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uyarılma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mekanizmasının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çalışılmasını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sağlamıştır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endParaRPr lang="en-US" sz="2800" dirty="0">
              <a:solidFill>
                <a:schemeClr val="tx2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97782737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7724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90488" tIns="44450" rIns="90488" bIns="44450" anchor="b"/>
          <a:lstStyle/>
          <a:p>
            <a:pPr eaLnBrk="1" hangingPunct="1"/>
            <a:r>
              <a:rPr lang="tr-TR" sz="3200" b="1" dirty="0" smtClean="0">
                <a:solidFill>
                  <a:srgbClr val="FFFF00"/>
                </a:solidFill>
                <a:latin typeface="Comic Sans MS" charset="0"/>
              </a:rPr>
              <a:t>PCR ve DNA Dizi Analiz Öncesi Dönemde Araştırma Yaklaşımları</a:t>
            </a:r>
            <a:endParaRPr lang="en-US" sz="3200" b="1" dirty="0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745432"/>
            <a:ext cx="8712968" cy="5112568"/>
          </a:xfrm>
        </p:spPr>
        <p:txBody>
          <a:bodyPr/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Regülatör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bölgeler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tanımlanırken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yine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mutantlardan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ve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haritalamadan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yararlanılmıştır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Laktoz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ortamda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olmasa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da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enzimlerin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sentezlenmesine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yol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açan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mutasyonların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bulunduğu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bölgelerin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(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lacI</a:t>
            </a:r>
            <a:r>
              <a:rPr lang="en-US" sz="2800" baseline="30000" dirty="0" smtClean="0">
                <a:solidFill>
                  <a:schemeClr val="tx2"/>
                </a:solidFill>
                <a:latin typeface="Comic Sans MS"/>
                <a:cs typeface="Comic Sans MS"/>
              </a:rPr>
              <a:t>-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)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yapısal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genlerin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yakınında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ancak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farklı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bir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bölgede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olduğu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tanımlanmıştır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lacI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geni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baskılayıcı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gen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olarak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adlandırılır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. </a:t>
            </a:r>
            <a:endParaRPr lang="en-US" sz="2800" dirty="0">
              <a:solidFill>
                <a:schemeClr val="tx2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62677750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7724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90488" tIns="44450" rIns="90488" bIns="44450" anchor="b"/>
          <a:lstStyle/>
          <a:p>
            <a:pPr eaLnBrk="1" hangingPunct="1"/>
            <a:r>
              <a:rPr lang="tr-TR" sz="3200" b="1" dirty="0" smtClean="0">
                <a:solidFill>
                  <a:srgbClr val="FFFF00"/>
                </a:solidFill>
                <a:latin typeface="Comic Sans MS" charset="0"/>
              </a:rPr>
              <a:t>PCR ve DNA Dizi Analiz Öncesi Dönemde Araştırma Yaklaşımları</a:t>
            </a:r>
            <a:endParaRPr lang="en-US" sz="3200" b="1" dirty="0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412776"/>
            <a:ext cx="8712968" cy="5112568"/>
          </a:xfrm>
        </p:spPr>
        <p:txBody>
          <a:bodyPr/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n-US" sz="24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Benzer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etki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gösteren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diğer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konstitütif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mutasyonların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yine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yapısal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genlerin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hemen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yakınındaki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operatör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bölgede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yer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aldığı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tespit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edilmiştir</a:t>
            </a:r>
            <a:r>
              <a:rPr lang="en-US" sz="2400" dirty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(</a:t>
            </a:r>
            <a:r>
              <a:rPr lang="en-US" sz="24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lacO</a:t>
            </a:r>
            <a:r>
              <a:rPr lang="en-US" sz="2400" baseline="300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c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).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E. coli </a:t>
            </a:r>
            <a:r>
              <a:rPr lang="en-US" sz="24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hücresinde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 10 </a:t>
            </a:r>
            <a:r>
              <a:rPr lang="en-US" sz="24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kopyadan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fazla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bulunmayan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baskılayıcı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molekülün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izolasyonu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kolay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olmamıştır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. 1966’da Gilbert </a:t>
            </a:r>
            <a:r>
              <a:rPr lang="en-US" sz="24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ve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 Müller-Hill </a:t>
            </a:r>
            <a:r>
              <a:rPr lang="en-US" sz="24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bu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molekülü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kısmen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saflaştırmış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ve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dansite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 gradient </a:t>
            </a:r>
            <a:r>
              <a:rPr lang="en-US" sz="24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çalışması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ile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DNA’ya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bağlandığını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 da </a:t>
            </a:r>
            <a:r>
              <a:rPr lang="en-US" sz="24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göstermişlerdir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1996 </a:t>
            </a:r>
            <a:r>
              <a:rPr lang="en-US" sz="24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yılında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 Lewis, Lu </a:t>
            </a:r>
            <a:r>
              <a:rPr lang="en-US" sz="24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ve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 ark, </a:t>
            </a:r>
            <a:r>
              <a:rPr lang="en-US" sz="24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baskılayıcı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komplekslerin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kristal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yapılarını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açıklayarak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 operon </a:t>
            </a:r>
            <a:r>
              <a:rPr lang="en-US" sz="24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modelini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yapısal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olarak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doğrulamışlardır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.</a:t>
            </a:r>
            <a:endParaRPr lang="en-US" sz="2400" dirty="0">
              <a:solidFill>
                <a:schemeClr val="tx2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25139453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234280"/>
            <a:ext cx="77724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90488" tIns="44450" rIns="90488" bIns="44450" anchor="b"/>
          <a:lstStyle/>
          <a:p>
            <a:pPr eaLnBrk="1" hangingPunct="1"/>
            <a:r>
              <a:rPr lang="tr-TR" sz="5000" b="1" dirty="0" err="1" smtClean="0">
                <a:solidFill>
                  <a:srgbClr val="FFFF00"/>
                </a:solidFill>
                <a:latin typeface="Comic Sans MS" charset="0"/>
              </a:rPr>
              <a:t>Lac</a:t>
            </a:r>
            <a:r>
              <a:rPr lang="tr-TR" sz="5000" b="1" dirty="0" smtClean="0">
                <a:solidFill>
                  <a:srgbClr val="FFFF00"/>
                </a:solidFill>
                <a:latin typeface="Comic Sans MS" charset="0"/>
              </a:rPr>
              <a:t> </a:t>
            </a:r>
            <a:r>
              <a:rPr lang="tr-TR" sz="5000" b="1" dirty="0" err="1" smtClean="0">
                <a:solidFill>
                  <a:srgbClr val="FFFF00"/>
                </a:solidFill>
                <a:latin typeface="Comic Sans MS" charset="0"/>
              </a:rPr>
              <a:t>Operonu</a:t>
            </a:r>
            <a:endParaRPr lang="en-US" sz="5000" b="1" dirty="0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6397183"/>
            <a:ext cx="2021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wikimedia.org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683568" y="936104"/>
            <a:ext cx="7992888" cy="5589240"/>
            <a:chOff x="683568" y="936104"/>
            <a:chExt cx="7992888" cy="558924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t="9778"/>
            <a:stretch/>
          </p:blipFill>
          <p:spPr>
            <a:xfrm>
              <a:off x="683568" y="936104"/>
              <a:ext cx="7992888" cy="5589240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3702577" y="2723889"/>
              <a:ext cx="4849634" cy="3749607"/>
              <a:chOff x="3702577" y="2723889"/>
              <a:chExt cx="4849634" cy="3749607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3702577" y="3066431"/>
                <a:ext cx="2658205" cy="36142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schemeClr val="bg2"/>
                    </a:solidFill>
                  </a:rPr>
                  <a:t>Yüksek</a:t>
                </a:r>
                <a:r>
                  <a:rPr lang="en-US" sz="2000" dirty="0" smtClean="0">
                    <a:solidFill>
                      <a:schemeClr val="bg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bg2"/>
                    </a:solidFill>
                  </a:rPr>
                  <a:t>ve</a:t>
                </a:r>
                <a:r>
                  <a:rPr lang="en-US" sz="2000" dirty="0" smtClean="0">
                    <a:solidFill>
                      <a:schemeClr val="bg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bg2"/>
                    </a:solidFill>
                  </a:rPr>
                  <a:t>konstitütif</a:t>
                </a:r>
                <a:r>
                  <a:rPr lang="en-US" sz="2000" dirty="0" smtClean="0">
                    <a:solidFill>
                      <a:schemeClr val="bg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bg2"/>
                    </a:solidFill>
                  </a:rPr>
                  <a:t>ifade</a:t>
                </a:r>
                <a:r>
                  <a:rPr lang="en-US" sz="2000" dirty="0" smtClean="0">
                    <a:solidFill>
                      <a:schemeClr val="bg2"/>
                    </a:solidFill>
                  </a:rPr>
                  <a:t> </a:t>
                </a:r>
                <a:endParaRPr lang="en-US" sz="20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134228" y="2723889"/>
                <a:ext cx="1353529" cy="834063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err="1" smtClean="0">
                    <a:solidFill>
                      <a:srgbClr val="000000"/>
                    </a:solidFill>
                  </a:rPr>
                  <a:t>Düşük</a:t>
                </a:r>
                <a:r>
                  <a:rPr lang="en-US" sz="1600" b="1" dirty="0" smtClean="0">
                    <a:solidFill>
                      <a:srgbClr val="000000"/>
                    </a:solidFill>
                  </a:rPr>
                  <a:t> </a:t>
                </a:r>
              </a:p>
              <a:p>
                <a:r>
                  <a:rPr lang="en-US" sz="1600" b="1" dirty="0" err="1" smtClean="0">
                    <a:solidFill>
                      <a:srgbClr val="000000"/>
                    </a:solidFill>
                  </a:rPr>
                  <a:t>glukoz</a:t>
                </a:r>
                <a:endParaRPr lang="en-US" sz="1600" b="1" dirty="0" smtClean="0">
                  <a:solidFill>
                    <a:srgbClr val="000000"/>
                  </a:solidFill>
                </a:endParaRPr>
              </a:p>
              <a:p>
                <a:r>
                  <a:rPr lang="en-US" sz="1600" b="1" dirty="0" err="1" smtClean="0">
                    <a:solidFill>
                      <a:srgbClr val="000000"/>
                    </a:solidFill>
                  </a:rPr>
                  <a:t>Laktoz</a:t>
                </a:r>
                <a:r>
                  <a:rPr lang="en-US" sz="1600" b="1" dirty="0" smtClean="0">
                    <a:solidFill>
                      <a:srgbClr val="000000"/>
                    </a:solidFill>
                  </a:rPr>
                  <a:t>  +</a:t>
                </a:r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134228" y="3894722"/>
                <a:ext cx="1417983" cy="834063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err="1" smtClean="0"/>
                  <a:t>Yüksek</a:t>
                </a:r>
                <a:endParaRPr lang="en-US" sz="1600" b="1" dirty="0" smtClean="0"/>
              </a:p>
              <a:p>
                <a:r>
                  <a:rPr lang="en-US" sz="1600" b="1" dirty="0" err="1" smtClean="0"/>
                  <a:t>glukoz</a:t>
                </a:r>
                <a:endParaRPr lang="en-US" sz="1600" b="1" dirty="0" smtClean="0"/>
              </a:p>
              <a:p>
                <a:r>
                  <a:rPr lang="en-US" sz="1600" b="1" dirty="0" err="1" smtClean="0"/>
                  <a:t>Laktoz</a:t>
                </a:r>
                <a:r>
                  <a:rPr lang="en-US" sz="1600" b="1" dirty="0" smtClean="0"/>
                  <a:t>  -</a:t>
                </a:r>
                <a:endParaRPr lang="en-US" sz="1600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134228" y="4805370"/>
                <a:ext cx="1417983" cy="834063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err="1" smtClean="0">
                    <a:solidFill>
                      <a:srgbClr val="000000"/>
                    </a:solidFill>
                  </a:rPr>
                  <a:t>Düşük</a:t>
                </a:r>
                <a:r>
                  <a:rPr lang="en-US" sz="1600" b="1" dirty="0" smtClean="0">
                    <a:solidFill>
                      <a:srgbClr val="000000"/>
                    </a:solidFill>
                  </a:rPr>
                  <a:t> </a:t>
                </a:r>
              </a:p>
              <a:p>
                <a:r>
                  <a:rPr lang="en-US" sz="1600" b="1" dirty="0" err="1" smtClean="0">
                    <a:solidFill>
                      <a:srgbClr val="000000"/>
                    </a:solidFill>
                  </a:rPr>
                  <a:t>glukoz</a:t>
                </a:r>
                <a:endParaRPr lang="en-US" sz="1600" b="1" dirty="0" smtClean="0">
                  <a:solidFill>
                    <a:srgbClr val="000000"/>
                  </a:solidFill>
                </a:endParaRPr>
              </a:p>
              <a:p>
                <a:r>
                  <a:rPr lang="en-US" sz="1600" b="1" dirty="0" err="1" smtClean="0">
                    <a:solidFill>
                      <a:srgbClr val="000000"/>
                    </a:solidFill>
                  </a:rPr>
                  <a:t>Laktoz</a:t>
                </a:r>
                <a:r>
                  <a:rPr lang="en-US" sz="1600" b="1" dirty="0" smtClean="0">
                    <a:solidFill>
                      <a:srgbClr val="000000"/>
                    </a:solidFill>
                  </a:rPr>
                  <a:t>  -</a:t>
                </a:r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134228" y="5639433"/>
                <a:ext cx="1417983" cy="834063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err="1" smtClean="0">
                    <a:solidFill>
                      <a:srgbClr val="0000FF"/>
                    </a:solidFill>
                  </a:rPr>
                  <a:t>Yüksek</a:t>
                </a:r>
                <a:endParaRPr lang="en-US" sz="1600" b="1" dirty="0" smtClean="0">
                  <a:solidFill>
                    <a:srgbClr val="0000FF"/>
                  </a:solidFill>
                </a:endParaRPr>
              </a:p>
              <a:p>
                <a:r>
                  <a:rPr lang="en-US" sz="1600" b="1" dirty="0" err="1" smtClean="0">
                    <a:solidFill>
                      <a:srgbClr val="0000FF"/>
                    </a:solidFill>
                  </a:rPr>
                  <a:t>glukoz</a:t>
                </a:r>
                <a:endParaRPr lang="en-US" sz="1600" b="1" dirty="0" smtClean="0">
                  <a:solidFill>
                    <a:srgbClr val="0000FF"/>
                  </a:solidFill>
                </a:endParaRPr>
              </a:p>
              <a:p>
                <a:r>
                  <a:rPr lang="en-US" sz="1600" b="1" dirty="0" err="1" smtClean="0">
                    <a:solidFill>
                      <a:srgbClr val="0000FF"/>
                    </a:solidFill>
                  </a:rPr>
                  <a:t>Laktoz</a:t>
                </a:r>
                <a:r>
                  <a:rPr lang="en-US" sz="1600" b="1" dirty="0" smtClean="0">
                    <a:solidFill>
                      <a:srgbClr val="0000FF"/>
                    </a:solidFill>
                  </a:rPr>
                  <a:t>  +</a:t>
                </a:r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718179" y="5899618"/>
                <a:ext cx="2683203" cy="36142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schemeClr val="bg2"/>
                    </a:solidFill>
                  </a:rPr>
                  <a:t>Düşük</a:t>
                </a:r>
                <a:r>
                  <a:rPr lang="en-US" sz="2000" dirty="0" smtClean="0">
                    <a:solidFill>
                      <a:schemeClr val="bg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bg2"/>
                    </a:solidFill>
                  </a:rPr>
                  <a:t>bazal</a:t>
                </a:r>
                <a:r>
                  <a:rPr lang="en-US" sz="2000" dirty="0" smtClean="0">
                    <a:solidFill>
                      <a:schemeClr val="bg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bg2"/>
                    </a:solidFill>
                  </a:rPr>
                  <a:t>seviyede</a:t>
                </a:r>
                <a:r>
                  <a:rPr lang="en-US" sz="2000" dirty="0" smtClean="0">
                    <a:solidFill>
                      <a:schemeClr val="bg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bg2"/>
                    </a:solidFill>
                  </a:rPr>
                  <a:t>ifade</a:t>
                </a:r>
                <a:r>
                  <a:rPr lang="en-US" sz="2000" dirty="0" smtClean="0">
                    <a:solidFill>
                      <a:schemeClr val="bg2"/>
                    </a:solidFill>
                  </a:rPr>
                  <a:t> </a:t>
                </a:r>
                <a:endParaRPr lang="en-US" sz="2000" dirty="0">
                  <a:solidFill>
                    <a:schemeClr val="bg2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1938530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234280"/>
            <a:ext cx="77724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90488" tIns="44450" rIns="90488" bIns="44450" anchor="b"/>
          <a:lstStyle/>
          <a:p>
            <a:pPr eaLnBrk="1" hangingPunct="1"/>
            <a:r>
              <a:rPr lang="tr-TR" sz="5000" b="1" dirty="0" err="1" smtClean="0">
                <a:solidFill>
                  <a:srgbClr val="FFFF00"/>
                </a:solidFill>
                <a:latin typeface="Comic Sans MS" charset="0"/>
              </a:rPr>
              <a:t>Lac</a:t>
            </a:r>
            <a:r>
              <a:rPr lang="tr-TR" sz="5000" b="1" dirty="0" smtClean="0">
                <a:solidFill>
                  <a:srgbClr val="FFFF00"/>
                </a:solidFill>
                <a:latin typeface="Comic Sans MS" charset="0"/>
              </a:rPr>
              <a:t> </a:t>
            </a:r>
            <a:r>
              <a:rPr lang="tr-TR" sz="5000" b="1" dirty="0" err="1" smtClean="0">
                <a:solidFill>
                  <a:srgbClr val="FFFF00"/>
                </a:solidFill>
                <a:latin typeface="Comic Sans MS" charset="0"/>
              </a:rPr>
              <a:t>Operonu</a:t>
            </a:r>
            <a:endParaRPr lang="en-US" sz="5000" b="1" dirty="0">
              <a:solidFill>
                <a:srgbClr val="FFFF00"/>
              </a:solidFill>
              <a:latin typeface="Comic Sans M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340768"/>
            <a:ext cx="6552728" cy="47741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5896" y="6237312"/>
            <a:ext cx="2284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www.nature.com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287083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2048" y="-162272"/>
            <a:ext cx="77724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tr-TR" sz="3400" b="1" dirty="0" smtClean="0">
                <a:solidFill>
                  <a:srgbClr val="FFFF00"/>
                </a:solidFill>
                <a:latin typeface="Comic Sans MS" charset="0"/>
              </a:rPr>
              <a:t/>
            </a:r>
            <a:br>
              <a:rPr lang="tr-TR" sz="3400" b="1" dirty="0" smtClean="0">
                <a:solidFill>
                  <a:srgbClr val="FFFF00"/>
                </a:solidFill>
                <a:latin typeface="Comic Sans MS" charset="0"/>
              </a:rPr>
            </a:br>
            <a:r>
              <a:rPr lang="tr-TR" sz="3400" b="1" dirty="0" smtClean="0">
                <a:solidFill>
                  <a:srgbClr val="FFFF00"/>
                </a:solidFill>
                <a:latin typeface="Comic Sans MS" charset="0"/>
              </a:rPr>
              <a:t>Klonlamada Pratik Bir Belirteç </a:t>
            </a:r>
            <a:br>
              <a:rPr lang="tr-TR" sz="3400" b="1" dirty="0" smtClean="0">
                <a:solidFill>
                  <a:srgbClr val="FFFF00"/>
                </a:solidFill>
                <a:latin typeface="Comic Sans MS" charset="0"/>
              </a:rPr>
            </a:br>
            <a:r>
              <a:rPr lang="tr-TR" sz="3400" b="1" dirty="0" smtClean="0">
                <a:solidFill>
                  <a:srgbClr val="FFFF00"/>
                </a:solidFill>
                <a:latin typeface="Comic Sans MS" charset="0"/>
              </a:rPr>
              <a:t>Mavi Beyaz Seçimi</a:t>
            </a:r>
            <a:endParaRPr lang="en-US" sz="3400" b="1" dirty="0">
              <a:solidFill>
                <a:srgbClr val="FFFF00"/>
              </a:solidFill>
              <a:latin typeface="Comic Sans M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340768"/>
            <a:ext cx="5531996" cy="49229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2048" y="-162272"/>
            <a:ext cx="77724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tr-TR" sz="3400" b="1" dirty="0" smtClean="0">
                <a:solidFill>
                  <a:srgbClr val="FFFF00"/>
                </a:solidFill>
                <a:latin typeface="Comic Sans MS" charset="0"/>
              </a:rPr>
              <a:t/>
            </a:r>
            <a:br>
              <a:rPr lang="tr-TR" sz="3400" b="1" dirty="0" smtClean="0">
                <a:solidFill>
                  <a:srgbClr val="FFFF00"/>
                </a:solidFill>
                <a:latin typeface="Comic Sans MS" charset="0"/>
              </a:rPr>
            </a:br>
            <a:r>
              <a:rPr lang="tr-TR" sz="3400" b="1" dirty="0" smtClean="0">
                <a:solidFill>
                  <a:srgbClr val="FFFF00"/>
                </a:solidFill>
                <a:latin typeface="Comic Sans MS" charset="0"/>
              </a:rPr>
              <a:t>Klonlamada Pratik Bir Belirteç </a:t>
            </a:r>
            <a:br>
              <a:rPr lang="tr-TR" sz="3400" b="1" dirty="0" smtClean="0">
                <a:solidFill>
                  <a:srgbClr val="FFFF00"/>
                </a:solidFill>
                <a:latin typeface="Comic Sans MS" charset="0"/>
              </a:rPr>
            </a:br>
            <a:r>
              <a:rPr lang="tr-TR" sz="3400" b="1" dirty="0" smtClean="0">
                <a:solidFill>
                  <a:srgbClr val="FFFF00"/>
                </a:solidFill>
                <a:latin typeface="Comic Sans MS" charset="0"/>
              </a:rPr>
              <a:t>Mavi Beyaz Seçimi</a:t>
            </a:r>
            <a:br>
              <a:rPr lang="tr-TR" sz="3400" b="1" dirty="0" smtClean="0">
                <a:solidFill>
                  <a:srgbClr val="FFFF00"/>
                </a:solidFill>
                <a:latin typeface="Comic Sans MS" charset="0"/>
              </a:rPr>
            </a:br>
            <a:r>
              <a:rPr lang="tr-TR" sz="3400" b="1" dirty="0" smtClean="0">
                <a:solidFill>
                  <a:srgbClr val="FFFF00"/>
                </a:solidFill>
                <a:latin typeface="Comic Sans MS" charset="0"/>
              </a:rPr>
              <a:t>TA Klonlama</a:t>
            </a:r>
            <a:endParaRPr lang="en-US" sz="3400" b="1" dirty="0">
              <a:solidFill>
                <a:srgbClr val="FFFF00"/>
              </a:solidFill>
              <a:latin typeface="Comic Sans M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00808"/>
            <a:ext cx="4572000" cy="4533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412776"/>
            <a:ext cx="3168352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/>
              <a:t>lacZ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geni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içinde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çoklu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klonlama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bölgesi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antibiyotik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direnç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geni</a:t>
            </a:r>
            <a:r>
              <a:rPr lang="en-US" sz="2000" b="1" dirty="0"/>
              <a:t> </a:t>
            </a:r>
            <a:r>
              <a:rPr lang="en-US" sz="2000" b="1" dirty="0" err="1" smtClean="0"/>
              <a:t>içeren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plazmid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3140968"/>
            <a:ext cx="3168352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PCR </a:t>
            </a:r>
            <a:r>
              <a:rPr lang="en-US" sz="2000" b="1" dirty="0" err="1" smtClean="0"/>
              <a:t>Ürünü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4149080"/>
            <a:ext cx="3168352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/>
              <a:t>Plazmidin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ligasyon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sonrası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bakteri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hücresine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transformasyonu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2708920"/>
            <a:ext cx="358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9" name="Down Arrow 8"/>
          <p:cNvSpPr/>
          <p:nvPr/>
        </p:nvSpPr>
        <p:spPr bwMode="auto">
          <a:xfrm>
            <a:off x="1763688" y="3573016"/>
            <a:ext cx="144016" cy="504056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" pitchFamily="-4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5733256"/>
            <a:ext cx="1132827" cy="1008112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 bwMode="auto">
          <a:xfrm>
            <a:off x="1763688" y="5229200"/>
            <a:ext cx="144016" cy="504056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" pitchFamily="-4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802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2048" y="-162272"/>
            <a:ext cx="77724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tr-TR" sz="3400" b="1" dirty="0" smtClean="0">
                <a:solidFill>
                  <a:srgbClr val="FFFF00"/>
                </a:solidFill>
                <a:latin typeface="Comic Sans MS" charset="0"/>
              </a:rPr>
              <a:t/>
            </a:r>
            <a:br>
              <a:rPr lang="tr-TR" sz="3400" b="1" dirty="0" smtClean="0">
                <a:solidFill>
                  <a:srgbClr val="FFFF00"/>
                </a:solidFill>
                <a:latin typeface="Comic Sans MS" charset="0"/>
              </a:rPr>
            </a:br>
            <a:r>
              <a:rPr lang="tr-TR" sz="3400" b="1" dirty="0" err="1" smtClean="0">
                <a:solidFill>
                  <a:srgbClr val="FFFF00"/>
                </a:solidFill>
                <a:latin typeface="Comic Sans MS" charset="0"/>
              </a:rPr>
              <a:t>Triptofan</a:t>
            </a:r>
            <a:r>
              <a:rPr lang="tr-TR" sz="3400" b="1" dirty="0" smtClean="0">
                <a:solidFill>
                  <a:srgbClr val="FFFF00"/>
                </a:solidFill>
                <a:latin typeface="Comic Sans MS" charset="0"/>
              </a:rPr>
              <a:t> </a:t>
            </a:r>
            <a:r>
              <a:rPr lang="tr-TR" sz="3400" b="1" dirty="0" err="1" smtClean="0">
                <a:solidFill>
                  <a:srgbClr val="FFFF00"/>
                </a:solidFill>
                <a:latin typeface="Comic Sans MS" charset="0"/>
              </a:rPr>
              <a:t>Operonu</a:t>
            </a:r>
            <a:endParaRPr lang="en-US" sz="3400" b="1" dirty="0">
              <a:solidFill>
                <a:srgbClr val="FFFF00"/>
              </a:solidFill>
              <a:latin typeface="Comic Sans MS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24744"/>
            <a:ext cx="8244408" cy="553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2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77724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90488" tIns="44450" rIns="90488" bIns="44450" anchor="b"/>
          <a:lstStyle/>
          <a:p>
            <a:pPr eaLnBrk="1" hangingPunct="1"/>
            <a:r>
              <a:rPr lang="tr-TR" sz="4800" b="1" dirty="0" smtClean="0">
                <a:solidFill>
                  <a:srgbClr val="FFFF00"/>
                </a:solidFill>
                <a:latin typeface="Comic Sans MS" charset="0"/>
              </a:rPr>
              <a:t>Gen İfadesi</a:t>
            </a:r>
            <a:endParaRPr lang="en-US" sz="4800" b="1" dirty="0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60848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DNA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824" y="3789040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RNA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7616" y="5589240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PROTEİN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Right Arrow 4"/>
          <p:cNvSpPr/>
          <p:nvPr/>
        </p:nvSpPr>
        <p:spPr bwMode="auto">
          <a:xfrm rot="1450492">
            <a:off x="1451708" y="3241388"/>
            <a:ext cx="1962030" cy="3032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" pitchFamily="-44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1450492">
            <a:off x="4764076" y="5041589"/>
            <a:ext cx="1962030" cy="3032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" pitchFamily="-4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2708920"/>
            <a:ext cx="2197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Transkripsiyon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64088" y="4365104"/>
            <a:ext cx="1786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Translasyon</a:t>
            </a:r>
            <a:endParaRPr lang="en-US" b="1" dirty="0"/>
          </a:p>
        </p:txBody>
      </p:sp>
      <p:sp>
        <p:nvSpPr>
          <p:cNvPr id="9" name="Right Brace 8"/>
          <p:cNvSpPr/>
          <p:nvPr/>
        </p:nvSpPr>
        <p:spPr bwMode="auto">
          <a:xfrm rot="17778303">
            <a:off x="5486741" y="1256100"/>
            <a:ext cx="504056" cy="3960440"/>
          </a:xfrm>
          <a:prstGeom prst="rightBrac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" pitchFamily="-4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2048" y="-162272"/>
            <a:ext cx="77724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tr-TR" sz="3400" b="1" dirty="0" smtClean="0">
                <a:solidFill>
                  <a:srgbClr val="FFFF00"/>
                </a:solidFill>
                <a:latin typeface="Comic Sans MS" charset="0"/>
              </a:rPr>
              <a:t/>
            </a:r>
            <a:br>
              <a:rPr lang="tr-TR" sz="3400" b="1" dirty="0" smtClean="0">
                <a:solidFill>
                  <a:srgbClr val="FFFF00"/>
                </a:solidFill>
                <a:latin typeface="Comic Sans MS" charset="0"/>
              </a:rPr>
            </a:br>
            <a:r>
              <a:rPr lang="tr-TR" sz="3400" b="1" dirty="0" err="1" smtClean="0">
                <a:solidFill>
                  <a:srgbClr val="FFFF00"/>
                </a:solidFill>
                <a:latin typeface="Comic Sans MS" charset="0"/>
              </a:rPr>
              <a:t>Triptofan</a:t>
            </a:r>
            <a:r>
              <a:rPr lang="tr-TR" sz="3400" b="1" dirty="0" smtClean="0">
                <a:solidFill>
                  <a:srgbClr val="FFFF00"/>
                </a:solidFill>
                <a:latin typeface="Comic Sans MS" charset="0"/>
              </a:rPr>
              <a:t> </a:t>
            </a:r>
            <a:r>
              <a:rPr lang="tr-TR" sz="3400" b="1" dirty="0" err="1" smtClean="0">
                <a:solidFill>
                  <a:srgbClr val="FFFF00"/>
                </a:solidFill>
                <a:latin typeface="Comic Sans MS" charset="0"/>
              </a:rPr>
              <a:t>Operonu</a:t>
            </a:r>
            <a:endParaRPr lang="en-US" sz="3400" b="1" dirty="0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71800" y="6165304"/>
            <a:ext cx="3736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/>
              <a:t>http://</a:t>
            </a:r>
            <a:r>
              <a:rPr lang="en-US" sz="1400" b="1" i="1" dirty="0" err="1"/>
              <a:t>pathmicro.med.sc.edu</a:t>
            </a:r>
            <a:r>
              <a:rPr lang="en-US" sz="1400" b="1" i="1" dirty="0"/>
              <a:t>/</a:t>
            </a:r>
            <a:r>
              <a:rPr lang="en-US" sz="1400" b="1" i="1" dirty="0" err="1"/>
              <a:t>mayer</a:t>
            </a:r>
            <a:r>
              <a:rPr lang="en-US" sz="1400" b="1" i="1" dirty="0"/>
              <a:t>/genreg7.jpg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980728"/>
            <a:ext cx="46863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36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2048" y="-162272"/>
            <a:ext cx="77724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tr-TR" sz="3400" b="1" dirty="0" smtClean="0">
                <a:solidFill>
                  <a:srgbClr val="FFFF00"/>
                </a:solidFill>
                <a:latin typeface="Comic Sans MS" charset="0"/>
              </a:rPr>
              <a:t/>
            </a:r>
            <a:br>
              <a:rPr lang="tr-TR" sz="3400" b="1" dirty="0" smtClean="0">
                <a:solidFill>
                  <a:srgbClr val="FFFF00"/>
                </a:solidFill>
                <a:latin typeface="Comic Sans MS" charset="0"/>
              </a:rPr>
            </a:br>
            <a:r>
              <a:rPr lang="tr-TR" sz="3400" b="1" dirty="0" err="1" smtClean="0">
                <a:solidFill>
                  <a:srgbClr val="FFFF00"/>
                </a:solidFill>
                <a:latin typeface="Comic Sans MS" charset="0"/>
              </a:rPr>
              <a:t>Triptofan</a:t>
            </a:r>
            <a:r>
              <a:rPr lang="tr-TR" sz="3400" b="1" dirty="0" smtClean="0">
                <a:solidFill>
                  <a:srgbClr val="FFFF00"/>
                </a:solidFill>
                <a:latin typeface="Comic Sans MS" charset="0"/>
              </a:rPr>
              <a:t> </a:t>
            </a:r>
            <a:r>
              <a:rPr lang="tr-TR" sz="3400" b="1" dirty="0" err="1" smtClean="0">
                <a:solidFill>
                  <a:srgbClr val="FFFF00"/>
                </a:solidFill>
                <a:latin typeface="Comic Sans MS" charset="0"/>
              </a:rPr>
              <a:t>Operonu</a:t>
            </a:r>
            <a:endParaRPr lang="en-US" sz="3400" b="1" dirty="0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95936" y="6165304"/>
            <a:ext cx="1473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err="1" smtClean="0"/>
              <a:t>www.nature.com</a:t>
            </a:r>
            <a:endParaRPr lang="en-US" sz="1400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0728"/>
            <a:ext cx="8890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69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7724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90488" tIns="44450" rIns="90488" bIns="44450" anchor="b"/>
          <a:lstStyle/>
          <a:p>
            <a:pPr eaLnBrk="1" hangingPunct="1"/>
            <a:r>
              <a:rPr lang="tr-TR" sz="5000" b="1" dirty="0" err="1" smtClean="0">
                <a:solidFill>
                  <a:srgbClr val="FFFF00"/>
                </a:solidFill>
                <a:latin typeface="Comic Sans MS" charset="0"/>
              </a:rPr>
              <a:t>Prokaryotik</a:t>
            </a:r>
            <a:r>
              <a:rPr lang="tr-TR" sz="5000" b="1" dirty="0" smtClean="0">
                <a:solidFill>
                  <a:srgbClr val="FFFF00"/>
                </a:solidFill>
                <a:latin typeface="Comic Sans MS" charset="0"/>
              </a:rPr>
              <a:t> Hücre</a:t>
            </a:r>
            <a:endParaRPr lang="en-US" sz="5000" b="1" dirty="0">
              <a:solidFill>
                <a:srgbClr val="FFFF00"/>
              </a:solidFill>
              <a:latin typeface="Comic Sans MS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75656" y="1484784"/>
            <a:ext cx="6120680" cy="4635619"/>
            <a:chOff x="1907704" y="1628800"/>
            <a:chExt cx="6120680" cy="46356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10308" y="1628800"/>
              <a:ext cx="6118076" cy="463561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707904" y="1628800"/>
              <a:ext cx="2142233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2"/>
                  </a:solidFill>
                </a:rPr>
                <a:t>Nükleoid</a:t>
              </a:r>
              <a:r>
                <a:rPr lang="en-US" dirty="0" smtClean="0">
                  <a:solidFill>
                    <a:schemeClr val="bg2"/>
                  </a:solidFill>
                </a:rPr>
                <a:t> </a:t>
              </a:r>
              <a:r>
                <a:rPr lang="en-US" dirty="0" err="1" smtClean="0">
                  <a:solidFill>
                    <a:schemeClr val="bg2"/>
                  </a:solidFill>
                </a:rPr>
                <a:t>Bölge</a:t>
              </a:r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15816" y="2492896"/>
              <a:ext cx="1125053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bg2"/>
                  </a:solidFill>
                </a:rPr>
                <a:t>Ribozom</a:t>
              </a:r>
              <a:endParaRPr lang="en-US" sz="2000" dirty="0" smtClean="0">
                <a:solidFill>
                  <a:schemeClr val="bg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79712" y="2884874"/>
              <a:ext cx="1673455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bg2"/>
                  </a:solidFill>
                </a:rPr>
                <a:t>Besin</a:t>
              </a:r>
              <a:r>
                <a:rPr lang="en-US" sz="2000" dirty="0" smtClean="0">
                  <a:solidFill>
                    <a:schemeClr val="bg2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bg2"/>
                  </a:solidFill>
                </a:rPr>
                <a:t>Granülü</a:t>
              </a:r>
              <a:endParaRPr lang="en-US" sz="2000" dirty="0" smtClean="0">
                <a:solidFill>
                  <a:schemeClr val="bg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07704" y="3501008"/>
              <a:ext cx="1276743" cy="415498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2100" dirty="0" smtClean="0">
                  <a:solidFill>
                    <a:schemeClr val="bg2"/>
                  </a:solidFill>
                </a:rPr>
                <a:t>Flagellum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47864" y="5333146"/>
              <a:ext cx="1646605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bg2"/>
                  </a:solidFill>
                </a:rPr>
                <a:t>Plazmid</a:t>
              </a:r>
              <a:r>
                <a:rPr lang="en-US" sz="2000" dirty="0" smtClean="0">
                  <a:solidFill>
                    <a:schemeClr val="bg2"/>
                  </a:solidFill>
                </a:rPr>
                <a:t> DNA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32040" y="5517232"/>
              <a:ext cx="1338578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bg2"/>
                  </a:solidFill>
                </a:rPr>
                <a:t>Sitoplazma</a:t>
              </a:r>
              <a:endParaRPr lang="en-US" sz="2000" dirty="0" smtClean="0">
                <a:solidFill>
                  <a:schemeClr val="bg2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56632" y="5394702"/>
              <a:ext cx="1671752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bg2"/>
                  </a:solidFill>
                </a:rPr>
                <a:t>Plazma</a:t>
              </a:r>
              <a:r>
                <a:rPr lang="en-US" sz="1600" dirty="0" smtClean="0">
                  <a:solidFill>
                    <a:schemeClr val="bg2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2"/>
                  </a:solidFill>
                </a:rPr>
                <a:t>membranı</a:t>
              </a:r>
              <a:endParaRPr lang="en-US" sz="1600" dirty="0" smtClean="0">
                <a:solidFill>
                  <a:schemeClr val="bg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04248" y="5013176"/>
              <a:ext cx="1126793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2"/>
                  </a:solidFill>
                </a:rPr>
                <a:t>Hücre</a:t>
              </a:r>
              <a:r>
                <a:rPr lang="en-US" sz="1400" dirty="0" smtClean="0">
                  <a:solidFill>
                    <a:schemeClr val="bg2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2"/>
                  </a:solidFill>
                </a:rPr>
                <a:t>duvarı</a:t>
              </a:r>
              <a:endParaRPr lang="en-US" sz="1400" dirty="0" smtClean="0">
                <a:solidFill>
                  <a:schemeClr val="bg2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32240" y="4509120"/>
              <a:ext cx="983938" cy="430887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>
                  <a:solidFill>
                    <a:schemeClr val="bg2"/>
                  </a:solidFill>
                </a:rPr>
                <a:t>Kapsül</a:t>
              </a:r>
              <a:endParaRPr lang="en-US" sz="2200" dirty="0" smtClean="0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234280"/>
            <a:ext cx="77724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90488" tIns="44450" rIns="90488" bIns="44450" anchor="b"/>
          <a:lstStyle/>
          <a:p>
            <a:pPr eaLnBrk="1" hangingPunct="1"/>
            <a:r>
              <a:rPr lang="tr-TR" sz="5000" b="1" dirty="0" smtClean="0">
                <a:solidFill>
                  <a:srgbClr val="FFFF00"/>
                </a:solidFill>
                <a:latin typeface="Comic Sans MS" charset="0"/>
              </a:rPr>
              <a:t>Gen İfadesi</a:t>
            </a:r>
            <a:endParaRPr lang="en-US" sz="5000" b="1" dirty="0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112568"/>
          </a:xfrm>
        </p:spPr>
        <p:txBody>
          <a:bodyPr/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20.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yy’ın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başından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beri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organizmaların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metabolizmalarının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nasıl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düzenlediğine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dair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araştırmalar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sürmektedir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Sınırlı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bilgi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ve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teknolojinin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varlığında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başlayan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bu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araştırmalarda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bakteriler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en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baştan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beri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(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ve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bugüne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kadar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) en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iyi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model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organizmalar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olmuştur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. 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Gen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ifadesine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dair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veriler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öncelikle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biyokimyasal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analizlerden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elde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edilmiştir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.</a:t>
            </a:r>
            <a:endParaRPr lang="en-US" sz="2800" dirty="0">
              <a:solidFill>
                <a:schemeClr val="tx2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234280"/>
            <a:ext cx="77724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90488" tIns="44450" rIns="90488" bIns="44450" anchor="b"/>
          <a:lstStyle/>
          <a:p>
            <a:pPr eaLnBrk="1" hangingPunct="1"/>
            <a:r>
              <a:rPr lang="tr-TR" sz="5000" b="1" dirty="0" smtClean="0">
                <a:solidFill>
                  <a:srgbClr val="FFFF00"/>
                </a:solidFill>
                <a:latin typeface="Comic Sans MS" charset="0"/>
              </a:rPr>
              <a:t>Gen İfadesi</a:t>
            </a:r>
            <a:endParaRPr lang="en-US" sz="5000" b="1" dirty="0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112568"/>
          </a:xfrm>
        </p:spPr>
        <p:txBody>
          <a:bodyPr/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1900’lerin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başında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bakterilerin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ortamda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laktoz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varken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gerekli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enzimleri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sentezlediğini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ortamda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laktoz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yokken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bu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enzimlerin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sentezlenmediği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tespit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edilmiş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ve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bu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durum </a:t>
            </a:r>
            <a:r>
              <a:rPr lang="en-US" sz="2800" b="1" i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adaptif</a:t>
            </a:r>
            <a:r>
              <a:rPr lang="en-US" sz="2800" b="1" i="1" dirty="0" smtClean="0">
                <a:solidFill>
                  <a:srgbClr val="3366FF"/>
                </a:solidFill>
                <a:latin typeface="Comic Sans MS"/>
                <a:cs typeface="Comic Sans MS"/>
              </a:rPr>
              <a:t> (</a:t>
            </a:r>
            <a:r>
              <a:rPr lang="en-US" sz="2800" b="1" i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fakültatif</a:t>
            </a:r>
            <a:r>
              <a:rPr lang="en-US" sz="2800" b="1" i="1" dirty="0" smtClean="0">
                <a:solidFill>
                  <a:srgbClr val="3366FF"/>
                </a:solidFill>
                <a:latin typeface="Comic Sans MS"/>
                <a:cs typeface="Comic Sans MS"/>
              </a:rPr>
              <a:t>)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enzim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kavramını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ortaya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çıkarmıştır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Bu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enzimlere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daha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sonraları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durumu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daha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iyi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açıkladığı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düşünülen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b="1" i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indüklenebilir</a:t>
            </a:r>
            <a:r>
              <a:rPr lang="en-US" sz="2800" b="1" i="1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enzimler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denmiştir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Sürekli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sentezlenen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enzimlere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ise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b="1" i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konstitütif</a:t>
            </a:r>
            <a:r>
              <a:rPr lang="en-US" sz="2800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denmektedir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.</a:t>
            </a:r>
            <a:endParaRPr lang="en-US" sz="2800" dirty="0">
              <a:solidFill>
                <a:schemeClr val="tx2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32890080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234280"/>
            <a:ext cx="77724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90488" tIns="44450" rIns="90488" bIns="44450" anchor="b"/>
          <a:lstStyle/>
          <a:p>
            <a:pPr eaLnBrk="1" hangingPunct="1"/>
            <a:r>
              <a:rPr lang="tr-TR" sz="5000" b="1" dirty="0" smtClean="0">
                <a:solidFill>
                  <a:srgbClr val="FFFF00"/>
                </a:solidFill>
                <a:latin typeface="Comic Sans MS" charset="0"/>
              </a:rPr>
              <a:t>Gen İfadesi</a:t>
            </a:r>
            <a:endParaRPr lang="en-US" sz="5000" b="1" dirty="0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112568"/>
          </a:xfrm>
        </p:spPr>
        <p:txBody>
          <a:bodyPr/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Araştırmalar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en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önemli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sonuçlarını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1946’da Jacques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Monod’nun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çalışmaları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ile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vermeye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başlıyor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Ardından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Joshua Lederberg, François Jacob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ve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Andre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L’woff’un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katkıları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sürecin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deşifre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edilmesinde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önemli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rol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oynuyor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Bu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araştırmalarla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şekillenen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operon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modelinde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aynı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süreçte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beraber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çalışan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çalışan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enzimleri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kodlayan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genler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(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poli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sistronik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)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kümeler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halinde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organize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olur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.</a:t>
            </a:r>
            <a:endParaRPr lang="en-US" sz="2800" dirty="0">
              <a:solidFill>
                <a:schemeClr val="tx2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65529287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234280"/>
            <a:ext cx="77724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90488" tIns="44450" rIns="90488" bIns="44450" anchor="b"/>
          <a:lstStyle/>
          <a:p>
            <a:pPr eaLnBrk="1" hangingPunct="1"/>
            <a:r>
              <a:rPr lang="tr-TR" sz="5000" b="1" dirty="0" smtClean="0">
                <a:solidFill>
                  <a:srgbClr val="FFFF00"/>
                </a:solidFill>
                <a:latin typeface="Comic Sans MS" charset="0"/>
              </a:rPr>
              <a:t>Gen İfadesi</a:t>
            </a:r>
            <a:endParaRPr lang="en-US" sz="5000" b="1" dirty="0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112568"/>
          </a:xfrm>
        </p:spPr>
        <p:txBody>
          <a:bodyPr/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Bu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genler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tek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bir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düzenleyici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birim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tarafından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koordine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edilir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Bu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düzenleyici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bölge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düzenledikleri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genlerin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üst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kısımlarında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yer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alır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(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cis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-acting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bölge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). 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Bu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bölgenin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regülatör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işlevi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bu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bölgeye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bağlanan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moleküllerin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etkisi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(trans-acting elements)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ile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devreye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girer</a:t>
            </a:r>
            <a:r>
              <a:rPr lang="en-US" sz="2800" dirty="0" smtClean="0">
                <a:solidFill>
                  <a:schemeClr val="tx2"/>
                </a:solidFill>
                <a:latin typeface="Comic Sans MS"/>
                <a:cs typeface="Comic Sans M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4128275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234280"/>
            <a:ext cx="77724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90488" tIns="44450" rIns="90488" bIns="44450" anchor="b"/>
          <a:lstStyle/>
          <a:p>
            <a:pPr eaLnBrk="1" hangingPunct="1"/>
            <a:r>
              <a:rPr lang="tr-TR" sz="5000" b="1" dirty="0" err="1" smtClean="0">
                <a:solidFill>
                  <a:srgbClr val="FFFF00"/>
                </a:solidFill>
                <a:latin typeface="Comic Sans MS" charset="0"/>
              </a:rPr>
              <a:t>Operon</a:t>
            </a:r>
            <a:endParaRPr lang="en-US" sz="5000" b="1" dirty="0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6237312"/>
            <a:ext cx="2284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www.nature.com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2451100"/>
            <a:ext cx="88900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53103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234280"/>
            <a:ext cx="77724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90488" tIns="44450" rIns="90488" bIns="44450" anchor="b"/>
          <a:lstStyle/>
          <a:p>
            <a:pPr eaLnBrk="1" hangingPunct="1"/>
            <a:r>
              <a:rPr lang="tr-TR" sz="5000" b="1" dirty="0" err="1" smtClean="0">
                <a:solidFill>
                  <a:srgbClr val="FFFF00"/>
                </a:solidFill>
                <a:latin typeface="Comic Sans MS" charset="0"/>
              </a:rPr>
              <a:t>Operon</a:t>
            </a:r>
            <a:endParaRPr lang="en-US" sz="5000" b="1" dirty="0">
              <a:solidFill>
                <a:srgbClr val="FFFF00"/>
              </a:solidFill>
              <a:latin typeface="Comic Sans MS" charset="0"/>
            </a:endParaRPr>
          </a:p>
        </p:txBody>
      </p:sp>
      <p:pic>
        <p:nvPicPr>
          <p:cNvPr id="4" name="Picture 3" descr="Screen Shot 2013-11-25 at 11.08.2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21704" r="39074" b="11630"/>
          <a:stretch/>
        </p:blipFill>
        <p:spPr>
          <a:xfrm>
            <a:off x="0" y="980728"/>
            <a:ext cx="4961467" cy="3810000"/>
          </a:xfrm>
          <a:prstGeom prst="rect">
            <a:avLst/>
          </a:prstGeom>
        </p:spPr>
      </p:pic>
      <p:pic>
        <p:nvPicPr>
          <p:cNvPr id="5" name="Picture 4" descr="Screen Shot 2013-11-25 at 11.09.0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t="13408" r="38333" b="11334"/>
          <a:stretch/>
        </p:blipFill>
        <p:spPr>
          <a:xfrm>
            <a:off x="4250267" y="2556932"/>
            <a:ext cx="4893733" cy="43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36864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" pitchFamily="-4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" pitchFamily="-4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3333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DAD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2492</TotalTime>
  <Words>517</Words>
  <Application>Microsoft Macintosh PowerPoint</Application>
  <PresentationFormat>On-screen Show (4:3)</PresentationFormat>
  <Paragraphs>89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Comic Sans MS</vt:lpstr>
      <vt:lpstr>ＭＳ Ｐゴシック</vt:lpstr>
      <vt:lpstr>Times</vt:lpstr>
      <vt:lpstr>Blank Presentation</vt:lpstr>
      <vt:lpstr>Biyoteknoloji ve Genetik I Hafta 9  Prokaryotlarda Gen İfadesinin Düzenlenmesi</vt:lpstr>
      <vt:lpstr>Gen İfadesi</vt:lpstr>
      <vt:lpstr>Prokaryotik Hücre</vt:lpstr>
      <vt:lpstr>Gen İfadesi</vt:lpstr>
      <vt:lpstr>Gen İfadesi</vt:lpstr>
      <vt:lpstr>Gen İfadesi</vt:lpstr>
      <vt:lpstr>Gen İfadesi</vt:lpstr>
      <vt:lpstr>Operon</vt:lpstr>
      <vt:lpstr>Operon</vt:lpstr>
      <vt:lpstr>Operon</vt:lpstr>
      <vt:lpstr>Gen İfadesi</vt:lpstr>
      <vt:lpstr>PCR ve DNA Dizi Analiz Öncesi Dönemde Araştırma Yaklaşımları</vt:lpstr>
      <vt:lpstr>PCR ve DNA Dizi Analiz Öncesi Dönemde Araştırma Yaklaşımları</vt:lpstr>
      <vt:lpstr>PCR ve DNA Dizi Analiz Öncesi Dönemde Araştırma Yaklaşımları</vt:lpstr>
      <vt:lpstr>Lac Operonu</vt:lpstr>
      <vt:lpstr>Lac Operonu</vt:lpstr>
      <vt:lpstr> Klonlamada Pratik Bir Belirteç  Mavi Beyaz Seçimi</vt:lpstr>
      <vt:lpstr> Klonlamada Pratik Bir Belirteç  Mavi Beyaz Seçimi TA Klonlama</vt:lpstr>
      <vt:lpstr> Triptofan Operonu</vt:lpstr>
      <vt:lpstr> Triptofan Operonu</vt:lpstr>
      <vt:lpstr> Triptofan Operonu</vt:lpstr>
    </vt:vector>
  </TitlesOfParts>
  <Company>UU Som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Properties of Nucleic Acids</dc:title>
  <dc:creator>Tim Formosa</dc:creator>
  <cp:lastModifiedBy>Hilal Özdağ</cp:lastModifiedBy>
  <cp:revision>92</cp:revision>
  <dcterms:created xsi:type="dcterms:W3CDTF">1999-12-29T22:35:55Z</dcterms:created>
  <dcterms:modified xsi:type="dcterms:W3CDTF">2017-12-06T09:57:43Z</dcterms:modified>
</cp:coreProperties>
</file>