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654"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396319" y="802299"/>
            <a:ext cx="5618515" cy="2541431"/>
          </a:xfrm>
        </p:spPr>
        <p:txBody>
          <a:bodyPr bIns="0" anchor="b">
            <a:normAutofit/>
          </a:bodyPr>
          <a:lstStyle>
            <a:lvl1pPr algn="l">
              <a:defRPr sz="5400"/>
            </a:lvl1pPr>
          </a:lstStyle>
          <a:p>
            <a:r>
              <a:rPr lang="tr-TR"/>
              <a:t>Asıl başlık stilini düzenlemek için tıklayın</a:t>
            </a:r>
            <a:endParaRPr lang="en-US" dirty="0"/>
          </a:p>
        </p:txBody>
      </p:sp>
      <p:sp>
        <p:nvSpPr>
          <p:cNvPr id="3" name="Subtitle 2"/>
          <p:cNvSpPr>
            <a:spLocks noGrp="1"/>
          </p:cNvSpPr>
          <p:nvPr>
            <p:ph type="subTitle" idx="1"/>
          </p:nvPr>
        </p:nvSpPr>
        <p:spPr>
          <a:xfrm>
            <a:off x="2396319" y="3531205"/>
            <a:ext cx="5618515" cy="977621"/>
          </a:xfrm>
        </p:spPr>
        <p:txBody>
          <a:bodyPr tIns="91440" bIns="91440">
            <a:normAutofit/>
          </a:bodyPr>
          <a:lstStyle>
            <a:lvl1pPr marL="0" indent="0" algn="l">
              <a:buNone/>
              <a:defRPr sz="1600" b="0" cap="all" baseline="0">
                <a:solidFill>
                  <a:schemeClr val="tx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04.04.2019</a:t>
            </a:fld>
            <a:endParaRPr lang="tr-TR"/>
          </a:p>
        </p:txBody>
      </p:sp>
      <p:sp>
        <p:nvSpPr>
          <p:cNvPr id="5" name="Footer Placeholder 4"/>
          <p:cNvSpPr>
            <a:spLocks noGrp="1"/>
          </p:cNvSpPr>
          <p:nvPr>
            <p:ph type="ftr" sz="quarter" idx="11"/>
          </p:nvPr>
        </p:nvSpPr>
        <p:spPr>
          <a:xfrm>
            <a:off x="2396319" y="329308"/>
            <a:ext cx="3086292" cy="309201"/>
          </a:xfrm>
        </p:spPr>
        <p:txBody>
          <a:bodyPr/>
          <a:lstStyle/>
          <a:p>
            <a:endParaRPr lang="tr-TR"/>
          </a:p>
        </p:txBody>
      </p:sp>
      <p:sp>
        <p:nvSpPr>
          <p:cNvPr id="6" name="Slide Number Placeholder 5"/>
          <p:cNvSpPr>
            <a:spLocks noGrp="1"/>
          </p:cNvSpPr>
          <p:nvPr>
            <p:ph type="sldNum" sz="quarter" idx="12"/>
          </p:nvPr>
        </p:nvSpPr>
        <p:spPr>
          <a:xfrm>
            <a:off x="1434703" y="798973"/>
            <a:ext cx="802005" cy="503578"/>
          </a:xfrm>
        </p:spPr>
        <p:txBody>
          <a:bodyPr/>
          <a:lstStyle/>
          <a:p>
            <a:fld id="{F302176B-0E47-46AC-8F43-DAB4B8A37D06}" type="slidenum">
              <a:rPr lang="tr-TR" smtClean="0"/>
              <a:t>‹#›</a:t>
            </a:fld>
            <a:endParaRPr lang="tr-TR"/>
          </a:p>
        </p:txBody>
      </p:sp>
      <p:cxnSp>
        <p:nvCxnSpPr>
          <p:cNvPr id="15" name="Straight Connector 14"/>
          <p:cNvCxnSpPr/>
          <p:nvPr/>
        </p:nvCxnSpPr>
        <p:spPr>
          <a:xfrm>
            <a:off x="2396319" y="3528542"/>
            <a:ext cx="5618515"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2234563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04.04.2019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2150779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18028" y="798974"/>
            <a:ext cx="1103027" cy="4659889"/>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443491" y="798974"/>
            <a:ext cx="5301095" cy="4659889"/>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04.04.2019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cxnSp>
        <p:nvCxnSpPr>
          <p:cNvPr id="15" name="Straight Connector 14"/>
          <p:cNvCxnSpPr/>
          <p:nvPr/>
        </p:nvCxnSpPr>
        <p:spPr>
          <a:xfrm>
            <a:off x="6918028" y="798974"/>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219021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04.04.2019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587584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443491" y="1756130"/>
            <a:ext cx="5617002" cy="1887950"/>
          </a:xfrm>
        </p:spPr>
        <p:txBody>
          <a:bodyPr anchor="b">
            <a:normAutofit/>
          </a:bodyPr>
          <a:lstStyle>
            <a:lvl1pPr algn="l">
              <a:defRPr sz="32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443492" y="3806196"/>
            <a:ext cx="5617002" cy="1012929"/>
          </a:xfrm>
        </p:spPr>
        <p:txBody>
          <a:bodyPr tIns="91440">
            <a:normAutofit/>
          </a:bodyPr>
          <a:lstStyle>
            <a:lvl1pPr marL="0" indent="0" algn="l">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A23720DD-5B6D-40BF-8493-A6B52D484E6B}" type="datetimeFigureOut">
              <a:rPr lang="tr-TR" smtClean="0"/>
              <a:t>04.04.2019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cxnSp>
        <p:nvCxnSpPr>
          <p:cNvPr id="15" name="Straight Connector 14"/>
          <p:cNvCxnSpPr/>
          <p:nvPr/>
        </p:nvCxnSpPr>
        <p:spPr>
          <a:xfrm>
            <a:off x="1443491" y="3804985"/>
            <a:ext cx="561700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1891739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3491" y="804890"/>
            <a:ext cx="6571343" cy="1059305"/>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443490" y="2013936"/>
            <a:ext cx="3125871" cy="343756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889182" y="2013936"/>
            <a:ext cx="3125652" cy="3437559"/>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A23720DD-5B6D-40BF-8493-A6B52D484E6B}" type="datetimeFigureOut">
              <a:rPr lang="tr-TR" smtClean="0"/>
              <a:t>04.04.2019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31874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cxnSp>
        <p:nvCxnSpPr>
          <p:cNvPr id="36" name="Straight Connector 35"/>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1443491" y="804164"/>
            <a:ext cx="6571344" cy="1056319"/>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3491" y="2019550"/>
            <a:ext cx="3125766" cy="801943"/>
          </a:xfrm>
        </p:spPr>
        <p:txBody>
          <a:bodyPr anchor="b">
            <a:normAutofit/>
          </a:bodyPr>
          <a:lstStyle>
            <a:lvl1pPr marL="0" indent="0">
              <a:lnSpc>
                <a:spcPct val="100000"/>
              </a:lnSpc>
              <a:buNone/>
              <a:defRPr sz="22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a:t>Asıl metin stillerini düzenle</a:t>
            </a:r>
          </a:p>
        </p:txBody>
      </p:sp>
      <p:sp>
        <p:nvSpPr>
          <p:cNvPr id="4" name="Content Placeholder 3"/>
          <p:cNvSpPr>
            <a:spLocks noGrp="1"/>
          </p:cNvSpPr>
          <p:nvPr>
            <p:ph sz="half" idx="2"/>
          </p:nvPr>
        </p:nvSpPr>
        <p:spPr>
          <a:xfrm>
            <a:off x="1443491" y="2824270"/>
            <a:ext cx="3125766" cy="2644457"/>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889182" y="2023004"/>
            <a:ext cx="3125652" cy="802237"/>
          </a:xfrm>
        </p:spPr>
        <p:txBody>
          <a:bodyPr anchor="b">
            <a:normAutofit/>
          </a:bodyPr>
          <a:lstStyle>
            <a:lvl1pPr marL="0" indent="0">
              <a:lnSpc>
                <a:spcPct val="100000"/>
              </a:lnSpc>
              <a:buNone/>
              <a:defRPr sz="22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a:t>Asıl metin stillerini düzenle</a:t>
            </a:r>
          </a:p>
        </p:txBody>
      </p:sp>
      <p:sp>
        <p:nvSpPr>
          <p:cNvPr id="6" name="Content Placeholder 5"/>
          <p:cNvSpPr>
            <a:spLocks noGrp="1"/>
          </p:cNvSpPr>
          <p:nvPr>
            <p:ph sz="quarter" idx="4"/>
          </p:nvPr>
        </p:nvSpPr>
        <p:spPr>
          <a:xfrm>
            <a:off x="4889182" y="2821491"/>
            <a:ext cx="3125652" cy="2637371"/>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A23720DD-5B6D-40BF-8493-A6B52D484E6B}" type="datetimeFigureOut">
              <a:rPr lang="tr-TR" smtClean="0"/>
              <a:t>04.04.2019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40910204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cxnSp>
        <p:nvCxnSpPr>
          <p:cNvPr id="32" name="Straight Connector 31"/>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A23720DD-5B6D-40BF-8493-A6B52D484E6B}" type="datetimeFigureOut">
              <a:rPr lang="tr-TR" smtClean="0"/>
              <a:t>04.04.2019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18677055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3720DD-5B6D-40BF-8493-A6B52D484E6B}" type="datetimeFigureOut">
              <a:rPr lang="tr-TR" smtClean="0"/>
              <a:t>04.04.2019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5083243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39042" y="798973"/>
            <a:ext cx="2425950" cy="2247117"/>
          </a:xfrm>
        </p:spPr>
        <p:txBody>
          <a:bodyPr anchor="b">
            <a:normAutofit/>
          </a:bodyPr>
          <a:lstStyle>
            <a:lvl1pPr algn="l">
              <a:defRPr sz="2400"/>
            </a:lvl1pPr>
          </a:lstStyle>
          <a:p>
            <a:r>
              <a:rPr lang="tr-TR"/>
              <a:t>Asıl başlık stilini düzenlemek için tıklayın</a:t>
            </a:r>
            <a:endParaRPr lang="en-US" dirty="0"/>
          </a:p>
        </p:txBody>
      </p:sp>
      <p:sp>
        <p:nvSpPr>
          <p:cNvPr id="3" name="Content Placeholder 2"/>
          <p:cNvSpPr>
            <a:spLocks noGrp="1"/>
          </p:cNvSpPr>
          <p:nvPr>
            <p:ph idx="1"/>
          </p:nvPr>
        </p:nvSpPr>
        <p:spPr>
          <a:xfrm>
            <a:off x="4186656" y="798974"/>
            <a:ext cx="3828178" cy="4658826"/>
          </a:xfrm>
        </p:spPr>
        <p:txBody>
          <a:bodyPr anchor="ct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439042" y="3205492"/>
            <a:ext cx="2427369" cy="2248181"/>
          </a:xfrm>
        </p:spPr>
        <p:txBody>
          <a:bodyPr>
            <a:normAutofit/>
          </a:bodyPr>
          <a:lstStyle>
            <a:lvl1pPr marL="0" indent="0" algn="l">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a:t>Asıl metin stillerini düzenle</a:t>
            </a:r>
          </a:p>
        </p:txBody>
      </p:sp>
      <p:sp>
        <p:nvSpPr>
          <p:cNvPr id="5" name="Date Placeholder 4"/>
          <p:cNvSpPr>
            <a:spLocks noGrp="1"/>
          </p:cNvSpPr>
          <p:nvPr>
            <p:ph type="dt" sz="half" idx="10"/>
          </p:nvPr>
        </p:nvSpPr>
        <p:spPr/>
        <p:txBody>
          <a:bodyPr/>
          <a:lstStyle/>
          <a:p>
            <a:fld id="{A23720DD-5B6D-40BF-8493-A6B52D484E6B}" type="datetimeFigureOut">
              <a:rPr lang="tr-TR" smtClean="0"/>
              <a:t>04.04.2019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cxnSp>
        <p:nvCxnSpPr>
          <p:cNvPr id="17" name="Straight Connector 16"/>
          <p:cNvCxnSpPr/>
          <p:nvPr/>
        </p:nvCxnSpPr>
        <p:spPr>
          <a:xfrm>
            <a:off x="1441748" y="3205491"/>
            <a:ext cx="242327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8521131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13" name="Group 12"/>
          <p:cNvGrpSpPr/>
          <p:nvPr/>
        </p:nvGrpSpPr>
        <p:grpSpPr>
          <a:xfrm>
            <a:off x="4996501" y="482171"/>
            <a:ext cx="3511387" cy="5149101"/>
            <a:chOff x="6852919" y="583365"/>
            <a:chExt cx="4681849" cy="5181928"/>
          </a:xfrm>
        </p:grpSpPr>
        <p:sp>
          <p:nvSpPr>
            <p:cNvPr id="14" name="Rectangle 13"/>
            <p:cNvSpPr/>
            <p:nvPr/>
          </p:nvSpPr>
          <p:spPr>
            <a:xfrm>
              <a:off x="6852919" y="583365"/>
              <a:ext cx="4681849" cy="5181928"/>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5" name="Rectangle 14"/>
            <p:cNvSpPr/>
            <p:nvPr/>
          </p:nvSpPr>
          <p:spPr>
            <a:xfrm>
              <a:off x="7273787" y="915806"/>
              <a:ext cx="3844017" cy="4507918"/>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44148" y="1129513"/>
            <a:ext cx="3244935" cy="1830584"/>
          </a:xfrm>
        </p:spPr>
        <p:txBody>
          <a:bodyPr anchor="b">
            <a:normAutofit/>
          </a:bodyPr>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5640128" y="1122543"/>
            <a:ext cx="2234998" cy="3866327"/>
          </a:xfrm>
          <a:solidFill>
            <a:schemeClr val="bg1">
              <a:lumMod val="85000"/>
            </a:schemeClr>
          </a:solidFill>
          <a:ln w="9525" cap="sq">
            <a:noFill/>
            <a:miter lim="800000"/>
          </a:ln>
          <a:effectLst/>
        </p:spPr>
        <p:txBody>
          <a:bodyPr anchor="t"/>
          <a:lstStyle>
            <a:lvl1pPr marL="0" indent="0" algn="ctr">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a:t>Resim eklemek için simgeye tıklayın</a:t>
            </a:r>
            <a:endParaRPr lang="en-US" dirty="0"/>
          </a:p>
        </p:txBody>
      </p:sp>
      <p:sp>
        <p:nvSpPr>
          <p:cNvPr id="4" name="Text Placeholder 3"/>
          <p:cNvSpPr>
            <a:spLocks noGrp="1"/>
          </p:cNvSpPr>
          <p:nvPr>
            <p:ph type="body" sz="half" idx="2"/>
          </p:nvPr>
        </p:nvSpPr>
        <p:spPr>
          <a:xfrm>
            <a:off x="1443492" y="3145992"/>
            <a:ext cx="3240286" cy="2003742"/>
          </a:xfrm>
        </p:spPr>
        <p:txBody>
          <a:bodyPr>
            <a:normAutofit/>
          </a:bodyPr>
          <a:lstStyle>
            <a:lvl1pPr marL="0" indent="0" algn="l">
              <a:buNone/>
              <a:defRPr sz="18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a:t>Asıl metin stillerini düzenle</a:t>
            </a:r>
          </a:p>
        </p:txBody>
      </p:sp>
      <p:sp>
        <p:nvSpPr>
          <p:cNvPr id="5" name="Date Placeholder 4"/>
          <p:cNvSpPr>
            <a:spLocks noGrp="1"/>
          </p:cNvSpPr>
          <p:nvPr>
            <p:ph type="dt" sz="half" idx="10"/>
          </p:nvPr>
        </p:nvSpPr>
        <p:spPr>
          <a:xfrm>
            <a:off x="1436664" y="5469857"/>
            <a:ext cx="3252420" cy="320123"/>
          </a:xfrm>
        </p:spPr>
        <p:txBody>
          <a:bodyPr/>
          <a:lstStyle>
            <a:lvl1pPr algn="l">
              <a:defRPr/>
            </a:lvl1pPr>
          </a:lstStyle>
          <a:p>
            <a:fld id="{A23720DD-5B6D-40BF-8493-A6B52D484E6B}" type="datetimeFigureOut">
              <a:rPr lang="tr-TR" smtClean="0"/>
              <a:t>04.04.2019</a:t>
            </a:fld>
            <a:endParaRPr lang="tr-TR"/>
          </a:p>
        </p:txBody>
      </p:sp>
      <p:sp>
        <p:nvSpPr>
          <p:cNvPr id="6" name="Footer Placeholder 5"/>
          <p:cNvSpPr>
            <a:spLocks noGrp="1"/>
          </p:cNvSpPr>
          <p:nvPr>
            <p:ph type="ftr" sz="quarter" idx="11"/>
          </p:nvPr>
        </p:nvSpPr>
        <p:spPr>
          <a:xfrm>
            <a:off x="1437530" y="318641"/>
            <a:ext cx="3251553" cy="320931"/>
          </a:xfrm>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cxnSp>
        <p:nvCxnSpPr>
          <p:cNvPr id="31" name="Straight Connector 30"/>
          <p:cNvCxnSpPr/>
          <p:nvPr/>
        </p:nvCxnSpPr>
        <p:spPr>
          <a:xfrm>
            <a:off x="1441281" y="3143605"/>
            <a:ext cx="3242014"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9833147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0" name="Rectangle 9"/>
          <p:cNvSpPr/>
          <p:nvPr/>
        </p:nvSpPr>
        <p:spPr>
          <a:xfrm>
            <a:off x="0" y="2015734"/>
            <a:ext cx="9144000" cy="4079520"/>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12" name="Picture 11"/>
          <p:cNvPicPr>
            <a:picLocks noChangeAspect="1"/>
          </p:cNvPicPr>
          <p:nvPr/>
        </p:nvPicPr>
        <p:blipFill rotWithShape="1">
          <a:blip r:embed="rId13">
            <a:extLst>
              <a:ext uri="{28A0092B-C50C-407E-A947-70E740481C1C}">
                <a14:useLocalDpi xmlns:a14="http://schemas.microsoft.com/office/drawing/2010/main" val="0"/>
              </a:ext>
            </a:extLst>
          </a:blip>
          <a:srcRect l="12500" t="1538" r="12500" b="-1538"/>
          <a:stretch/>
        </p:blipFill>
        <p:spPr>
          <a:xfrm>
            <a:off x="-1" y="6095253"/>
            <a:ext cx="9144001" cy="774727"/>
          </a:xfrm>
          <a:prstGeom prst="rect">
            <a:avLst/>
          </a:prstGeom>
        </p:spPr>
      </p:pic>
      <p:cxnSp>
        <p:nvCxnSpPr>
          <p:cNvPr id="13" name="Straight Connector 12"/>
          <p:cNvCxnSpPr/>
          <p:nvPr/>
        </p:nvCxnSpPr>
        <p:spPr>
          <a:xfrm>
            <a:off x="0" y="6101127"/>
            <a:ext cx="9144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a:xfrm>
            <a:off x="1443491" y="804520"/>
            <a:ext cx="6571343" cy="1049235"/>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3491" y="2015733"/>
            <a:ext cx="6571343"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5646542" y="330370"/>
            <a:ext cx="2368292"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A23720DD-5B6D-40BF-8493-A6B52D484E6B}" type="datetimeFigureOut">
              <a:rPr lang="tr-TR" smtClean="0"/>
              <a:t>04.04.2019</a:t>
            </a:fld>
            <a:endParaRPr lang="tr-TR"/>
          </a:p>
        </p:txBody>
      </p:sp>
      <p:sp>
        <p:nvSpPr>
          <p:cNvPr id="5" name="Footer Placeholder 4"/>
          <p:cNvSpPr>
            <a:spLocks noGrp="1"/>
          </p:cNvSpPr>
          <p:nvPr>
            <p:ph type="ftr" sz="quarter" idx="3"/>
          </p:nvPr>
        </p:nvSpPr>
        <p:spPr>
          <a:xfrm>
            <a:off x="1443491" y="329308"/>
            <a:ext cx="4034004"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487725" y="798973"/>
            <a:ext cx="795746" cy="503578"/>
          </a:xfrm>
          <a:prstGeom prst="rect">
            <a:avLst/>
          </a:prstGeom>
        </p:spPr>
        <p:txBody>
          <a:bodyPr vert="horz" lIns="91440" tIns="45720" rIns="91440" bIns="45720" rtlCol="0" anchor="t"/>
          <a:lstStyle>
            <a:lvl1pPr algn="r">
              <a:defRPr sz="2800">
                <a:solidFill>
                  <a:schemeClr val="accent1"/>
                </a:solidFill>
              </a:defRPr>
            </a:lvl1pPr>
          </a:lstStyle>
          <a:p>
            <a:fld id="{F302176B-0E47-46AC-8F43-DAB4B8A37D06}" type="slidenum">
              <a:rPr lang="tr-TR" smtClean="0"/>
              <a:t>‹#›</a:t>
            </a:fld>
            <a:endParaRPr lang="tr-TR"/>
          </a:p>
        </p:txBody>
      </p:sp>
    </p:spTree>
    <p:extLst>
      <p:ext uri="{BB962C8B-B14F-4D97-AF65-F5344CB8AC3E}">
        <p14:creationId xmlns:p14="http://schemas.microsoft.com/office/powerpoint/2010/main" val="2626198284"/>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Lst>
  <p:txStyles>
    <p:titleStyle>
      <a:lvl1pPr algn="l" defTabSz="6858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685800" rtl="0" eaLnBrk="1" latinLnBrk="0" hangingPunct="1">
        <a:lnSpc>
          <a:spcPct val="120000"/>
        </a:lnSpc>
        <a:spcBef>
          <a:spcPts val="1000"/>
        </a:spcBef>
        <a:buClr>
          <a:schemeClr val="accent1"/>
        </a:buClr>
        <a:buSzPct val="100000"/>
        <a:buFont typeface="Arial" panose="020B0604020202020204" pitchFamily="34" charset="0"/>
        <a:buChar char="•"/>
        <a:defRPr sz="2000" kern="1200" cap="none">
          <a:solidFill>
            <a:schemeClr val="tx1"/>
          </a:solidFill>
          <a:effectLst/>
          <a:latin typeface="+mn-lt"/>
          <a:ea typeface="+mn-ea"/>
          <a:cs typeface="+mn-cs"/>
        </a:defRPr>
      </a:lvl1pPr>
      <a:lvl2pPr marL="6858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baseline="0">
          <a:solidFill>
            <a:schemeClr val="tx1"/>
          </a:solidFill>
          <a:effectLst/>
          <a:latin typeface="+mn-lt"/>
          <a:ea typeface="+mn-ea"/>
          <a:cs typeface="+mn-cs"/>
        </a:defRPr>
      </a:lvl2pPr>
      <a:lvl3pPr marL="11430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a:solidFill>
            <a:schemeClr val="tx1"/>
          </a:solidFill>
          <a:effectLst/>
          <a:latin typeface="+mn-lt"/>
          <a:ea typeface="+mn-ea"/>
          <a:cs typeface="+mn-cs"/>
        </a:defRPr>
      </a:lvl3pPr>
      <a:lvl4pPr marL="16002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200" kern="1200" cap="none">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7C394BF7-192D-4F0C-8BD1-B316F5C3CADF}"/>
              </a:ext>
            </a:extLst>
          </p:cNvPr>
          <p:cNvSpPr>
            <a:spLocks noGrp="1"/>
          </p:cNvSpPr>
          <p:nvPr>
            <p:ph type="ctrTitle"/>
          </p:nvPr>
        </p:nvSpPr>
        <p:spPr/>
        <p:txBody>
          <a:bodyPr/>
          <a:lstStyle/>
          <a:p>
            <a:r>
              <a:rPr lang="tr-TR" dirty="0"/>
              <a:t>YARATICI DRAMA</a:t>
            </a:r>
          </a:p>
        </p:txBody>
      </p:sp>
      <p:sp>
        <p:nvSpPr>
          <p:cNvPr id="3" name="Alt Başlık 2">
            <a:extLst>
              <a:ext uri="{FF2B5EF4-FFF2-40B4-BE49-F238E27FC236}">
                <a16:creationId xmlns:a16="http://schemas.microsoft.com/office/drawing/2014/main" id="{94815DA5-CBF0-4F12-93ED-A7126D1F4553}"/>
              </a:ext>
            </a:extLst>
          </p:cNvPr>
          <p:cNvSpPr>
            <a:spLocks noGrp="1"/>
          </p:cNvSpPr>
          <p:nvPr>
            <p:ph type="subTitle" idx="1"/>
          </p:nvPr>
        </p:nvSpPr>
        <p:spPr/>
        <p:txBody>
          <a:bodyPr/>
          <a:lstStyle/>
          <a:p>
            <a:r>
              <a:rPr lang="tr-TR" b="1" dirty="0"/>
              <a:t>Tanışma, İletişim</a:t>
            </a:r>
            <a:endParaRPr lang="tr-TR" dirty="0"/>
          </a:p>
        </p:txBody>
      </p:sp>
    </p:spTree>
    <p:extLst>
      <p:ext uri="{BB962C8B-B14F-4D97-AF65-F5344CB8AC3E}">
        <p14:creationId xmlns:p14="http://schemas.microsoft.com/office/powerpoint/2010/main" val="3944905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E222141-9F9F-4953-B582-B6C533632A7E}"/>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436A3183-E726-4760-833E-EF48431A748E}"/>
              </a:ext>
            </a:extLst>
          </p:cNvPr>
          <p:cNvSpPr>
            <a:spLocks noGrp="1"/>
          </p:cNvSpPr>
          <p:nvPr>
            <p:ph idx="1"/>
          </p:nvPr>
        </p:nvSpPr>
        <p:spPr/>
        <p:txBody>
          <a:bodyPr/>
          <a:lstStyle/>
          <a:p>
            <a:r>
              <a:rPr lang="tr-TR" dirty="0"/>
              <a:t>Katılımcılar, halka olacak şekilde oturur. Herkes kısa cümlelerle kendini tanıtır ve neden yaratıcı </a:t>
            </a:r>
            <a:r>
              <a:rPr lang="tr-TR" dirty="0" err="1"/>
              <a:t>dramayı</a:t>
            </a:r>
            <a:r>
              <a:rPr lang="tr-TR" dirty="0"/>
              <a:t> tercih ettiğini anlatır. </a:t>
            </a:r>
          </a:p>
          <a:p>
            <a:r>
              <a:rPr lang="tr-TR" dirty="0"/>
              <a:t>Katılımcılar, sınıfın içinde rastgele yürür. Mekânı inceler. Bir süre sonra eğitmen grubu dondurur. Eğitmen, rastgele seçtiği katılımcılara mekanla ilgili sorular sorar. Aynı uygulama birkaç kez daha yapılır.</a:t>
            </a:r>
          </a:p>
          <a:p>
            <a:endParaRPr lang="tr-TR" dirty="0"/>
          </a:p>
        </p:txBody>
      </p:sp>
    </p:spTree>
    <p:extLst>
      <p:ext uri="{BB962C8B-B14F-4D97-AF65-F5344CB8AC3E}">
        <p14:creationId xmlns:p14="http://schemas.microsoft.com/office/powerpoint/2010/main" val="15214430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5AD27493-B28F-4B32-84BC-63EA36D00A81}"/>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11A8D92A-0B74-460A-8992-CFF24F614F99}"/>
              </a:ext>
            </a:extLst>
          </p:cNvPr>
          <p:cNvSpPr>
            <a:spLocks noGrp="1"/>
          </p:cNvSpPr>
          <p:nvPr>
            <p:ph idx="1"/>
          </p:nvPr>
        </p:nvSpPr>
        <p:spPr/>
        <p:txBody>
          <a:bodyPr>
            <a:normAutofit fontScale="92500"/>
          </a:bodyPr>
          <a:lstStyle/>
          <a:p>
            <a:r>
              <a:rPr lang="tr-TR" dirty="0"/>
              <a:t>Daha sonra katılımcılar, sınıfın içinde rastgele yürümeye başlar. Katılımcılar, karşılaştığı kişiyle kendi ismini söyleyerek selamlaşır ve el sıkışır. Aynı işlem devam ederken bu kez kendi belirlediği herhangi bir sözcüğü kullanarak selamlaşırlar. </a:t>
            </a:r>
          </a:p>
          <a:p>
            <a:r>
              <a:rPr lang="tr-TR" dirty="0"/>
              <a:t>Daha sonraki aşamada katılımcılar, işaret parmaklarının ucunu dokundurarak selamlaşır. Bu şekilde bir süre yürümeye devam ettikten sonra aynı şekilde bu kez dirsekleri birbirine dokundurarak selamlaşırlar. Sonraki aşamada diz kapaklarını dokundurarak selamlaşırlar.</a:t>
            </a:r>
          </a:p>
          <a:p>
            <a:endParaRPr lang="tr-TR" dirty="0"/>
          </a:p>
        </p:txBody>
      </p:sp>
    </p:spTree>
    <p:extLst>
      <p:ext uri="{BB962C8B-B14F-4D97-AF65-F5344CB8AC3E}">
        <p14:creationId xmlns:p14="http://schemas.microsoft.com/office/powerpoint/2010/main" val="38707375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AC7CE35-5329-4656-84B1-C4D9026B48BF}"/>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20B0EB84-B931-45AF-857E-D23A5B2E036D}"/>
              </a:ext>
            </a:extLst>
          </p:cNvPr>
          <p:cNvSpPr>
            <a:spLocks noGrp="1"/>
          </p:cNvSpPr>
          <p:nvPr>
            <p:ph idx="1"/>
          </p:nvPr>
        </p:nvSpPr>
        <p:spPr/>
        <p:txBody>
          <a:bodyPr>
            <a:normAutofit/>
          </a:bodyPr>
          <a:lstStyle/>
          <a:p>
            <a:r>
              <a:rPr lang="tr-TR" dirty="0"/>
              <a:t>Katılımcılar, yürümeye devam eder ve ayaklarının ön ucu ve arka ucunu dokundurarak tokalaşır ve selamlaşırlar.</a:t>
            </a:r>
          </a:p>
          <a:p>
            <a:r>
              <a:rPr lang="tr-TR" dirty="0"/>
              <a:t>Rastgele yürümeye devam ederler ve karşılarına çıkan kişiyle göz teması kurarak ismini söyleyip el sıkışırlar. </a:t>
            </a:r>
          </a:p>
          <a:p>
            <a:r>
              <a:rPr lang="tr-TR" dirty="0"/>
              <a:t>Sonraki aşamada karşılaştıkları kişiyle yine göz teması kurarak karşısındakinin ismini söylemeye başlarlar.</a:t>
            </a:r>
          </a:p>
          <a:p>
            <a:endParaRPr lang="tr-TR" dirty="0"/>
          </a:p>
        </p:txBody>
      </p:sp>
    </p:spTree>
    <p:extLst>
      <p:ext uri="{BB962C8B-B14F-4D97-AF65-F5344CB8AC3E}">
        <p14:creationId xmlns:p14="http://schemas.microsoft.com/office/powerpoint/2010/main" val="26340361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FC456B4-5E2A-44CA-AE4C-2B2B76622ECD}"/>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DA2F81E4-284C-4A73-8039-38471B3579E2}"/>
              </a:ext>
            </a:extLst>
          </p:cNvPr>
          <p:cNvSpPr>
            <a:spLocks noGrp="1"/>
          </p:cNvSpPr>
          <p:nvPr>
            <p:ph idx="1"/>
          </p:nvPr>
        </p:nvSpPr>
        <p:spPr/>
        <p:txBody>
          <a:bodyPr>
            <a:normAutofit fontScale="70000" lnSpcReduction="20000"/>
          </a:bodyPr>
          <a:lstStyle/>
          <a:p>
            <a:pPr lvl="0"/>
            <a:r>
              <a:rPr lang="tr-TR" dirty="0"/>
              <a:t>Sonra halka biçiminde sıralanırlar ve kısa bir tekrar yaparlar. “X </a:t>
            </a:r>
            <a:r>
              <a:rPr lang="tr-TR" dirty="0" err="1"/>
              <a:t>burda</a:t>
            </a:r>
            <a:r>
              <a:rPr lang="tr-TR" dirty="0"/>
              <a:t> Y nerde?”, “Y </a:t>
            </a:r>
            <a:r>
              <a:rPr lang="tr-TR" dirty="0" err="1"/>
              <a:t>burda</a:t>
            </a:r>
            <a:r>
              <a:rPr lang="tr-TR" dirty="0"/>
              <a:t> Z nerde?” gibi her katılımcının ismi tekrarlanana kadar devam edilir.</a:t>
            </a:r>
          </a:p>
          <a:p>
            <a:pPr marL="0" indent="0">
              <a:buNone/>
            </a:pPr>
            <a:endParaRPr lang="tr-TR" dirty="0"/>
          </a:p>
          <a:p>
            <a:pPr lvl="0"/>
            <a:r>
              <a:rPr lang="tr-TR" dirty="0"/>
              <a:t>Tekrar sınıfın içinde rastgele yürümeye başlanır. Bu kez katılımcılar, karşılaştığı kişiye hangi kitabı okuduğunu söyleyerek el sıkışır. Uygulamanın devamında karşılaştığı kişinin okuduğu kitabı söyleyerek selamlaşırlar.</a:t>
            </a:r>
          </a:p>
          <a:p>
            <a:pPr marL="0" lvl="0" indent="0">
              <a:buNone/>
            </a:pPr>
            <a:endParaRPr lang="tr-TR" dirty="0"/>
          </a:p>
          <a:p>
            <a:r>
              <a:rPr lang="tr-TR" dirty="0"/>
              <a:t>Tekrar halka olunur. Bu kez “A kitabını okuyan X nerde?”, “A kitabını okuyan X </a:t>
            </a:r>
            <a:r>
              <a:rPr lang="tr-TR" dirty="0" err="1"/>
              <a:t>burda</a:t>
            </a:r>
            <a:r>
              <a:rPr lang="tr-TR" dirty="0"/>
              <a:t> B kitabını okuyan Y nerde?” gibi tekrarlar yapılır. Katılımcıların hepsi tamamlandıktan sonra yine sınıf içinde rastgele yürümeye başlanır.</a:t>
            </a:r>
          </a:p>
          <a:p>
            <a:pPr lvl="0"/>
            <a:endParaRPr lang="tr-TR" dirty="0"/>
          </a:p>
          <a:p>
            <a:pPr marL="0" indent="0">
              <a:buNone/>
            </a:pPr>
            <a:endParaRPr lang="tr-TR" dirty="0"/>
          </a:p>
          <a:p>
            <a:endParaRPr lang="tr-TR" dirty="0"/>
          </a:p>
        </p:txBody>
      </p:sp>
    </p:spTree>
    <p:extLst>
      <p:ext uri="{BB962C8B-B14F-4D97-AF65-F5344CB8AC3E}">
        <p14:creationId xmlns:p14="http://schemas.microsoft.com/office/powerpoint/2010/main" val="24270249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5FCAD7EA-41BA-4069-9502-F38FFEF4A43A}"/>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DAB010DE-95D8-4E82-997D-BC44766C9C8C}"/>
              </a:ext>
            </a:extLst>
          </p:cNvPr>
          <p:cNvSpPr>
            <a:spLocks noGrp="1"/>
          </p:cNvSpPr>
          <p:nvPr>
            <p:ph idx="1"/>
          </p:nvPr>
        </p:nvSpPr>
        <p:spPr/>
        <p:txBody>
          <a:bodyPr>
            <a:normAutofit fontScale="92500" lnSpcReduction="20000"/>
          </a:bodyPr>
          <a:lstStyle/>
          <a:p>
            <a:r>
              <a:rPr lang="tr-TR" dirty="0"/>
              <a:t>Sonraki aşamalarda ise katılımcıların en sevdiği renk, yaşı, en sevdiği yemek, yapmayı en çok sevdiği şeyleri söyler. Burada listelenen her unsur için aynı işlemler aynı uygulama sırasıyla tekrarlanır. Katılımcılar, önce kendisiyle ilgili olanı söyleyerek sonraki aşamada karşısındakiyle ilgili olanı söyleyerek devam eder. Sonra halka şeklinde sıralanıp özellikleri tekrar edecek biçimde “</a:t>
            </a:r>
            <a:r>
              <a:rPr lang="tr-TR" dirty="0" err="1"/>
              <a:t>burda</a:t>
            </a:r>
            <a:r>
              <a:rPr lang="tr-TR" dirty="0"/>
              <a:t>-nerde” oyunu oynanır.</a:t>
            </a:r>
          </a:p>
          <a:p>
            <a:r>
              <a:rPr lang="tr-TR" dirty="0"/>
              <a:t>Herkes birbiri hakkında fikir sahibi olduktan sonra “</a:t>
            </a:r>
            <a:r>
              <a:rPr lang="tr-TR" dirty="0" err="1"/>
              <a:t>burda</a:t>
            </a:r>
            <a:r>
              <a:rPr lang="tr-TR" dirty="0"/>
              <a:t>-nerde” şeklindeki oyunu harmanlayarak oynanır. Örneğin: “A yemeğini seven X </a:t>
            </a:r>
            <a:r>
              <a:rPr lang="tr-TR" dirty="0" err="1"/>
              <a:t>burda</a:t>
            </a:r>
            <a:r>
              <a:rPr lang="tr-TR" dirty="0"/>
              <a:t> B yaşındaki Y nerde?”, “B yaşındaki Y </a:t>
            </a:r>
            <a:r>
              <a:rPr lang="tr-TR" dirty="0" err="1"/>
              <a:t>burda</a:t>
            </a:r>
            <a:r>
              <a:rPr lang="tr-TR" dirty="0"/>
              <a:t> C kitabını okuyan Z nerde?” gibi.</a:t>
            </a:r>
          </a:p>
          <a:p>
            <a:pPr marL="0" indent="0">
              <a:buNone/>
            </a:pPr>
            <a:endParaRPr lang="tr-TR" dirty="0"/>
          </a:p>
          <a:p>
            <a:endParaRPr lang="tr-TR" dirty="0"/>
          </a:p>
          <a:p>
            <a:endParaRPr lang="tr-TR" dirty="0"/>
          </a:p>
        </p:txBody>
      </p:sp>
    </p:spTree>
    <p:extLst>
      <p:ext uri="{BB962C8B-B14F-4D97-AF65-F5344CB8AC3E}">
        <p14:creationId xmlns:p14="http://schemas.microsoft.com/office/powerpoint/2010/main" val="9003220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8AF421C-DC50-4E2B-BE51-44D6A16870CD}"/>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11CF770B-7557-4FCD-A0C2-DBBE4A52E431}"/>
              </a:ext>
            </a:extLst>
          </p:cNvPr>
          <p:cNvSpPr>
            <a:spLocks noGrp="1"/>
          </p:cNvSpPr>
          <p:nvPr>
            <p:ph idx="1"/>
          </p:nvPr>
        </p:nvSpPr>
        <p:spPr/>
        <p:txBody>
          <a:bodyPr>
            <a:normAutofit fontScale="85000" lnSpcReduction="20000"/>
          </a:bodyPr>
          <a:lstStyle/>
          <a:p>
            <a:r>
              <a:rPr lang="tr-TR" dirty="0"/>
              <a:t>Aşure isimli bir oyun oynanır. Katılımcılar halka olacak şekilde konumlanıp yere otururlar. İlk oyuncu “Ben bir aşure yaptım içinde her şey var X yok” der. “X var Y yok”, “Y var Z yok” şeklinde oyun devam eder. Tekrar kısmında ise bir kişiye iki defa tekrar hakkı verilir. “X var Y yok”, “Y var X yok”, “X var Z yok” şeklinde. (Tekrar “X var Y yok” deseydi elenecekti.) Şaşıran, anında cevap veremeyen, düşünen, elenen kişiyi söyleyen ya da dili sürçen katılımcı elenip halkanın dışında bir yere oturur.</a:t>
            </a:r>
          </a:p>
          <a:p>
            <a:r>
              <a:rPr lang="tr-TR" dirty="0"/>
              <a:t>Katılımcılar tekrar halka olur ve kendi isimlerinin baş harfiyle kurulu bir benzetme yaparlar. “Y, yay gibiyim” şeklindeki bu benzetmeye geçmeden evvel, kendisinden önceki tüm katılımcıların isimlerini ve benzetmeyi simgeleyen hareketlerini tekrarlarlar.</a:t>
            </a:r>
          </a:p>
          <a:p>
            <a:endParaRPr lang="tr-TR" dirty="0"/>
          </a:p>
        </p:txBody>
      </p:sp>
    </p:spTree>
    <p:extLst>
      <p:ext uri="{BB962C8B-B14F-4D97-AF65-F5344CB8AC3E}">
        <p14:creationId xmlns:p14="http://schemas.microsoft.com/office/powerpoint/2010/main" val="41005161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439A27C-31AA-43AE-AA71-CBB90EE370F8}"/>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15E18828-843E-4729-8FAB-7E6E0EBCBD27}"/>
              </a:ext>
            </a:extLst>
          </p:cNvPr>
          <p:cNvSpPr>
            <a:spLocks noGrp="1"/>
          </p:cNvSpPr>
          <p:nvPr>
            <p:ph idx="1"/>
          </p:nvPr>
        </p:nvSpPr>
        <p:spPr/>
        <p:txBody>
          <a:bodyPr/>
          <a:lstStyle/>
          <a:p>
            <a:r>
              <a:rPr lang="tr-TR" dirty="0"/>
              <a:t>Daha sonra katılımcılar rastgele yürürler ve ikişerli gruplar oluştururlar. Eşit sayıda olacak biçimde gruplara ayrılırlar. Kendi isimlerinin geçtiği bir öykü kurgularlar. Eşleriyle paylaşırlar. Eğitmen bu ikili grupları birleştirir ve dörderli gruplar kendi isimlerinin geçtiği öyküleri birleştirerek veya yeniden kurgulayarak yeni bir öykü oluşturur ve bunları sahnede kısaca canlandırırlar.</a:t>
            </a:r>
          </a:p>
          <a:p>
            <a:endParaRPr lang="tr-TR" dirty="0"/>
          </a:p>
        </p:txBody>
      </p:sp>
    </p:spTree>
    <p:extLst>
      <p:ext uri="{BB962C8B-B14F-4D97-AF65-F5344CB8AC3E}">
        <p14:creationId xmlns:p14="http://schemas.microsoft.com/office/powerpoint/2010/main" val="4164528888"/>
      </p:ext>
    </p:extLst>
  </p:cSld>
  <p:clrMapOvr>
    <a:masterClrMapping/>
  </p:clrMapOvr>
</p:sld>
</file>

<file path=ppt/theme/theme1.xml><?xml version="1.0" encoding="utf-8"?>
<a:theme xmlns:a="http://schemas.openxmlformats.org/drawingml/2006/main" name="Galeri">
  <a:themeElements>
    <a:clrScheme name="Galeri">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eri">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eri">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0</TotalTime>
  <Words>582</Words>
  <Application>Microsoft Office PowerPoint</Application>
  <PresentationFormat>Ekran Gösterisi (4:3)</PresentationFormat>
  <Paragraphs>21</Paragraphs>
  <Slides>8</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8</vt:i4>
      </vt:variant>
    </vt:vector>
  </HeadingPairs>
  <TitlesOfParts>
    <vt:vector size="11" baseType="lpstr">
      <vt:lpstr>Arial</vt:lpstr>
      <vt:lpstr>Gill Sans MT</vt:lpstr>
      <vt:lpstr>Galeri</vt:lpstr>
      <vt:lpstr>YARATICI DRAMA</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YARATICI DRAMA</dc:title>
  <dc:creator>ERDEM</dc:creator>
  <cp:lastModifiedBy>HASAN</cp:lastModifiedBy>
  <cp:revision>2</cp:revision>
  <dcterms:created xsi:type="dcterms:W3CDTF">2019-04-04T13:13:31Z</dcterms:created>
  <dcterms:modified xsi:type="dcterms:W3CDTF">2019-04-04T13:19:41Z</dcterms:modified>
</cp:coreProperties>
</file>