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59" r:id="rId3"/>
    <p:sldId id="260" r:id="rId4"/>
    <p:sldId id="261" r:id="rId5"/>
    <p:sldId id="262" r:id="rId6"/>
    <p:sldId id="263" r:id="rId7"/>
    <p:sldId id="264" r:id="rId8"/>
    <p:sldId id="265"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İşletme kavramı ve ilişkili kavramlar</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2</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Apple girişimciliği; eski kuralları çağdaş yeniliklerle yorumlayan ve aksiyona geçiren beceri olarak tanımlar. Microsoft; fayda ve prestij odaklı tüm eylemlerin kesiştiği nokta olarak ifade eder. Pfizer; bireyle yetinmeyen, siyaseti kamu yararı aksiyona yönlendiren beceri olarak tanımlar. </a:t>
            </a:r>
            <a:r>
              <a:rPr lang="tr-TR" dirty="0" err="1"/>
              <a:t>İkea</a:t>
            </a:r>
            <a:r>
              <a:rPr lang="tr-TR" dirty="0"/>
              <a:t>; fikir üreten sıra dışı yöntemleri takdis eden anlayış der. Google ise; geçmişi gelecekle birleştiren ve şimdiyi yaratan yetenek olarak ifade eder.</a:t>
            </a:r>
          </a:p>
          <a:p>
            <a:pPr marL="0" indent="0">
              <a:buNone/>
            </a:pPr>
            <a:endParaRPr lang="tr-TR" dirty="0"/>
          </a:p>
        </p:txBody>
      </p:sp>
    </p:spTree>
    <p:extLst>
      <p:ext uri="{BB962C8B-B14F-4D97-AF65-F5344CB8AC3E}">
        <p14:creationId xmlns:p14="http://schemas.microsoft.com/office/powerpoint/2010/main" val="863471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cevaplanması gereken sorular</a:t>
            </a:r>
            <a:endParaRPr lang="tr-TR" dirty="0"/>
          </a:p>
        </p:txBody>
      </p:sp>
      <p:sp>
        <p:nvSpPr>
          <p:cNvPr id="3" name="İçerik Yer Tutucusu 2"/>
          <p:cNvSpPr>
            <a:spLocks noGrp="1"/>
          </p:cNvSpPr>
          <p:nvPr>
            <p:ph idx="1"/>
          </p:nvPr>
        </p:nvSpPr>
        <p:spPr/>
        <p:txBody>
          <a:bodyPr>
            <a:normAutofit/>
          </a:bodyPr>
          <a:lstStyle/>
          <a:p>
            <a:pPr algn="just"/>
            <a:r>
              <a:rPr lang="tr-TR" dirty="0"/>
              <a:t>Soru: Girişimci ve Yönetici arasındaki fark </a:t>
            </a:r>
            <a:r>
              <a:rPr lang="tr-TR" dirty="0" smtClean="0"/>
              <a:t>var mıdır?</a:t>
            </a:r>
            <a:endParaRPr lang="tr-TR" dirty="0"/>
          </a:p>
          <a:p>
            <a:pPr algn="just"/>
            <a:r>
              <a:rPr lang="tr-TR" dirty="0"/>
              <a:t>Soru: İç girişimci kimdir? </a:t>
            </a:r>
            <a:endParaRPr lang="tr-TR" dirty="0" smtClean="0"/>
          </a:p>
          <a:p>
            <a:pPr marL="0" indent="0" algn="just">
              <a:buNone/>
            </a:pPr>
            <a:endParaRPr lang="tr-TR" dirty="0" smtClean="0"/>
          </a:p>
          <a:p>
            <a:pPr marL="0" indent="0" algn="just">
              <a:buNone/>
            </a:pPr>
            <a:r>
              <a:rPr lang="tr-TR" dirty="0"/>
              <a:t>İşletmenin faaliyet konusunu oluşturan mal ve hizmetler, iktisadi mal ve hizmetlerdir. </a:t>
            </a:r>
          </a:p>
          <a:p>
            <a:pPr algn="just"/>
            <a:r>
              <a:rPr lang="tr-TR" dirty="0"/>
              <a:t>Soru: Mal ve hizmet arasında fark mıdır</a:t>
            </a:r>
            <a:r>
              <a:rPr lang="tr-TR" dirty="0" smtClean="0"/>
              <a:t>?</a:t>
            </a:r>
          </a:p>
          <a:p>
            <a:pPr marL="0" indent="0">
              <a:buNone/>
            </a:pPr>
            <a:endParaRPr lang="tr-TR" dirty="0" smtClean="0"/>
          </a:p>
          <a:p>
            <a:pPr marL="0" indent="0">
              <a:buNone/>
            </a:pPr>
            <a:r>
              <a:rPr lang="tr-TR" dirty="0" smtClean="0"/>
              <a:t>İktisadi </a:t>
            </a:r>
            <a:r>
              <a:rPr lang="tr-TR" dirty="0"/>
              <a:t>mal ve hizmetler için şu özellikler önem taşımaktadır.</a:t>
            </a:r>
          </a:p>
          <a:p>
            <a:endParaRPr lang="tr-TR" dirty="0"/>
          </a:p>
        </p:txBody>
      </p:sp>
    </p:spTree>
    <p:extLst>
      <p:ext uri="{BB962C8B-B14F-4D97-AF65-F5344CB8AC3E}">
        <p14:creationId xmlns:p14="http://schemas.microsoft.com/office/powerpoint/2010/main" val="52877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r>
              <a:rPr lang="tr-TR" sz="2800" dirty="0" smtClean="0"/>
              <a:t>iktisadi mallar</a:t>
            </a:r>
            <a:endParaRPr lang="tr-TR" sz="2800" dirty="0"/>
          </a:p>
        </p:txBody>
      </p:sp>
      <p:sp>
        <p:nvSpPr>
          <p:cNvPr id="3" name="İçerik Yer Tutucusu 2"/>
          <p:cNvSpPr>
            <a:spLocks noGrp="1"/>
          </p:cNvSpPr>
          <p:nvPr>
            <p:ph idx="1"/>
          </p:nvPr>
        </p:nvSpPr>
        <p:spPr/>
        <p:txBody>
          <a:bodyPr>
            <a:normAutofit lnSpcReduction="10000"/>
          </a:bodyPr>
          <a:lstStyle/>
          <a:p>
            <a:r>
              <a:rPr lang="tr-TR" dirty="0" smtClean="0"/>
              <a:t>İktisadi </a:t>
            </a:r>
            <a:r>
              <a:rPr lang="tr-TR" dirty="0"/>
              <a:t>mallar ihtiyaca göre kıttırlar. Doğada sınırsız olarak bulunmazlar. Bulunanlar bile tükenme aşamasına geldiklerinde bir ekonomik mal veya hizmet konusu olabilirler</a:t>
            </a:r>
          </a:p>
          <a:p>
            <a:r>
              <a:rPr lang="tr-TR" dirty="0"/>
              <a:t>Dilimizde “kıtlık” bir malın piyasadan kalktığı, bulunmasının olanaksızlaştığı, kuraklık ve doğal olaylar sebebiyle üretimin çok düşük veya hiç olmaması anlamına gelir. Başka bir açıklamayla; bir malın fiziksel anlamda bulunmaması veya eskisine göre çok daha az miktarda bulunabilmesi halk dilinde kıtlık olarak ifade edilmektedir. </a:t>
            </a:r>
          </a:p>
          <a:p>
            <a:r>
              <a:rPr lang="tr-TR" dirty="0"/>
              <a:t>Ekonomi dilinde kıtlık kavramı ise; bulunabilen kolay veya güç elde edilebilen, lakin insanların bütün ihtiyaçlarını karşılayabilecek kadar çok sayıda olamayan her mal için kullanılabilmektedir.</a:t>
            </a:r>
          </a:p>
        </p:txBody>
      </p:sp>
    </p:spTree>
    <p:extLst>
      <p:ext uri="{BB962C8B-B14F-4D97-AF65-F5344CB8AC3E}">
        <p14:creationId xmlns:p14="http://schemas.microsoft.com/office/powerpoint/2010/main" val="2219529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smtClean="0"/>
              <a:t/>
            </a:r>
            <a:br>
              <a:rPr lang="tr-TR" sz="2400" dirty="0" smtClean="0"/>
            </a:br>
            <a:r>
              <a:rPr lang="tr-TR" sz="2400" dirty="0" smtClean="0"/>
              <a:t>Hava </a:t>
            </a:r>
            <a:r>
              <a:rPr lang="tr-TR" sz="2400" dirty="0"/>
              <a:t>iktisadi bir mal mıdır? Kıt bir mal mıdır?</a:t>
            </a:r>
            <a:br>
              <a:rPr lang="tr-TR" sz="2400" dirty="0"/>
            </a:br>
            <a:endParaRPr lang="tr-TR" sz="2400" dirty="0"/>
          </a:p>
        </p:txBody>
      </p:sp>
      <p:sp>
        <p:nvSpPr>
          <p:cNvPr id="3" name="İçerik Yer Tutucusu 2"/>
          <p:cNvSpPr>
            <a:spLocks noGrp="1"/>
          </p:cNvSpPr>
          <p:nvPr>
            <p:ph idx="1"/>
          </p:nvPr>
        </p:nvSpPr>
        <p:spPr/>
        <p:txBody>
          <a:bodyPr>
            <a:normAutofit/>
          </a:bodyPr>
          <a:lstStyle/>
          <a:p>
            <a:r>
              <a:rPr lang="tr-TR" dirty="0" smtClean="0"/>
              <a:t>Su</a:t>
            </a:r>
            <a:r>
              <a:rPr lang="tr-TR" dirty="0"/>
              <a:t>, hava, güneş iktisadi mal değildir. Serbest maldır. Bedel ve çaba harcanmaksızın elde edilebilir.</a:t>
            </a:r>
          </a:p>
          <a:p>
            <a:r>
              <a:rPr lang="tr-TR" dirty="0"/>
              <a:t>Fiyatı olan her mal, yani elde etmek için üretim sürecinden geçen ve bir maliyeti olan her şey ekonomi tanımına uygun kıt mal ve hizmet sayılır. Bunlara ekonomi sözlüğünde “ekonomik mallar” adı da verilmektedir.</a:t>
            </a:r>
          </a:p>
          <a:p>
            <a:r>
              <a:rPr lang="tr-TR" dirty="0" smtClean="0"/>
              <a:t>Örneğin; Çin’de insanlar hava kirliliğinden gündüz önünü göremiyor, ya da dünyanın bir yerinde insanlar temiz içme suyuna kolaylıkla ulaşamıyor.  Bu durumda suyu veya havayı şişelediğinizde ekonomik bir mala dönüşür.</a:t>
            </a:r>
            <a:endParaRPr lang="tr-TR" dirty="0"/>
          </a:p>
        </p:txBody>
      </p:sp>
    </p:spTree>
    <p:extLst>
      <p:ext uri="{BB962C8B-B14F-4D97-AF65-F5344CB8AC3E}">
        <p14:creationId xmlns:p14="http://schemas.microsoft.com/office/powerpoint/2010/main" val="316937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FAYDA</a:t>
            </a:r>
            <a:endParaRPr lang="tr-TR" dirty="0"/>
          </a:p>
        </p:txBody>
      </p:sp>
      <p:sp>
        <p:nvSpPr>
          <p:cNvPr id="3" name="İçerik Yer Tutucusu 2"/>
          <p:cNvSpPr>
            <a:spLocks noGrp="1"/>
          </p:cNvSpPr>
          <p:nvPr>
            <p:ph idx="1"/>
          </p:nvPr>
        </p:nvSpPr>
        <p:spPr/>
        <p:txBody>
          <a:bodyPr/>
          <a:lstStyle/>
          <a:p>
            <a:r>
              <a:rPr lang="tr-TR" dirty="0" smtClean="0"/>
              <a:t>Ekonomik </a:t>
            </a:r>
            <a:r>
              <a:rPr lang="tr-TR" dirty="0"/>
              <a:t>mallar, talep eden kişinin ihtiyacını gidermek için vardır. Bu nedenle fayda yaratırlar. </a:t>
            </a:r>
          </a:p>
          <a:p>
            <a:r>
              <a:rPr lang="tr-TR" dirty="0"/>
              <a:t>Fayda, ürün ve hizmetin insan gereksinimini tatmin etme düzeyidir. Ekonomik fayda yaratma, toplumun ihtiyaç duyduğu mal ve hizmetleri üretip ihtiyaç sahiplerine sunmasından kaynaklanır. İşletmeler, ihtiyaçları tatmin edecek mal ve hizmetler yoluyla fayda üretirler. Fayda sağlayan bu mal ve hizmetler, ekonomik mal ve hizmetler olarak nitelendirilir.</a:t>
            </a:r>
          </a:p>
        </p:txBody>
      </p:sp>
    </p:spTree>
    <p:extLst>
      <p:ext uri="{BB962C8B-B14F-4D97-AF65-F5344CB8AC3E}">
        <p14:creationId xmlns:p14="http://schemas.microsoft.com/office/powerpoint/2010/main" val="277046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smtClean="0"/>
              <a:t/>
            </a:r>
            <a:br>
              <a:rPr lang="tr-TR" sz="2800" dirty="0" smtClean="0"/>
            </a:br>
            <a:r>
              <a:rPr lang="tr-TR" sz="2800" dirty="0"/>
              <a:t>İşletmelerin yarattığı faydalar </a:t>
            </a:r>
            <a:br>
              <a:rPr lang="tr-TR" sz="2800" dirty="0"/>
            </a:b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Şekil </a:t>
            </a:r>
            <a:r>
              <a:rPr lang="tr-TR" dirty="0"/>
              <a:t>faydası: İhtiyaçları sağlayacak özellikte mal ve hizmet üretimi (Petrolden benzin üretimi)</a:t>
            </a:r>
          </a:p>
          <a:p>
            <a:r>
              <a:rPr lang="tr-TR" dirty="0"/>
              <a:t>Yer Faydası: Üretimin talep edilen pazara ya da talep edenlerin arz noktalarına ulaştırılması hizmeti (</a:t>
            </a:r>
            <a:r>
              <a:rPr lang="tr-TR" dirty="0" err="1"/>
              <a:t>DT’nin</a:t>
            </a:r>
            <a:r>
              <a:rPr lang="tr-TR" dirty="0"/>
              <a:t> İrfan Şahinbaş Atölye Sahnesine servis hizmeti sağlaması)</a:t>
            </a:r>
          </a:p>
          <a:p>
            <a:r>
              <a:rPr lang="tr-TR" dirty="0"/>
              <a:t>Zaman Faydası: Mevsimsellik nedeniyle talebi değişen mal ve hizmetler için zamanın uyumlaştırılması faydası (Doğalgazın depolanması). Bol bulundukları zamandan kıt bulundukları zamana aktarılması (meyve-sebze soğuk hava depoları)</a:t>
            </a:r>
          </a:p>
          <a:p>
            <a:endParaRPr lang="tr-TR" dirty="0"/>
          </a:p>
        </p:txBody>
      </p:sp>
    </p:spTree>
    <p:extLst>
      <p:ext uri="{BB962C8B-B14F-4D97-AF65-F5344CB8AC3E}">
        <p14:creationId xmlns:p14="http://schemas.microsoft.com/office/powerpoint/2010/main" val="121650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
            </a:r>
            <a:br>
              <a:rPr lang="tr-TR" dirty="0"/>
            </a:br>
            <a:r>
              <a:rPr lang="tr-TR" dirty="0"/>
              <a:t>İşletmelerin yarattığı faydalar </a:t>
            </a:r>
          </a:p>
        </p:txBody>
      </p:sp>
      <p:sp>
        <p:nvSpPr>
          <p:cNvPr id="3" name="İçerik Yer Tutucusu 2"/>
          <p:cNvSpPr>
            <a:spLocks noGrp="1"/>
          </p:cNvSpPr>
          <p:nvPr>
            <p:ph idx="1"/>
          </p:nvPr>
        </p:nvSpPr>
        <p:spPr/>
        <p:txBody>
          <a:bodyPr>
            <a:normAutofit/>
          </a:bodyPr>
          <a:lstStyle/>
          <a:p>
            <a:r>
              <a:rPr lang="tr-TR" dirty="0"/>
              <a:t>Mülkiyet ve Değişim Faydası: Talep edenlerin ürünü sahiplenmesini ve el değişimini kolaylaştıran mal ve hizmetler (Emlakçılık)</a:t>
            </a:r>
          </a:p>
          <a:p>
            <a:r>
              <a:rPr lang="tr-TR" dirty="0"/>
              <a:t>Bilgi Faydası: Gerekli bilgilerin sürekli ilgili kişilere aktarılması ve gerekli bilginin elde edilmesi (Finans piyasaları: Şirketler hakkında bilgi sağlayarak yatırımcılara bilgi sağlar. Yeni finansal ürünler hakkında şirketlere bilgi sağla.)</a:t>
            </a:r>
          </a:p>
          <a:p>
            <a:endParaRPr lang="tr-TR" dirty="0"/>
          </a:p>
          <a:p>
            <a:endParaRPr lang="tr-TR" dirty="0"/>
          </a:p>
        </p:txBody>
      </p:sp>
    </p:spTree>
    <p:extLst>
      <p:ext uri="{BB962C8B-B14F-4D97-AF65-F5344CB8AC3E}">
        <p14:creationId xmlns:p14="http://schemas.microsoft.com/office/powerpoint/2010/main" val="2103958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dirty="0" smtClean="0"/>
              <a:t>İktisadi </a:t>
            </a:r>
            <a:r>
              <a:rPr lang="tr-TR" dirty="0"/>
              <a:t>mallar doğada hazır bulundukları durumlarıyla değil, ancak belirli çabalar harcandıktan sonra insan ihtiyaçlarını karşılayabilecek duruma gelirler.</a:t>
            </a:r>
          </a:p>
          <a:p>
            <a:r>
              <a:rPr lang="tr-TR" dirty="0"/>
              <a:t>Ekonomik malın, pazar (alıcı ve satıcının karşılaştığı yer) içerisinde bir değişim değeri olması gerekmektedir. Çünkü işletmeler, ihtiyacı tatmin edecek mal ve hizmeti doğada hazır haliyle değil belirli bir çaba sonucu ortaya koyarlar. </a:t>
            </a:r>
          </a:p>
        </p:txBody>
      </p:sp>
    </p:spTree>
    <p:extLst>
      <p:ext uri="{BB962C8B-B14F-4D97-AF65-F5344CB8AC3E}">
        <p14:creationId xmlns:p14="http://schemas.microsoft.com/office/powerpoint/2010/main" val="227498704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237</TotalTime>
  <Words>597</Words>
  <Application>Microsoft Office PowerPoint</Application>
  <PresentationFormat>Geniş ekran</PresentationFormat>
  <Paragraphs>35</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Gallery</vt:lpstr>
      <vt:lpstr>İşletme kavramı ve ilişkili kavramlar</vt:lpstr>
      <vt:lpstr>PowerPoint Sunusu</vt:lpstr>
      <vt:lpstr> cevaplanması gereken sorular</vt:lpstr>
      <vt:lpstr> iktisadi mallar</vt:lpstr>
      <vt:lpstr> Hava iktisadi bir mal mıdır? Kıt bir mal mıdır? </vt:lpstr>
      <vt:lpstr> FAYDA</vt:lpstr>
      <vt:lpstr> İşletmelerin yarattığı faydalar   </vt:lpstr>
      <vt:lpstr> İşletmelerin yarattığı faydalar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4</cp:revision>
  <dcterms:created xsi:type="dcterms:W3CDTF">2020-01-16T09:17:34Z</dcterms:created>
  <dcterms:modified xsi:type="dcterms:W3CDTF">2020-01-16T13:15:19Z</dcterms:modified>
</cp:coreProperties>
</file>