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8" r:id="rId3"/>
    <p:sldId id="270" r:id="rId4"/>
    <p:sldId id="271" r:id="rId5"/>
    <p:sldId id="272" r:id="rId6"/>
    <p:sldId id="256" r:id="rId7"/>
    <p:sldId id="267" r:id="rId8"/>
    <p:sldId id="273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 Narrow" panose="020B0606020202030204" pitchFamily="34" charset="0"/>
              </a:rPr>
              <a:t>ÖĞRETİM STRATEJİ, YÖNTEM, TEKNİK 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5" name="Resim Yer Tutucusu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088803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Öğretmenin görevi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öğrenebilmesi için konuyu en uygun biçimde organize ederek yapılandırmak, uygun materyalleri seçmek, daha sonra konuyu genelden özele doğru sistemli bir şekilde öğrencilere sunmaktır.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8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Sunuş Stratejisinin Dört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emel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zelliği;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Öğretmen- öğrenci arasında yoğun bir etkileşimi gerektirir.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duyu organlarına hitap eden uyarıcıların kullanılması gerekir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Genelden özele doğru hiyerarşik bir sıra izler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önce ve sonra öğrendikleri arasında ilişkiler kurulması sağlanarak anlamlı öğrenmeler gerçekleştirilir.</a:t>
            </a:r>
          </a:p>
        </p:txBody>
      </p:sp>
    </p:spTree>
    <p:extLst>
      <p:ext uri="{BB962C8B-B14F-4D97-AF65-F5344CB8AC3E}">
        <p14:creationId xmlns:p14="http://schemas.microsoft.com/office/powerpoint/2010/main" val="4837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hedefi bilgi düzeyinde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yani kazandırılmak istenen davranışlar tanıma, hatırlama ve ezberden aynen tekrar etme biçimindeki davranışlara ulaşmada takip edilecek strateji sunuş stratejisidir.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3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Amaçlar;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Bilişsel alanın bilgi</a:t>
            </a:r>
          </a:p>
          <a:p>
            <a:r>
              <a:rPr lang="tr-TR" dirty="0" err="1" smtClean="0"/>
              <a:t>Duyuşsal</a:t>
            </a:r>
            <a:r>
              <a:rPr lang="tr-TR" dirty="0" smtClean="0"/>
              <a:t> alanın alma</a:t>
            </a:r>
          </a:p>
          <a:p>
            <a:r>
              <a:rPr lang="tr-TR" dirty="0" err="1" smtClean="0"/>
              <a:t>Psikomotor</a:t>
            </a:r>
            <a:r>
              <a:rPr lang="tr-TR" dirty="0" smtClean="0"/>
              <a:t> alanın uyarılma basamakları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 ve konu merkezli bir stratejidir.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7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Nelere dikkat edelim?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Mantıksal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ütünlük: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Öğrenilecek bilgilerin kendi içinde bir bütünlük ve anlam taşıması ve öğrencide olumlu yönde bir hazırlığın yapılması gerekir. 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Somutlaştırma: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somut yollarla ve öğrencide çok sayıda duyu organını harekete geçirecek şekilde sunulması gerekir.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Farklı teknik ve materyaller: </a:t>
            </a:r>
          </a:p>
          <a:p>
            <a:pPr marL="365760" lvl="1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Öğrenmenin kalıcılığını sağlayacak anlatım, gösteri, soru-cevap, drama gibi yöntem ve teknikler ile öğretim materyallerinin kullanılması gerekir.</a:t>
            </a:r>
          </a:p>
          <a:p>
            <a:pPr marL="365760" lvl="1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Örnekler:</a:t>
            </a:r>
          </a:p>
          <a:p>
            <a:pPr marL="365760" lvl="1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ullanılacak örnekler konu- hedef ilişkisi dikkate alınarak seçilmelidir.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 öğrenmeleri ile bağ kurulmalıdır.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Ders planı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ğrencilerin neler öğreneceklerini görmeleri ve örnekler arasında etkileşim sağlayabilmeleri için ders planı öğrencilerle paylaşılmalı.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Sunuş yolu ile bir dersin işleniş aşamaları: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Dikkat çekme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 hedeften haberdar etme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 bilgilerin hatırlanması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Uyarıcıların sunulması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Öğrenmeye rehberlik etme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Davranışı ortaya çıkarma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Dönüt verme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Öğrenilenlerin kalıcılığını sağlama</a:t>
            </a:r>
          </a:p>
        </p:txBody>
      </p:sp>
    </p:spTree>
    <p:extLst>
      <p:ext uri="{BB962C8B-B14F-4D97-AF65-F5344CB8AC3E}">
        <p14:creationId xmlns:p14="http://schemas.microsoft.com/office/powerpoint/2010/main" val="15918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1617663"/>
            <a:ext cx="3840163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up 4"/>
          <p:cNvGrpSpPr/>
          <p:nvPr/>
        </p:nvGrpSpPr>
        <p:grpSpPr>
          <a:xfrm>
            <a:off x="457214" y="230981"/>
            <a:ext cx="8229572" cy="6400800"/>
            <a:chOff x="228577" y="0"/>
            <a:chExt cx="8229572" cy="6400800"/>
          </a:xfrm>
        </p:grpSpPr>
        <p:sp>
          <p:nvSpPr>
            <p:cNvPr id="6" name="Oval 5"/>
            <p:cNvSpPr/>
            <p:nvPr/>
          </p:nvSpPr>
          <p:spPr>
            <a:xfrm>
              <a:off x="228577" y="0"/>
              <a:ext cx="8229572" cy="6400800"/>
            </a:xfrm>
            <a:prstGeom prst="ellipse">
              <a:avLst/>
            </a:prstGeom>
            <a:solidFill>
              <a:srgbClr val="FADF9C"/>
            </a:solidFill>
            <a:ln w="15875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  <a:shade val="75000"/>
                  <a:lumMod val="80000"/>
                </a:sysClr>
              </a:solidFill>
              <a:prstDash val="solid"/>
            </a:ln>
            <a:effectLst/>
          </p:spPr>
        </p:sp>
        <p:sp>
          <p:nvSpPr>
            <p:cNvPr id="7" name="Oval 4"/>
            <p:cNvSpPr/>
            <p:nvPr/>
          </p:nvSpPr>
          <p:spPr>
            <a:xfrm>
              <a:off x="3192869" y="320040"/>
              <a:ext cx="2300988" cy="960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ndara"/>
                  <a:ea typeface="+mn-ea"/>
                  <a:cs typeface="+mn-cs"/>
                </a:rPr>
                <a:t>Kuram (Yaklaşım/Modeller) </a:t>
              </a:r>
              <a:r>
                <a:rPr kumimoji="0" lang="tr-TR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rPr>
                <a:t>(Bilişsel, Davranışçı, nörofizyolojik duyuşsal kuram)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5121275" cy="470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17" y="2964427"/>
            <a:ext cx="3159896" cy="298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up 9"/>
          <p:cNvGrpSpPr/>
          <p:nvPr/>
        </p:nvGrpSpPr>
        <p:grpSpPr>
          <a:xfrm>
            <a:off x="3610767" y="4005064"/>
            <a:ext cx="2185369" cy="1944216"/>
            <a:chOff x="3352801" y="4236141"/>
            <a:chExt cx="2560320" cy="2255539"/>
          </a:xfrm>
        </p:grpSpPr>
        <p:sp>
          <p:nvSpPr>
            <p:cNvPr id="11" name="Oval 10"/>
            <p:cNvSpPr/>
            <p:nvPr/>
          </p:nvSpPr>
          <p:spPr>
            <a:xfrm>
              <a:off x="3352801" y="4236141"/>
              <a:ext cx="2560320" cy="2255539"/>
            </a:xfrm>
            <a:prstGeom prst="ellipse">
              <a:avLst/>
            </a:prstGeom>
            <a:solidFill>
              <a:srgbClr val="FFCCCC"/>
            </a:solidFill>
            <a:ln w="15875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  <a:shade val="75000"/>
                  <a:lumMod val="80000"/>
                </a:sysClr>
              </a:solidFill>
              <a:prstDash val="solid"/>
            </a:ln>
            <a:effectLst/>
          </p:spPr>
        </p:sp>
        <p:sp>
          <p:nvSpPr>
            <p:cNvPr id="12" name="Oval 4"/>
            <p:cNvSpPr/>
            <p:nvPr/>
          </p:nvSpPr>
          <p:spPr>
            <a:xfrm>
              <a:off x="3727751" y="4632950"/>
              <a:ext cx="1810419" cy="112776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6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ndara"/>
                  <a:ea typeface="+mn-ea"/>
                  <a:cs typeface="+mn-cs"/>
                </a:rPr>
                <a:t>Teknik</a:t>
              </a:r>
              <a:r>
                <a:rPr kumimoji="0" lang="tr-T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rPr>
                <a:t> (Uygulama biçimi) (rol oynama/beyin fırtınası)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67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latin typeface="Calibri" panose="020F0502020204030204" pitchFamily="34" charset="0"/>
              </a:rPr>
              <a:t>Öğretim Stratejisi: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</a:rPr>
              <a:t>Bir </a:t>
            </a:r>
            <a:r>
              <a:rPr lang="tr-TR" dirty="0">
                <a:latin typeface="Calibri" panose="020F0502020204030204" pitchFamily="34" charset="0"/>
              </a:rPr>
              <a:t>dersin hedeflerine ulaşmayı sağlayan yöntem, teknik ve araç gereçlerin belirlenmesine yön veren genel bir yaklaşımdır.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Başlıca Öğretim Stratejileri: </a:t>
            </a:r>
          </a:p>
          <a:p>
            <a:r>
              <a:rPr lang="tr-TR" dirty="0">
                <a:latin typeface="Calibri" panose="020F0502020204030204" pitchFamily="34" charset="0"/>
              </a:rPr>
              <a:t> Sunuş (Alış) Yoluyla Öğretim</a:t>
            </a:r>
          </a:p>
          <a:p>
            <a:r>
              <a:rPr lang="tr-TR" dirty="0">
                <a:latin typeface="Calibri" panose="020F0502020204030204" pitchFamily="34" charset="0"/>
              </a:rPr>
              <a:t> Buluş (Keşfetme) Yoluyla Öğretim</a:t>
            </a:r>
          </a:p>
          <a:p>
            <a:r>
              <a:rPr lang="tr-TR" dirty="0">
                <a:latin typeface="Calibri" panose="020F0502020204030204" pitchFamily="34" charset="0"/>
              </a:rPr>
              <a:t> Araştırma-inceleme Yoluyla Öğretim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407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alibri" panose="020F0502020204030204" pitchFamily="34" charset="0"/>
              </a:rPr>
              <a:t>Öğretim Yöntemi: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Bir </a:t>
            </a:r>
            <a:r>
              <a:rPr lang="tr-TR" dirty="0">
                <a:latin typeface="Calibri" panose="020F0502020204030204" pitchFamily="34" charset="0"/>
              </a:rPr>
              <a:t>dersin hedeflerine ulaşmak için izlenen yoldur. </a:t>
            </a:r>
          </a:p>
          <a:p>
            <a:r>
              <a:rPr lang="tr-TR" dirty="0">
                <a:latin typeface="Calibri" panose="020F0502020204030204" pitchFamily="34" charset="0"/>
              </a:rPr>
              <a:t> Anlatım</a:t>
            </a:r>
          </a:p>
          <a:p>
            <a:r>
              <a:rPr lang="tr-TR" dirty="0">
                <a:latin typeface="Calibri" panose="020F0502020204030204" pitchFamily="34" charset="0"/>
              </a:rPr>
              <a:t> Tartışma</a:t>
            </a:r>
          </a:p>
          <a:p>
            <a:r>
              <a:rPr lang="tr-TR" dirty="0">
                <a:latin typeface="Calibri" panose="020F0502020204030204" pitchFamily="34" charset="0"/>
              </a:rPr>
              <a:t> Örnek olay</a:t>
            </a:r>
          </a:p>
          <a:p>
            <a:r>
              <a:rPr lang="tr-TR" dirty="0">
                <a:latin typeface="Calibri" panose="020F0502020204030204" pitchFamily="34" charset="0"/>
              </a:rPr>
              <a:t> Gösterip-yaptırma</a:t>
            </a:r>
          </a:p>
          <a:p>
            <a:r>
              <a:rPr lang="tr-TR" dirty="0">
                <a:latin typeface="Calibri" panose="020F0502020204030204" pitchFamily="34" charset="0"/>
              </a:rPr>
              <a:t> Problem çözme</a:t>
            </a:r>
          </a:p>
          <a:p>
            <a:r>
              <a:rPr lang="tr-TR" dirty="0">
                <a:latin typeface="Calibri" panose="020F0502020204030204" pitchFamily="34" charset="0"/>
              </a:rPr>
              <a:t> Bireysel çalışma</a:t>
            </a:r>
          </a:p>
        </p:txBody>
      </p:sp>
    </p:spTree>
    <p:extLst>
      <p:ext uri="{BB962C8B-B14F-4D97-AF65-F5344CB8AC3E}">
        <p14:creationId xmlns:p14="http://schemas.microsoft.com/office/powerpoint/2010/main" val="320970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alibri" panose="020F0502020204030204" pitchFamily="34" charset="0"/>
              </a:rPr>
              <a:t>Öğretim Tekniği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Öğretim </a:t>
            </a:r>
            <a:r>
              <a:rPr lang="tr-TR" dirty="0">
                <a:latin typeface="Calibri" panose="020F0502020204030204" pitchFamily="34" charset="0"/>
              </a:rPr>
              <a:t>yönteminin uygulama biçimidir. Örneğin; anlatım yönteminde öğretmenin anlatım biçimi ve kullanacağı </a:t>
            </a:r>
            <a:r>
              <a:rPr lang="tr-TR" dirty="0" smtClean="0">
                <a:latin typeface="Calibri" panose="020F0502020204030204" pitchFamily="34" charset="0"/>
              </a:rPr>
              <a:t>materyallerin nitelikleri </a:t>
            </a:r>
            <a:r>
              <a:rPr lang="tr-TR" dirty="0">
                <a:latin typeface="Calibri" panose="020F0502020204030204" pitchFamily="34" charset="0"/>
              </a:rPr>
              <a:t>birer tekniktir.</a:t>
            </a:r>
          </a:p>
          <a:p>
            <a:r>
              <a:rPr lang="tr-TR" dirty="0">
                <a:latin typeface="Calibri" panose="020F0502020204030204" pitchFamily="34" charset="0"/>
              </a:rPr>
              <a:t> Grupla Öğretim Teknikleri: Beyin fırtınası, gösteri, soru-cevap, drama- benzetim, mikro öğretim, </a:t>
            </a:r>
          </a:p>
          <a:p>
            <a:r>
              <a:rPr lang="tr-TR" dirty="0">
                <a:latin typeface="Calibri" panose="020F0502020204030204" pitchFamily="34" charset="0"/>
              </a:rPr>
              <a:t> Bireysel Öğretim Teknikleri: Bireyselleştirilmiş öğretim, programlı öğretim, bilgisayar destekli öğretim  </a:t>
            </a:r>
          </a:p>
          <a:p>
            <a:r>
              <a:rPr lang="tr-TR" dirty="0">
                <a:latin typeface="Calibri" panose="020F0502020204030204" pitchFamily="34" charset="0"/>
              </a:rPr>
              <a:t> Sınıf Dışı Öğretim Teknikleri: Gezi, gözlem, sergi proje, ödev, görüşme</a:t>
            </a:r>
          </a:p>
        </p:txBody>
      </p:sp>
    </p:spTree>
    <p:extLst>
      <p:ext uri="{BB962C8B-B14F-4D97-AF65-F5344CB8AC3E}">
        <p14:creationId xmlns:p14="http://schemas.microsoft.com/office/powerpoint/2010/main" val="271482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Sunuş yoluyla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öğretİm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stratejİsİ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4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Ausubel’e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öğrenci, her zaman hangi bilginin önemli, hangi ipuçlarının problem çözümü için uygun olduğunu bilmeyebilir. Bu nedenle birey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özellikle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konu alanıyla ilgili öğrenmesi gereken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ilkeleri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fikirleri, kendine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sunulanı alma yoluyla kazanabilir.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60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İlke kavram ve genellemelerin öğretmen tarafından düzenli bir şekilde sıralanması, bilginin hiyerarşik bir yapı içerisinde anlamlandırılarak öğrencilere aktarımı genelden özele yani tümdengelim yoluyla gerçekleşir.</a:t>
            </a:r>
          </a:p>
        </p:txBody>
      </p:sp>
    </p:spTree>
    <p:extLst>
      <p:ext uri="{BB962C8B-B14F-4D97-AF65-F5344CB8AC3E}">
        <p14:creationId xmlns:p14="http://schemas.microsoft.com/office/powerpoint/2010/main" val="243262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Öğretimin düzenlenmesi sırasında;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Sunulan materyalin anlamlı olması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Öğrenilecek materyalle ilgili ön bilgilere sahip olunması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Öğrenmeye niyetli olunması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0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405</Words>
  <Application>Microsoft Office PowerPoint</Application>
  <PresentationFormat>Ekran Gösterisi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Medyan</vt:lpstr>
      <vt:lpstr>ÖĞRETİM STRATEJİ, YÖNTEM, TEKNİK </vt:lpstr>
      <vt:lpstr>PowerPoint Sunusu</vt:lpstr>
      <vt:lpstr>Öğretim Stratejisi: </vt:lpstr>
      <vt:lpstr>Öğretim Yöntemi: </vt:lpstr>
      <vt:lpstr>Öğretim Tekniği</vt:lpstr>
      <vt:lpstr>Sunuş yoluyla öğretİm stratejİsİ</vt:lpstr>
      <vt:lpstr>PowerPoint Sunusu</vt:lpstr>
      <vt:lpstr>PowerPoint Sunusu</vt:lpstr>
      <vt:lpstr>Öğretimin düzenlenmesi sırasında;</vt:lpstr>
      <vt:lpstr>PowerPoint Sunusu</vt:lpstr>
      <vt:lpstr>Sunuş Stratejisinin Dört Temel Özelliği; </vt:lpstr>
      <vt:lpstr>PowerPoint Sunusu</vt:lpstr>
      <vt:lpstr>Amaçlar;</vt:lpstr>
      <vt:lpstr>PowerPoint Sunusu</vt:lpstr>
      <vt:lpstr> Nelere dikkat edelim?</vt:lpstr>
      <vt:lpstr>PowerPoint Sunusu</vt:lpstr>
      <vt:lpstr>PowerPoint Sunusu</vt:lpstr>
      <vt:lpstr>Sunuş yolu ile bir dersin işleniş aşamaları: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Sunuş yoluyla öğretİm stratejİsİ</dc:title>
  <dc:creator>fatmac</dc:creator>
  <cp:lastModifiedBy>canan</cp:lastModifiedBy>
  <cp:revision>11</cp:revision>
  <dcterms:created xsi:type="dcterms:W3CDTF">2014-10-09T09:20:52Z</dcterms:created>
  <dcterms:modified xsi:type="dcterms:W3CDTF">2016-02-24T16:09:59Z</dcterms:modified>
</cp:coreProperties>
</file>