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5" r:id="rId7"/>
    <p:sldId id="262" r:id="rId8"/>
    <p:sldId id="266" r:id="rId9"/>
    <p:sldId id="263" r:id="rId10"/>
    <p:sldId id="267" r:id="rId11"/>
    <p:sldId id="264"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0" y="1700213"/>
            <a:ext cx="9144000" cy="1470025"/>
          </a:xfrm>
          <a:solidFill>
            <a:schemeClr val="bg1">
              <a:alpha val="48000"/>
            </a:schemeClr>
          </a:solidFill>
        </p:spPr>
        <p:txBody>
          <a:bodyPr/>
          <a:lstStyle>
            <a:lvl1pPr>
              <a:defRPr/>
            </a:lvl1pPr>
          </a:lstStyle>
          <a:p>
            <a:pPr lvl="0"/>
            <a:r>
              <a:rPr lang="tr-TR" noProof="0" smtClean="0"/>
              <a:t>Ana başlık stilini düzenlemek için tıklatın</a:t>
            </a:r>
          </a:p>
        </p:txBody>
      </p:sp>
      <p:sp>
        <p:nvSpPr>
          <p:cNvPr id="7171" name="Rectangle 3"/>
          <p:cNvSpPr>
            <a:spLocks noGrp="1" noChangeArrowheads="1"/>
          </p:cNvSpPr>
          <p:nvPr>
            <p:ph type="subTitle" idx="1"/>
          </p:nvPr>
        </p:nvSpPr>
        <p:spPr>
          <a:xfrm>
            <a:off x="1339850" y="3573463"/>
            <a:ext cx="6400800" cy="1655762"/>
          </a:xfrm>
        </p:spPr>
        <p:txBody>
          <a:bodyPr/>
          <a:lstStyle>
            <a:lvl1pPr marL="0" indent="0" algn="ctr">
              <a:buFontTx/>
              <a:buNone/>
              <a:defRPr/>
            </a:lvl1pPr>
          </a:lstStyle>
          <a:p>
            <a:pPr lvl="0"/>
            <a:r>
              <a:rPr lang="tr-TR" noProof="0" smtClean="0"/>
              <a:t>Ana alt başlık stilini düzenlemek için tıklatın</a:t>
            </a:r>
          </a:p>
        </p:txBody>
      </p:sp>
      <p:sp>
        <p:nvSpPr>
          <p:cNvPr id="7172" name="Rectangle 4"/>
          <p:cNvSpPr>
            <a:spLocks noGrp="1" noChangeArrowheads="1"/>
          </p:cNvSpPr>
          <p:nvPr>
            <p:ph type="dt" sz="half" idx="2"/>
          </p:nvPr>
        </p:nvSpPr>
        <p:spPr>
          <a:xfrm>
            <a:off x="457200" y="6192838"/>
            <a:ext cx="2133600" cy="476250"/>
          </a:xfrm>
        </p:spPr>
        <p:txBody>
          <a:bodyPr/>
          <a:lstStyle>
            <a:lvl1pPr>
              <a:defRPr/>
            </a:lvl1pPr>
          </a:lstStyle>
          <a:p>
            <a:endParaRPr lang="tr-TR">
              <a:solidFill>
                <a:srgbClr val="FFFFFF"/>
              </a:solidFill>
            </a:endParaRPr>
          </a:p>
        </p:txBody>
      </p:sp>
      <p:sp>
        <p:nvSpPr>
          <p:cNvPr id="7173" name="Rectangle 5"/>
          <p:cNvSpPr>
            <a:spLocks noGrp="1" noChangeArrowheads="1"/>
          </p:cNvSpPr>
          <p:nvPr>
            <p:ph type="ftr" sz="quarter" idx="3"/>
          </p:nvPr>
        </p:nvSpPr>
        <p:spPr>
          <a:xfrm>
            <a:off x="3124200" y="6192838"/>
            <a:ext cx="2895600" cy="476250"/>
          </a:xfrm>
        </p:spPr>
        <p:txBody>
          <a:bodyPr/>
          <a:lstStyle>
            <a:lvl1pPr>
              <a:defRPr/>
            </a:lvl1pPr>
          </a:lstStyle>
          <a:p>
            <a:endParaRPr lang="tr-TR">
              <a:solidFill>
                <a:srgbClr val="FFFFFF"/>
              </a:solidFill>
            </a:endParaRPr>
          </a:p>
        </p:txBody>
      </p:sp>
      <p:sp>
        <p:nvSpPr>
          <p:cNvPr id="7174" name="Rectangle 6"/>
          <p:cNvSpPr>
            <a:spLocks noGrp="1" noChangeArrowheads="1"/>
          </p:cNvSpPr>
          <p:nvPr>
            <p:ph type="sldNum" sz="quarter" idx="4"/>
          </p:nvPr>
        </p:nvSpPr>
        <p:spPr>
          <a:xfrm>
            <a:off x="6553200" y="6192838"/>
            <a:ext cx="2133600" cy="476250"/>
          </a:xfrm>
        </p:spPr>
        <p:txBody>
          <a:bodyPr/>
          <a:lstStyle>
            <a:lvl1pPr>
              <a:defRPr/>
            </a:lvl1pPr>
          </a:lstStyle>
          <a:p>
            <a:fld id="{1B9C20B4-656E-4C55-87F9-BE7C70B44AB4}"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951274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FABDA020-25AC-4B5B-BE31-ED04D38E436B}"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863242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32588" y="0"/>
            <a:ext cx="2160587" cy="638175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250825" y="0"/>
            <a:ext cx="6329363" cy="63817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B197A07C-111D-4C16-BB9C-F4583FC1469D}"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2254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Başlık, Metin ve Küçük Resim">
    <p:spTree>
      <p:nvGrpSpPr>
        <p:cNvPr id="1" name=""/>
        <p:cNvGrpSpPr/>
        <p:nvPr/>
      </p:nvGrpSpPr>
      <p:grpSpPr>
        <a:xfrm>
          <a:off x="0" y="0"/>
          <a:ext cx="0" cy="0"/>
          <a:chOff x="0" y="0"/>
          <a:chExt cx="0" cy="0"/>
        </a:xfrm>
      </p:grpSpPr>
      <p:sp>
        <p:nvSpPr>
          <p:cNvPr id="2" name="Başlık 1"/>
          <p:cNvSpPr>
            <a:spLocks noGrp="1"/>
          </p:cNvSpPr>
          <p:nvPr>
            <p:ph type="title"/>
          </p:nvPr>
        </p:nvSpPr>
        <p:spPr>
          <a:xfrm>
            <a:off x="304800" y="0"/>
            <a:ext cx="8534400" cy="1341438"/>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250825" y="1628775"/>
            <a:ext cx="4244975" cy="47529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Küçük Resim Yer Tutucusu 3"/>
          <p:cNvSpPr>
            <a:spLocks noGrp="1"/>
          </p:cNvSpPr>
          <p:nvPr>
            <p:ph type="clipArt" sz="half" idx="2"/>
          </p:nvPr>
        </p:nvSpPr>
        <p:spPr>
          <a:xfrm>
            <a:off x="4648200" y="1628775"/>
            <a:ext cx="4244975" cy="4752975"/>
          </a:xfrm>
        </p:spPr>
        <p:txBody>
          <a:bodyPr/>
          <a:lstStyle/>
          <a:p>
            <a:endParaRPr lang="tr-TR"/>
          </a:p>
        </p:txBody>
      </p:sp>
      <p:sp>
        <p:nvSpPr>
          <p:cNvPr id="5" name="Veri Yer Tutucusu 4"/>
          <p:cNvSpPr>
            <a:spLocks noGrp="1"/>
          </p:cNvSpPr>
          <p:nvPr>
            <p:ph type="dt" sz="half" idx="10"/>
          </p:nvPr>
        </p:nvSpPr>
        <p:spPr>
          <a:xfrm>
            <a:off x="457200" y="6453188"/>
            <a:ext cx="2133600" cy="360362"/>
          </a:xfrm>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a:xfrm>
            <a:off x="3124200" y="6453188"/>
            <a:ext cx="2895600" cy="360362"/>
          </a:xfrm>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a:xfrm>
            <a:off x="6553200" y="6453188"/>
            <a:ext cx="2133600" cy="360362"/>
          </a:xfrm>
        </p:spPr>
        <p:txBody>
          <a:bodyPr/>
          <a:lstStyle>
            <a:lvl1pPr>
              <a:defRPr/>
            </a:lvl1pPr>
          </a:lstStyle>
          <a:p>
            <a:fld id="{860F2E65-2008-4EB4-9765-D4BA70BED52D}"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6233101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Başlık, Küçük Resim ve Metin">
    <p:spTree>
      <p:nvGrpSpPr>
        <p:cNvPr id="1" name=""/>
        <p:cNvGrpSpPr/>
        <p:nvPr/>
      </p:nvGrpSpPr>
      <p:grpSpPr>
        <a:xfrm>
          <a:off x="0" y="0"/>
          <a:ext cx="0" cy="0"/>
          <a:chOff x="0" y="0"/>
          <a:chExt cx="0" cy="0"/>
        </a:xfrm>
      </p:grpSpPr>
      <p:sp>
        <p:nvSpPr>
          <p:cNvPr id="2" name="Başlık 1"/>
          <p:cNvSpPr>
            <a:spLocks noGrp="1"/>
          </p:cNvSpPr>
          <p:nvPr>
            <p:ph type="title"/>
          </p:nvPr>
        </p:nvSpPr>
        <p:spPr>
          <a:xfrm>
            <a:off x="304800" y="0"/>
            <a:ext cx="8534400" cy="1341438"/>
          </a:xfrm>
        </p:spPr>
        <p:txBody>
          <a:bodyPr/>
          <a:lstStyle/>
          <a:p>
            <a:r>
              <a:rPr lang="tr-TR" smtClean="0"/>
              <a:t>Asıl başlık stili için tıklatın</a:t>
            </a:r>
            <a:endParaRPr lang="tr-TR"/>
          </a:p>
        </p:txBody>
      </p:sp>
      <p:sp>
        <p:nvSpPr>
          <p:cNvPr id="3" name="Küçük Resim Yer Tutucusu 2"/>
          <p:cNvSpPr>
            <a:spLocks noGrp="1"/>
          </p:cNvSpPr>
          <p:nvPr>
            <p:ph type="clipArt" sz="half" idx="1"/>
          </p:nvPr>
        </p:nvSpPr>
        <p:spPr>
          <a:xfrm>
            <a:off x="250825" y="1628775"/>
            <a:ext cx="4244975" cy="4752975"/>
          </a:xfrm>
        </p:spPr>
        <p:txBody>
          <a:bodyPr/>
          <a:lstStyle/>
          <a:p>
            <a:endParaRPr lang="tr-TR"/>
          </a:p>
        </p:txBody>
      </p:sp>
      <p:sp>
        <p:nvSpPr>
          <p:cNvPr id="4" name="Metin Yer Tutucusu 3"/>
          <p:cNvSpPr>
            <a:spLocks noGrp="1"/>
          </p:cNvSpPr>
          <p:nvPr>
            <p:ph type="body" sz="half" idx="2"/>
          </p:nvPr>
        </p:nvSpPr>
        <p:spPr>
          <a:xfrm>
            <a:off x="4648200" y="1628775"/>
            <a:ext cx="4244975" cy="47529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453188"/>
            <a:ext cx="2133600" cy="360362"/>
          </a:xfrm>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a:xfrm>
            <a:off x="3124200" y="6453188"/>
            <a:ext cx="2895600" cy="360362"/>
          </a:xfrm>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a:xfrm>
            <a:off x="6553200" y="6453188"/>
            <a:ext cx="2133600" cy="360362"/>
          </a:xfrm>
        </p:spPr>
        <p:txBody>
          <a:bodyPr/>
          <a:lstStyle>
            <a:lvl1pPr>
              <a:defRPr/>
            </a:lvl1pPr>
          </a:lstStyle>
          <a:p>
            <a:fld id="{6AC9B99E-86B5-45D4-97FB-FB826A51430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33446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304800" y="0"/>
            <a:ext cx="8534400" cy="1341438"/>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250825" y="1628775"/>
            <a:ext cx="8642350" cy="4752975"/>
          </a:xfrm>
        </p:spPr>
        <p:txBody>
          <a:bodyPr/>
          <a:lstStyle/>
          <a:p>
            <a:endParaRPr lang="tr-TR"/>
          </a:p>
        </p:txBody>
      </p:sp>
      <p:sp>
        <p:nvSpPr>
          <p:cNvPr id="4" name="Veri Yer Tutucusu 3"/>
          <p:cNvSpPr>
            <a:spLocks noGrp="1"/>
          </p:cNvSpPr>
          <p:nvPr>
            <p:ph type="dt" sz="half" idx="10"/>
          </p:nvPr>
        </p:nvSpPr>
        <p:spPr>
          <a:xfrm>
            <a:off x="457200" y="6453188"/>
            <a:ext cx="2133600" cy="360362"/>
          </a:xfrm>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a:xfrm>
            <a:off x="3124200" y="6453188"/>
            <a:ext cx="2895600" cy="360362"/>
          </a:xfrm>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a:xfrm>
            <a:off x="6553200" y="6453188"/>
            <a:ext cx="2133600" cy="360362"/>
          </a:xfrm>
        </p:spPr>
        <p:txBody>
          <a:bodyPr/>
          <a:lstStyle>
            <a:lvl1pPr>
              <a:defRPr/>
            </a:lvl1pPr>
          </a:lstStyle>
          <a:p>
            <a:fld id="{A8BD7CD3-26BE-420C-975E-5240032D947F}"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74270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1023F2DA-686E-49BF-9E34-89AE586F1BAE}"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455089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3B42108C-3B47-4951-9856-EC8A00D9F45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821817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250825" y="1628775"/>
            <a:ext cx="42449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28775"/>
            <a:ext cx="42449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01362E08-1910-4F6E-8E87-E6C4DBF3E37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150064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p:txBody>
          <a:bodyPr/>
          <a:lstStyle>
            <a:lvl1pPr>
              <a:defRPr/>
            </a:lvl1pPr>
          </a:lstStyle>
          <a:p>
            <a:fld id="{60E0AB08-B8D7-43F9-AF13-7515D818F12E}"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86340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FFFFFF"/>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FFFFFF"/>
              </a:solidFill>
            </a:endParaRPr>
          </a:p>
        </p:txBody>
      </p:sp>
      <p:sp>
        <p:nvSpPr>
          <p:cNvPr id="5" name="Slayt Numarası Yer Tutucusu 4"/>
          <p:cNvSpPr>
            <a:spLocks noGrp="1"/>
          </p:cNvSpPr>
          <p:nvPr>
            <p:ph type="sldNum" sz="quarter" idx="12"/>
          </p:nvPr>
        </p:nvSpPr>
        <p:spPr/>
        <p:txBody>
          <a:bodyPr/>
          <a:lstStyle>
            <a:lvl1pPr>
              <a:defRPr/>
            </a:lvl1pPr>
          </a:lstStyle>
          <a:p>
            <a:fld id="{E4D40F40-D444-4284-821A-574E24406C77}"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950359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FFFFFF"/>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FFFFFF"/>
              </a:solidFill>
            </a:endParaRPr>
          </a:p>
        </p:txBody>
      </p:sp>
      <p:sp>
        <p:nvSpPr>
          <p:cNvPr id="4" name="Slayt Numarası Yer Tutucusu 3"/>
          <p:cNvSpPr>
            <a:spLocks noGrp="1"/>
          </p:cNvSpPr>
          <p:nvPr>
            <p:ph type="sldNum" sz="quarter" idx="12"/>
          </p:nvPr>
        </p:nvSpPr>
        <p:spPr/>
        <p:txBody>
          <a:bodyPr/>
          <a:lstStyle>
            <a:lvl1pPr>
              <a:defRPr/>
            </a:lvl1pPr>
          </a:lstStyle>
          <a:p>
            <a:fld id="{06DADFC9-638D-4561-8051-DD51701F46D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637421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3A5F3C4B-1FB2-43DA-AD4C-515126C73457}"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509648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BE6B8B22-783D-47E0-B497-181AD13ED36F}"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18299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304800" y="0"/>
            <a:ext cx="8534400" cy="1341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Ana başlık stilini düzenlemek için tıklatın</a:t>
            </a:r>
          </a:p>
        </p:txBody>
      </p:sp>
      <p:sp>
        <p:nvSpPr>
          <p:cNvPr id="6147" name="Rectangle 3"/>
          <p:cNvSpPr>
            <a:spLocks noGrp="1" noChangeArrowheads="1"/>
          </p:cNvSpPr>
          <p:nvPr>
            <p:ph type="body" idx="1"/>
          </p:nvPr>
        </p:nvSpPr>
        <p:spPr bwMode="auto">
          <a:xfrm>
            <a:off x="250825" y="1628775"/>
            <a:ext cx="8642350"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148" name="Rectangle 4"/>
          <p:cNvSpPr>
            <a:spLocks noGrp="1" noChangeArrowheads="1"/>
          </p:cNvSpPr>
          <p:nvPr>
            <p:ph type="dt" sz="half" idx="2"/>
          </p:nvPr>
        </p:nvSpPr>
        <p:spPr bwMode="auto">
          <a:xfrm>
            <a:off x="457200" y="6453188"/>
            <a:ext cx="21336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FFFFFF"/>
              </a:solidFill>
            </a:endParaRPr>
          </a:p>
        </p:txBody>
      </p:sp>
      <p:sp>
        <p:nvSpPr>
          <p:cNvPr id="6149" name="Rectangle 5"/>
          <p:cNvSpPr>
            <a:spLocks noGrp="1" noChangeArrowheads="1"/>
          </p:cNvSpPr>
          <p:nvPr>
            <p:ph type="ftr" sz="quarter" idx="3"/>
          </p:nvPr>
        </p:nvSpPr>
        <p:spPr bwMode="auto">
          <a:xfrm>
            <a:off x="3124200" y="6453188"/>
            <a:ext cx="28956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FFFFFF"/>
              </a:solidFill>
            </a:endParaRPr>
          </a:p>
        </p:txBody>
      </p:sp>
      <p:sp>
        <p:nvSpPr>
          <p:cNvPr id="6150" name="Rectangle 6"/>
          <p:cNvSpPr>
            <a:spLocks noGrp="1" noChangeArrowheads="1"/>
          </p:cNvSpPr>
          <p:nvPr>
            <p:ph type="sldNum" sz="quarter" idx="4"/>
          </p:nvPr>
        </p:nvSpPr>
        <p:spPr bwMode="auto">
          <a:xfrm>
            <a:off x="6553200" y="6453188"/>
            <a:ext cx="21336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C44803AD-A80C-4895-A7C2-9B8A0BDB1AE3}" type="slidenum">
              <a:rPr lang="tr-TR" smtClean="0">
                <a:solidFill>
                  <a:srgbClr val="FFFFFF"/>
                </a:solidFill>
              </a:rPr>
              <a:pPr fontAlgn="base">
                <a:spcBef>
                  <a:spcPct val="0"/>
                </a:spcBef>
                <a:spcAft>
                  <a:spcPct val="0"/>
                </a:spcAft>
              </a:pPr>
              <a:t>‹#›</a:t>
            </a:fld>
            <a:endParaRPr lang="tr-TR" smtClean="0">
              <a:solidFill>
                <a:srgbClr val="FFFFFF"/>
              </a:solidFill>
            </a:endParaRPr>
          </a:p>
        </p:txBody>
      </p:sp>
    </p:spTree>
    <p:extLst>
      <p:ext uri="{BB962C8B-B14F-4D97-AF65-F5344CB8AC3E}">
        <p14:creationId xmlns:p14="http://schemas.microsoft.com/office/powerpoint/2010/main" val="323021132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rtl="0" fontAlgn="base">
        <a:spcBef>
          <a:spcPct val="0"/>
        </a:spcBef>
        <a:spcAft>
          <a:spcPct val="0"/>
        </a:spcAft>
        <a:defRPr sz="4400" b="1">
          <a:solidFill>
            <a:schemeClr val="tx1"/>
          </a:solidFill>
          <a:latin typeface="+mj-lt"/>
          <a:ea typeface="+mj-ea"/>
          <a:cs typeface="+mj-cs"/>
        </a:defRPr>
      </a:lvl1pPr>
      <a:lvl2pPr algn="ctr" rtl="0" fontAlgn="base">
        <a:spcBef>
          <a:spcPct val="0"/>
        </a:spcBef>
        <a:spcAft>
          <a:spcPct val="0"/>
        </a:spcAft>
        <a:defRPr sz="4400" b="1">
          <a:solidFill>
            <a:schemeClr val="tx1"/>
          </a:solidFill>
          <a:latin typeface="Arial" charset="0"/>
        </a:defRPr>
      </a:lvl2pPr>
      <a:lvl3pPr algn="ctr" rtl="0" fontAlgn="base">
        <a:spcBef>
          <a:spcPct val="0"/>
        </a:spcBef>
        <a:spcAft>
          <a:spcPct val="0"/>
        </a:spcAft>
        <a:defRPr sz="4400" b="1">
          <a:solidFill>
            <a:schemeClr val="tx1"/>
          </a:solidFill>
          <a:latin typeface="Arial" charset="0"/>
        </a:defRPr>
      </a:lvl3pPr>
      <a:lvl4pPr algn="ctr" rtl="0" fontAlgn="base">
        <a:spcBef>
          <a:spcPct val="0"/>
        </a:spcBef>
        <a:spcAft>
          <a:spcPct val="0"/>
        </a:spcAft>
        <a:defRPr sz="4400" b="1">
          <a:solidFill>
            <a:schemeClr val="tx1"/>
          </a:solidFill>
          <a:latin typeface="Arial" charset="0"/>
        </a:defRPr>
      </a:lvl4pPr>
      <a:lvl5pPr algn="ctr" rtl="0" fontAlgn="base">
        <a:spcBef>
          <a:spcPct val="0"/>
        </a:spcBef>
        <a:spcAft>
          <a:spcPct val="0"/>
        </a:spcAft>
        <a:defRPr sz="4400" b="1">
          <a:solidFill>
            <a:schemeClr val="tx1"/>
          </a:solidFill>
          <a:latin typeface="Arial" charset="0"/>
        </a:defRPr>
      </a:lvl5pPr>
      <a:lvl6pPr marL="457200" algn="ctr" rtl="0" fontAlgn="base">
        <a:spcBef>
          <a:spcPct val="0"/>
        </a:spcBef>
        <a:spcAft>
          <a:spcPct val="0"/>
        </a:spcAft>
        <a:defRPr sz="4400" b="1">
          <a:solidFill>
            <a:schemeClr val="tx1"/>
          </a:solidFill>
          <a:latin typeface="Arial" charset="0"/>
        </a:defRPr>
      </a:lvl6pPr>
      <a:lvl7pPr marL="914400" algn="ctr" rtl="0" fontAlgn="base">
        <a:spcBef>
          <a:spcPct val="0"/>
        </a:spcBef>
        <a:spcAft>
          <a:spcPct val="0"/>
        </a:spcAft>
        <a:defRPr sz="4400" b="1">
          <a:solidFill>
            <a:schemeClr val="tx1"/>
          </a:solidFill>
          <a:latin typeface="Arial" charset="0"/>
        </a:defRPr>
      </a:lvl7pPr>
      <a:lvl8pPr marL="1371600" algn="ctr" rtl="0" fontAlgn="base">
        <a:spcBef>
          <a:spcPct val="0"/>
        </a:spcBef>
        <a:spcAft>
          <a:spcPct val="0"/>
        </a:spcAft>
        <a:defRPr sz="4400" b="1">
          <a:solidFill>
            <a:schemeClr val="tx1"/>
          </a:solidFill>
          <a:latin typeface="Arial" charset="0"/>
        </a:defRPr>
      </a:lvl8pPr>
      <a:lvl9pPr marL="1828800" algn="ctr" rtl="0" fontAlgn="base">
        <a:spcBef>
          <a:spcPct val="0"/>
        </a:spcBef>
        <a:spcAft>
          <a:spcPct val="0"/>
        </a:spcAft>
        <a:defRPr sz="4400" b="1">
          <a:solidFill>
            <a:schemeClr val="tx1"/>
          </a:solidFill>
          <a:latin typeface="Arial" charset="0"/>
        </a:defRPr>
      </a:lvl9pPr>
    </p:titleStyle>
    <p:bodyStyle>
      <a:lvl1pPr marL="342900" indent="-342900" algn="l" rtl="0" fontAlgn="base">
        <a:spcBef>
          <a:spcPct val="20000"/>
        </a:spcBef>
        <a:spcAft>
          <a:spcPct val="0"/>
        </a:spcAft>
        <a:buClr>
          <a:schemeClr val="folHlink"/>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tr-TR" sz="4000"/>
              <a:t>PAZARLAMA SİSTEMİNİ ETKİLEYEN İŞLETME DIŞI ETKENLER</a:t>
            </a:r>
            <a:br>
              <a:rPr lang="tr-TR" sz="4000"/>
            </a:br>
            <a:endParaRPr lang="tr-TR" sz="4000"/>
          </a:p>
        </p:txBody>
      </p:sp>
      <p:sp>
        <p:nvSpPr>
          <p:cNvPr id="4099" name="Rectangle 3"/>
          <p:cNvSpPr>
            <a:spLocks noGrp="1" noChangeArrowheads="1"/>
          </p:cNvSpPr>
          <p:nvPr>
            <p:ph type="subTitle" idx="1"/>
          </p:nvPr>
        </p:nvSpPr>
        <p:spPr/>
        <p:txBody>
          <a:bodyPr/>
          <a:lstStyle/>
          <a:p>
            <a:endParaRPr lang="tr-TR"/>
          </a:p>
        </p:txBody>
      </p:sp>
    </p:spTree>
    <p:extLst>
      <p:ext uri="{BB962C8B-B14F-4D97-AF65-F5344CB8AC3E}">
        <p14:creationId xmlns:p14="http://schemas.microsoft.com/office/powerpoint/2010/main" val="3342369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a:solidFill>
                  <a:srgbClr val="FFFFFF"/>
                </a:solidFill>
              </a:rPr>
              <a:t>6.Teknoloji</a:t>
            </a:r>
            <a:endParaRPr lang="tr-TR" dirty="0"/>
          </a:p>
        </p:txBody>
      </p:sp>
      <p:sp>
        <p:nvSpPr>
          <p:cNvPr id="6" name="İçerik Yer Tutucusu 5"/>
          <p:cNvSpPr>
            <a:spLocks noGrp="1"/>
          </p:cNvSpPr>
          <p:nvPr>
            <p:ph idx="1"/>
          </p:nvPr>
        </p:nvSpPr>
        <p:spPr/>
        <p:txBody>
          <a:bodyPr/>
          <a:lstStyle/>
          <a:p>
            <a:pPr lvl="0">
              <a:lnSpc>
                <a:spcPct val="80000"/>
              </a:lnSpc>
              <a:buClr>
                <a:srgbClr val="F0E500"/>
              </a:buClr>
            </a:pPr>
            <a:r>
              <a:rPr lang="tr-TR" sz="1800" b="1" dirty="0" smtClean="0">
                <a:solidFill>
                  <a:srgbClr val="FFFFFF"/>
                </a:solidFill>
              </a:rPr>
              <a:t>: </a:t>
            </a:r>
            <a:endParaRPr lang="tr-TR" sz="1800" dirty="0">
              <a:solidFill>
                <a:srgbClr val="FFFFFF"/>
              </a:solidFill>
            </a:endParaRPr>
          </a:p>
          <a:p>
            <a:pPr lvl="0">
              <a:lnSpc>
                <a:spcPct val="80000"/>
              </a:lnSpc>
              <a:buClr>
                <a:srgbClr val="F0E500"/>
              </a:buClr>
            </a:pPr>
            <a:r>
              <a:rPr lang="tr-TR" sz="1800" dirty="0">
                <a:solidFill>
                  <a:srgbClr val="FFFFFF"/>
                </a:solidFill>
              </a:rPr>
              <a:t>Bilim adamlarının, mühendis ve diğer teknik elemanların çalışmaları işletmenin pazarlama sistemi üzerinde büyük etkiler yapmaktadır. Ulaşım ve haberleşme sistemin gelişmesi de işletmenin pazarlama sistemine olumlu katkıda bulunmuştur. Diğer taraftan pazarlama da teknolojiyi etkilemektedir. Zira yenilikler, yeni ürün ve teknolojileri de pazarlanmaya muhtaçtırlar. Yeniliği bulmak veya yeni bir malı üretmek yeterli değildir, bunu tüketici isteklerine uydurmak ve tüketiciye benimsetmek gerekir.</a:t>
            </a:r>
          </a:p>
          <a:p>
            <a:pPr lvl="0">
              <a:lnSpc>
                <a:spcPct val="80000"/>
              </a:lnSpc>
              <a:buClr>
                <a:srgbClr val="F0E500"/>
              </a:buClr>
            </a:pPr>
            <a:endParaRPr lang="tr-TR" sz="1800" dirty="0">
              <a:solidFill>
                <a:srgbClr val="FFFFFF"/>
              </a:solidFill>
            </a:endParaRPr>
          </a:p>
          <a:p>
            <a:endParaRPr lang="tr-TR" dirty="0"/>
          </a:p>
        </p:txBody>
      </p:sp>
    </p:spTree>
    <p:extLst>
      <p:ext uri="{BB962C8B-B14F-4D97-AF65-F5344CB8AC3E}">
        <p14:creationId xmlns:p14="http://schemas.microsoft.com/office/powerpoint/2010/main" val="203875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p:txBody>
          <a:bodyPr/>
          <a:lstStyle/>
          <a:p>
            <a:r>
              <a:rPr lang="tr-TR" b="0"/>
              <a:t>Mikro Çevre Etkenleri</a:t>
            </a:r>
          </a:p>
        </p:txBody>
      </p:sp>
      <p:sp>
        <p:nvSpPr>
          <p:cNvPr id="19459" name="Rectangle 3"/>
          <p:cNvSpPr>
            <a:spLocks noGrp="1" noChangeArrowheads="1"/>
          </p:cNvSpPr>
          <p:nvPr>
            <p:ph idx="1"/>
          </p:nvPr>
        </p:nvSpPr>
        <p:spPr/>
        <p:txBody>
          <a:bodyPr/>
          <a:lstStyle/>
          <a:p>
            <a:r>
              <a:rPr lang="tr-TR" dirty="0"/>
              <a:t>İşletmenin pazarlama sistemiyle doğrudan ilişkili ve onun parçası durumunda 3 etken vardır.</a:t>
            </a:r>
          </a:p>
          <a:p>
            <a:r>
              <a:rPr lang="tr-TR" dirty="0"/>
              <a:t>İşletmenin pazarı</a:t>
            </a:r>
          </a:p>
          <a:p>
            <a:r>
              <a:rPr lang="tr-TR" dirty="0"/>
              <a:t>Üretim faktörleri sahipleri</a:t>
            </a:r>
          </a:p>
          <a:p>
            <a:r>
              <a:rPr lang="tr-TR" dirty="0"/>
              <a:t>Aracı kuruluşlar</a:t>
            </a:r>
          </a:p>
        </p:txBody>
      </p:sp>
    </p:spTree>
    <p:extLst>
      <p:ext uri="{BB962C8B-B14F-4D97-AF65-F5344CB8AC3E}">
        <p14:creationId xmlns:p14="http://schemas.microsoft.com/office/powerpoint/2010/main" val="3310262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pPr lvl="0">
              <a:buClr>
                <a:srgbClr val="F0E500"/>
              </a:buClr>
            </a:pPr>
            <a:r>
              <a:rPr lang="tr-TR" sz="2800" dirty="0">
                <a:solidFill>
                  <a:srgbClr val="FFFFFF"/>
                </a:solidFill>
              </a:rPr>
              <a:t>İşletmenin pazarı ve üretim faktörleri sahipleri, her pazarlama sisteminin hem dış çevre etkeni, hem de ana unsurlarından biri olma özelliğine göre tüm pazarlama kararlarının odak noktasıdır.</a:t>
            </a:r>
          </a:p>
          <a:p>
            <a:endParaRPr lang="tr-TR" dirty="0"/>
          </a:p>
        </p:txBody>
      </p:sp>
    </p:spTree>
    <p:extLst>
      <p:ext uri="{BB962C8B-B14F-4D97-AF65-F5344CB8AC3E}">
        <p14:creationId xmlns:p14="http://schemas.microsoft.com/office/powerpoint/2010/main" val="453045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tr-TR"/>
          </a:p>
        </p:txBody>
      </p:sp>
      <p:sp>
        <p:nvSpPr>
          <p:cNvPr id="9219" name="Rectangle 3"/>
          <p:cNvSpPr>
            <a:spLocks noGrp="1" noChangeArrowheads="1"/>
          </p:cNvSpPr>
          <p:nvPr>
            <p:ph type="body" idx="1"/>
          </p:nvPr>
        </p:nvSpPr>
        <p:spPr/>
        <p:txBody>
          <a:bodyPr/>
          <a:lstStyle/>
          <a:p>
            <a:pPr>
              <a:lnSpc>
                <a:spcPct val="90000"/>
              </a:lnSpc>
            </a:pPr>
            <a:r>
              <a:rPr lang="tr-TR" sz="2800"/>
              <a:t>Pazarlama işletmenin bir alt sistemidir, fakat onu yönlendiren bir alt sistemdir. İşletmenin pazarlama sistemi, sistemin dış çevresini oluşturan çeşitli güçlerin ve koşulların çerçevesinde işler. Bu çevresel etkenler, önemli bir bölümü geniş kapsamlı "makro" nitelikteki etkenler, diğerleri de "mikro çevre" etkenleri olmak üzere iki ana grupta ele alınabilir (Mucuk, İ., 1987). Aşağıdaki şekilde pazarlamayı çevreleyen küresel bileşenler gösterilmiştir. Bunlar pazarlamanın yönlenmesinde  çeşitli düzeylerde etki</a:t>
            </a:r>
          </a:p>
        </p:txBody>
      </p:sp>
    </p:spTree>
    <p:extLst>
      <p:ext uri="{BB962C8B-B14F-4D97-AF65-F5344CB8AC3E}">
        <p14:creationId xmlns:p14="http://schemas.microsoft.com/office/powerpoint/2010/main" val="2915063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p:cNvPicPr>
            <a:picLocks noChangeAspect="1" noChangeArrowheads="1"/>
          </p:cNvPicPr>
          <p:nvPr>
            <p:ph type="body" idx="4294967295"/>
          </p:nvPr>
        </p:nvPicPr>
        <p:blipFill>
          <a:blip r:embed="rId2">
            <a:lum bright="-24000"/>
            <a:grayscl/>
            <a:biLevel thresh="50000"/>
            <a:extLst>
              <a:ext uri="{28A0092B-C50C-407E-A947-70E740481C1C}">
                <a14:useLocalDpi xmlns:a14="http://schemas.microsoft.com/office/drawing/2010/main" val="0"/>
              </a:ext>
            </a:extLst>
          </a:blip>
          <a:srcRect/>
          <a:stretch>
            <a:fillRect/>
          </a:stretch>
        </p:blipFill>
        <p:spPr>
          <a:xfrm>
            <a:off x="0" y="1600200"/>
            <a:ext cx="5427663" cy="4752975"/>
          </a:xfrm>
          <a:solidFill>
            <a:schemeClr val="bg2"/>
          </a:solidFill>
          <a:ln w="38100" cmpd="dbl">
            <a:solidFill>
              <a:schemeClr val="bg2"/>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7" name="Text Box 7"/>
          <p:cNvSpPr txBox="1">
            <a:spLocks noChangeArrowheads="1"/>
          </p:cNvSpPr>
          <p:nvPr/>
        </p:nvSpPr>
        <p:spPr bwMode="auto">
          <a:xfrm>
            <a:off x="6172200" y="5486400"/>
            <a:ext cx="2590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fontAlgn="base">
              <a:spcBef>
                <a:spcPct val="0"/>
              </a:spcBef>
              <a:spcAft>
                <a:spcPct val="0"/>
              </a:spcAft>
            </a:pPr>
            <a:r>
              <a:rPr lang="tr-TR" sz="1000" b="1" smtClean="0">
                <a:solidFill>
                  <a:srgbClr val="FFFFFF"/>
                </a:solidFill>
              </a:rPr>
              <a:t>Şekil-3 Küresel Pazar Bileşenleri  http://www.emeraldinsight.com/0736-3761.htm, 2005)</a:t>
            </a:r>
          </a:p>
          <a:p>
            <a:pPr fontAlgn="base">
              <a:spcBef>
                <a:spcPct val="50000"/>
              </a:spcBef>
              <a:spcAft>
                <a:spcPct val="0"/>
              </a:spcAft>
            </a:pPr>
            <a:endParaRPr lang="tr-TR" sz="1000" smtClean="0">
              <a:solidFill>
                <a:srgbClr val="FFFFFF"/>
              </a:solidFill>
            </a:endParaRPr>
          </a:p>
        </p:txBody>
      </p:sp>
    </p:spTree>
    <p:extLst>
      <p:ext uri="{BB962C8B-B14F-4D97-AF65-F5344CB8AC3E}">
        <p14:creationId xmlns:p14="http://schemas.microsoft.com/office/powerpoint/2010/main" val="2600141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04800" y="0"/>
            <a:ext cx="6705600" cy="1341438"/>
          </a:xfrm>
        </p:spPr>
        <p:txBody>
          <a:bodyPr/>
          <a:lstStyle/>
          <a:p>
            <a:r>
              <a:rPr lang="tr-TR" b="0"/>
              <a:t>Makro Çevre Etkenleri</a:t>
            </a:r>
          </a:p>
        </p:txBody>
      </p:sp>
      <p:sp>
        <p:nvSpPr>
          <p:cNvPr id="11267" name="Rectangle 3"/>
          <p:cNvSpPr>
            <a:spLocks noGrp="1" noChangeArrowheads="1"/>
          </p:cNvSpPr>
          <p:nvPr>
            <p:ph type="body" sz="half" idx="1"/>
          </p:nvPr>
        </p:nvSpPr>
        <p:spPr/>
        <p:txBody>
          <a:bodyPr/>
          <a:lstStyle/>
          <a:p>
            <a:pPr>
              <a:lnSpc>
                <a:spcPct val="80000"/>
              </a:lnSpc>
            </a:pPr>
            <a:r>
              <a:rPr lang="tr-TR" sz="2400"/>
              <a:t>Makro çevre etkenleri birbirlerinden oldukça farklıdırlar; belki de tek ortak yönleri genellikle sürekli değişmelere açık olmalarıdır. Enflasyon, işsizlik, artan enerji maliyetleri, toplumun sosyal ve ekonomik yapısında görülen değişme ve gelişmeler, işletme yöneticileri ve özellikle pazarlama yöneticileri için çözümü güç etkiler yaratırlar.</a:t>
            </a:r>
          </a:p>
        </p:txBody>
      </p:sp>
      <p:sp>
        <p:nvSpPr>
          <p:cNvPr id="11268" name="Rectangle 4"/>
          <p:cNvSpPr>
            <a:spLocks noGrp="1" noChangeArrowheads="1"/>
          </p:cNvSpPr>
          <p:nvPr>
            <p:ph type="body" sz="half" idx="2"/>
          </p:nvPr>
        </p:nvSpPr>
        <p:spPr/>
        <p:txBody>
          <a:bodyPr/>
          <a:lstStyle/>
          <a:p>
            <a:pPr>
              <a:lnSpc>
                <a:spcPct val="80000"/>
              </a:lnSpc>
            </a:pPr>
            <a:r>
              <a:rPr lang="tr-TR" sz="2400"/>
              <a:t>Demografik çevre</a:t>
            </a:r>
          </a:p>
          <a:p>
            <a:pPr>
              <a:lnSpc>
                <a:spcPct val="80000"/>
              </a:lnSpc>
            </a:pPr>
            <a:r>
              <a:rPr lang="tr-TR" sz="2400"/>
              <a:t>Ekonomik çevre</a:t>
            </a:r>
          </a:p>
          <a:p>
            <a:pPr>
              <a:lnSpc>
                <a:spcPct val="80000"/>
              </a:lnSpc>
            </a:pPr>
            <a:r>
              <a:rPr lang="tr-TR" sz="2400"/>
              <a:t>Sosyal ve kültürel çevre</a:t>
            </a:r>
          </a:p>
          <a:p>
            <a:pPr>
              <a:lnSpc>
                <a:spcPct val="80000"/>
              </a:lnSpc>
            </a:pPr>
            <a:r>
              <a:rPr lang="tr-TR" sz="2400"/>
              <a:t>Politik ve hukuki çevre</a:t>
            </a:r>
          </a:p>
          <a:p>
            <a:pPr>
              <a:lnSpc>
                <a:spcPct val="80000"/>
              </a:lnSpc>
            </a:pPr>
            <a:r>
              <a:rPr lang="tr-TR" sz="2400"/>
              <a:t>Rekabet</a:t>
            </a:r>
          </a:p>
          <a:p>
            <a:pPr>
              <a:lnSpc>
                <a:spcPct val="80000"/>
              </a:lnSpc>
            </a:pPr>
            <a:r>
              <a:rPr lang="tr-TR" sz="2400"/>
              <a:t>Teknoloji</a:t>
            </a:r>
          </a:p>
          <a:p>
            <a:pPr>
              <a:lnSpc>
                <a:spcPct val="80000"/>
              </a:lnSpc>
            </a:pPr>
            <a:endParaRPr lang="tr-TR" sz="2400"/>
          </a:p>
        </p:txBody>
      </p:sp>
    </p:spTree>
    <p:extLst>
      <p:ext uri="{BB962C8B-B14F-4D97-AF65-F5344CB8AC3E}">
        <p14:creationId xmlns:p14="http://schemas.microsoft.com/office/powerpoint/2010/main" val="1991936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13317" name="Rectangle 5"/>
          <p:cNvSpPr>
            <a:spLocks noGrp="1" noChangeArrowheads="1"/>
          </p:cNvSpPr>
          <p:nvPr>
            <p:ph idx="1"/>
          </p:nvPr>
        </p:nvSpPr>
        <p:spPr/>
        <p:txBody>
          <a:bodyPr/>
          <a:lstStyle/>
          <a:p>
            <a:pPr>
              <a:lnSpc>
                <a:spcPct val="80000"/>
              </a:lnSpc>
            </a:pPr>
            <a:r>
              <a:rPr lang="tr-TR" sz="1800" b="1" dirty="0"/>
              <a:t>1.  Demografik Çevre:</a:t>
            </a:r>
          </a:p>
          <a:p>
            <a:pPr>
              <a:lnSpc>
                <a:spcPct val="80000"/>
              </a:lnSpc>
            </a:pPr>
            <a:r>
              <a:rPr lang="tr-TR" sz="1800" b="1" dirty="0"/>
              <a:t> </a:t>
            </a:r>
            <a:r>
              <a:rPr lang="tr-TR" sz="1800" dirty="0"/>
              <a:t>Bu çevre etkenleri, ekonomik çevre ile birlikte bir ülkede işletme kararlarını, özellikle pazarlama kararlarını en fazla etkileyen değişkenleri oluştururlar. Zira, </a:t>
            </a:r>
            <a:r>
              <a:rPr lang="tr-TR" sz="1800" dirty="0">
                <a:solidFill>
                  <a:schemeClr val="folHlink"/>
                </a:solidFill>
              </a:rPr>
              <a:t>nüfus ve özellikleri,</a:t>
            </a:r>
            <a:r>
              <a:rPr lang="tr-TR" sz="1800" dirty="0"/>
              <a:t> </a:t>
            </a:r>
            <a:r>
              <a:rPr lang="tr-TR" sz="1800" dirty="0">
                <a:solidFill>
                  <a:schemeClr val="folHlink"/>
                </a:solidFill>
              </a:rPr>
              <a:t>coğrafi ve benzer dağılım özellikleri,</a:t>
            </a:r>
            <a:r>
              <a:rPr lang="tr-TR" sz="1800" dirty="0"/>
              <a:t> mal ve hizmetin talebiyle sıkı sıkıya bağıntılıdır. Pazar için çalışan bir kuruluş olarak işletme, pazarı oluşturan insan unsurunun demografik özelliklerini yakından bilebildiği ve gelişme eğilimlerini iyi izleyebildiği oranda başarılı olmaktadır. Bu bakımdan </a:t>
            </a:r>
            <a:r>
              <a:rPr lang="tr-TR" sz="1800" dirty="0">
                <a:solidFill>
                  <a:schemeClr val="folHlink"/>
                </a:solidFill>
              </a:rPr>
              <a:t>nüfus özellikleri</a:t>
            </a:r>
            <a:r>
              <a:rPr lang="tr-TR" sz="1800" dirty="0"/>
              <a:t> önemli değişkenlerden biri olarak hesaba katılmalıdır.</a:t>
            </a:r>
            <a:endParaRPr lang="tr-TR" sz="1800" b="1" dirty="0"/>
          </a:p>
        </p:txBody>
      </p:sp>
    </p:spTree>
    <p:extLst>
      <p:ext uri="{BB962C8B-B14F-4D97-AF65-F5344CB8AC3E}">
        <p14:creationId xmlns:p14="http://schemas.microsoft.com/office/powerpoint/2010/main" val="536847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80000"/>
              </a:lnSpc>
              <a:buClr>
                <a:srgbClr val="F0E500"/>
              </a:buClr>
            </a:pPr>
            <a:r>
              <a:rPr lang="tr-TR" sz="1800" b="1" dirty="0">
                <a:solidFill>
                  <a:srgbClr val="FFFFFF"/>
                </a:solidFill>
              </a:rPr>
              <a:t>2.</a:t>
            </a:r>
            <a:r>
              <a:rPr lang="tr-TR" sz="1800" dirty="0">
                <a:solidFill>
                  <a:srgbClr val="FFFFFF"/>
                </a:solidFill>
              </a:rPr>
              <a:t>  </a:t>
            </a:r>
            <a:r>
              <a:rPr lang="tr-TR" sz="1800" b="1" dirty="0">
                <a:solidFill>
                  <a:srgbClr val="FFFFFF"/>
                </a:solidFill>
              </a:rPr>
              <a:t>Ekonomik Çevre: </a:t>
            </a:r>
            <a:endParaRPr lang="tr-TR" sz="1800" dirty="0">
              <a:solidFill>
                <a:srgbClr val="FFFFFF"/>
              </a:solidFill>
            </a:endParaRPr>
          </a:p>
          <a:p>
            <a:pPr lvl="0">
              <a:lnSpc>
                <a:spcPct val="80000"/>
              </a:lnSpc>
              <a:buClr>
                <a:srgbClr val="F0E500"/>
              </a:buClr>
            </a:pPr>
            <a:r>
              <a:rPr lang="tr-TR" sz="1800" dirty="0">
                <a:solidFill>
                  <a:srgbClr val="FFFFFF"/>
                </a:solidFill>
              </a:rPr>
              <a:t>Ülkenin ekonomik koşulları pazarlama sistemini en geniş boyutlarda etkiler. Pazarlama faaliyetleri, </a:t>
            </a:r>
            <a:r>
              <a:rPr lang="tr-TR" sz="1800" dirty="0">
                <a:solidFill>
                  <a:srgbClr val="F0E500"/>
                </a:solidFill>
              </a:rPr>
              <a:t>enflasyon, para arzı, faiz hadleri, döviz sıkıntısı, kredi bulabilme olanakları gibi ekonomik</a:t>
            </a:r>
            <a:r>
              <a:rPr lang="tr-TR" sz="1800" dirty="0">
                <a:solidFill>
                  <a:srgbClr val="FFFFFF"/>
                </a:solidFill>
              </a:rPr>
              <a:t> bir çok sıkıntıdan etkilenir.</a:t>
            </a:r>
          </a:p>
          <a:p>
            <a:pPr lvl="0">
              <a:lnSpc>
                <a:spcPct val="80000"/>
              </a:lnSpc>
              <a:buClr>
                <a:srgbClr val="F0E500"/>
              </a:buClr>
            </a:pPr>
            <a:endParaRPr lang="tr-TR" sz="1800" dirty="0">
              <a:solidFill>
                <a:srgbClr val="FFFFFF"/>
              </a:solidFill>
            </a:endParaRPr>
          </a:p>
          <a:p>
            <a:endParaRPr lang="tr-TR" dirty="0"/>
          </a:p>
        </p:txBody>
      </p:sp>
    </p:spTree>
    <p:extLst>
      <p:ext uri="{BB962C8B-B14F-4D97-AF65-F5344CB8AC3E}">
        <p14:creationId xmlns:p14="http://schemas.microsoft.com/office/powerpoint/2010/main" val="268432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 </a:t>
            </a:r>
            <a:r>
              <a:rPr lang="tr-TR" dirty="0" err="1"/>
              <a:t>Sosyo</a:t>
            </a:r>
            <a:r>
              <a:rPr lang="tr-TR" dirty="0"/>
              <a:t>-Kültürel Çevre: </a:t>
            </a:r>
            <a:r>
              <a:rPr lang="tr-TR" dirty="0" smtClean="0"/>
              <a:t/>
            </a:r>
            <a:br>
              <a:rPr lang="tr-TR" dirty="0" smtClean="0"/>
            </a:br>
            <a:endParaRPr lang="tr-TR" dirty="0"/>
          </a:p>
        </p:txBody>
      </p:sp>
      <p:sp>
        <p:nvSpPr>
          <p:cNvPr id="15365" name="Rectangle 5"/>
          <p:cNvSpPr>
            <a:spLocks noGrp="1" noChangeArrowheads="1"/>
          </p:cNvSpPr>
          <p:nvPr>
            <p:ph idx="1"/>
          </p:nvPr>
        </p:nvSpPr>
        <p:spPr/>
        <p:txBody>
          <a:bodyPr/>
          <a:lstStyle/>
          <a:p>
            <a:pPr>
              <a:lnSpc>
                <a:spcPct val="80000"/>
              </a:lnSpc>
            </a:pPr>
            <a:r>
              <a:rPr lang="tr-TR" sz="1400" dirty="0" err="1" smtClean="0"/>
              <a:t>Sosyo</a:t>
            </a:r>
            <a:r>
              <a:rPr lang="tr-TR" sz="1400" dirty="0" smtClean="0"/>
              <a:t>-kültürel </a:t>
            </a:r>
            <a:r>
              <a:rPr lang="tr-TR" sz="1400" dirty="0"/>
              <a:t>çevre diğer makro çevre etkenlerinden bağımsız düşünülmemelidir. Toplumun sosyal ve kültürel yapısı, değer hükümleri, gelenek ve görenekleri, inançları, genel yönetimi, özellikle de pazarlama yönetimini önemli ölçüde etkiler. Toplumun tasarruf ve harcama eğilimleri, modaya düşkünlüğü, kalite veya gösterişe önem vermesi, aile yapısının değişimi, çevre konusundaki duyarlılıklar, tüketicinin korunmasına yönelik yasaların çıkması pazarlama dış çevresini etkileyebilen değişkenlerden sayılabilir. </a:t>
            </a:r>
          </a:p>
          <a:p>
            <a:pPr>
              <a:lnSpc>
                <a:spcPct val="80000"/>
              </a:lnSpc>
            </a:pPr>
            <a:r>
              <a:rPr lang="tr-TR" sz="1400" dirty="0"/>
              <a:t>Ayrıca toplumun ahlak anlayışlarına aykırı pazarlama uygulamaları da toplumsal tepkiyi doğurduğundan pazarlama yönetimini etkileyecektir.</a:t>
            </a:r>
            <a:endParaRPr lang="tr-TR" sz="1400" b="1" dirty="0"/>
          </a:p>
        </p:txBody>
      </p:sp>
    </p:spTree>
    <p:extLst>
      <p:ext uri="{BB962C8B-B14F-4D97-AF65-F5344CB8AC3E}">
        <p14:creationId xmlns:p14="http://schemas.microsoft.com/office/powerpoint/2010/main" val="1533614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pPr lvl="0"/>
            <a:r>
              <a:rPr lang="tr-TR" dirty="0">
                <a:solidFill>
                  <a:srgbClr val="FFFFFF"/>
                </a:solidFill>
              </a:rPr>
              <a:t>4. Politik Çevre: </a:t>
            </a:r>
            <a:br>
              <a:rPr lang="tr-TR" dirty="0">
                <a:solidFill>
                  <a:srgbClr val="FFFFFF"/>
                </a:solidFill>
              </a:rPr>
            </a:br>
            <a:endParaRPr lang="tr-TR" dirty="0"/>
          </a:p>
        </p:txBody>
      </p:sp>
      <p:sp>
        <p:nvSpPr>
          <p:cNvPr id="6" name="İçerik Yer Tutucusu 5"/>
          <p:cNvSpPr>
            <a:spLocks noGrp="1"/>
          </p:cNvSpPr>
          <p:nvPr>
            <p:ph idx="1"/>
          </p:nvPr>
        </p:nvSpPr>
        <p:spPr/>
        <p:txBody>
          <a:bodyPr/>
          <a:lstStyle/>
          <a:p>
            <a:pPr lvl="0">
              <a:lnSpc>
                <a:spcPct val="80000"/>
              </a:lnSpc>
              <a:buClr>
                <a:srgbClr val="F0E500"/>
              </a:buClr>
            </a:pPr>
            <a:r>
              <a:rPr lang="tr-TR" sz="2000" dirty="0" smtClean="0">
                <a:solidFill>
                  <a:srgbClr val="FFFFFF"/>
                </a:solidFill>
              </a:rPr>
              <a:t>Politik </a:t>
            </a:r>
            <a:r>
              <a:rPr lang="tr-TR" sz="2000" dirty="0">
                <a:solidFill>
                  <a:srgbClr val="FFFFFF"/>
                </a:solidFill>
              </a:rPr>
              <a:t>ve hukuki çevre etkenleri pazarlama çalışmalarım en fazla etkileyen dış çevre etkenlerindendir. Devletin yasaları ve kararnameleri, yönetmelikler, plan ve programlar, pazarlama faaliyetlerine sınırlar koyar. Bütün pazarlama faaliyetleri hukuki düzenlemelere uygun olmalıdır Politik ve hukuki çevre etkenleri oldukça çeşitlidir; başlıca, genel para ve kredi politikaları, çevre ve toplum sağlığını korumaya yönelik kısıtlayıcı yasalar ve uygulamalar. Belirli endüstrilere ilişkin yasalar (taşıma veya imalat sanayiini geliştirmek için teşvik edici, döviz ayrılması, gümrük indirimi veya muafiyet sağlama), ihracatı teşvik için sağlana uygulamalardır. Politik ve hukuki çevre etkenleri diğer makro çevre etkenlerinden farklı olarak yönetim tarafından etkilenebilirler. Büyük bir işletme, iş adamları dernekleri veya işveren kuruluşları lobiler oluşturarak yasalar ve politikalar konusunda etkili olabilirler.</a:t>
            </a:r>
            <a:endParaRPr lang="tr-TR" sz="2000" b="1" dirty="0">
              <a:solidFill>
                <a:srgbClr val="FFFFFF"/>
              </a:solidFill>
            </a:endParaRPr>
          </a:p>
          <a:p>
            <a:endParaRPr lang="tr-TR" sz="2000" dirty="0"/>
          </a:p>
        </p:txBody>
      </p:sp>
    </p:spTree>
    <p:extLst>
      <p:ext uri="{BB962C8B-B14F-4D97-AF65-F5344CB8AC3E}">
        <p14:creationId xmlns:p14="http://schemas.microsoft.com/office/powerpoint/2010/main" val="2215493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r>
              <a:rPr lang="tr-TR" dirty="0"/>
              <a:t>5</a:t>
            </a:r>
            <a:r>
              <a:rPr lang="tr-TR" dirty="0" smtClean="0"/>
              <a:t>. </a:t>
            </a:r>
            <a:r>
              <a:rPr lang="tr-TR" dirty="0"/>
              <a:t>Rekabet: </a:t>
            </a:r>
            <a:r>
              <a:rPr lang="tr-TR" dirty="0" smtClean="0"/>
              <a:t/>
            </a:r>
            <a:br>
              <a:rPr lang="tr-TR" dirty="0" smtClean="0"/>
            </a:br>
            <a:endParaRPr lang="tr-TR" dirty="0"/>
          </a:p>
        </p:txBody>
      </p:sp>
      <p:sp>
        <p:nvSpPr>
          <p:cNvPr id="17413" name="Rectangle 5"/>
          <p:cNvSpPr>
            <a:spLocks noGrp="1" noChangeArrowheads="1"/>
          </p:cNvSpPr>
          <p:nvPr>
            <p:ph idx="1"/>
          </p:nvPr>
        </p:nvSpPr>
        <p:spPr/>
        <p:txBody>
          <a:bodyPr/>
          <a:lstStyle/>
          <a:p>
            <a:pPr>
              <a:lnSpc>
                <a:spcPct val="80000"/>
              </a:lnSpc>
            </a:pPr>
            <a:r>
              <a:rPr lang="tr-TR" sz="2000" dirty="0" smtClean="0"/>
              <a:t>Bir </a:t>
            </a:r>
            <a:r>
              <a:rPr lang="tr-TR" sz="2000" dirty="0"/>
              <a:t>işletme, genellikle kendi endüstri dalındaki işletmeler ile ürettikleri mal veya hizmetleri pazarlama konusunda rekabeti ile</a:t>
            </a:r>
            <a:r>
              <a:rPr lang="tr-TR" sz="2000" i="1" dirty="0"/>
              <a:t> </a:t>
            </a:r>
            <a:r>
              <a:rPr lang="tr-TR" sz="2000" dirty="0"/>
              <a:t>karşılaşırlar. Bu nedenle yönetici gerek endüstri dalındaki işletmelerin maliyet yapılarım, gerekse fiyat ve reklam uygulamalarım öğrenmeli, söz konusu bilgilerden kendi planlama ve uygulamalarında yararlanmalıdır. Bu madde özellikle Uluslar arası spor arenasında yarışmacı hizmet kalitesi ve ürün yönünden değişik anlayışların doğmasında tartışılabilir.</a:t>
            </a:r>
            <a:endParaRPr lang="tr-TR" sz="2000" b="1" dirty="0"/>
          </a:p>
          <a:p>
            <a:pPr>
              <a:lnSpc>
                <a:spcPct val="80000"/>
              </a:lnSpc>
            </a:pPr>
            <a:endParaRPr lang="tr-TR" sz="2000" dirty="0"/>
          </a:p>
          <a:p>
            <a:pPr>
              <a:lnSpc>
                <a:spcPct val="80000"/>
              </a:lnSpc>
            </a:pPr>
            <a:endParaRPr lang="tr-TR" sz="2000" dirty="0"/>
          </a:p>
        </p:txBody>
      </p:sp>
    </p:spTree>
    <p:extLst>
      <p:ext uri="{BB962C8B-B14F-4D97-AF65-F5344CB8AC3E}">
        <p14:creationId xmlns:p14="http://schemas.microsoft.com/office/powerpoint/2010/main" val="1003626928"/>
      </p:ext>
    </p:extLst>
  </p:cSld>
  <p:clrMapOvr>
    <a:masterClrMapping/>
  </p:clrMapOvr>
</p:sld>
</file>

<file path=ppt/theme/theme1.xml><?xml version="1.0" encoding="utf-8"?>
<a:theme xmlns:a="http://schemas.openxmlformats.org/drawingml/2006/main" name="Futebol e Copa do Mundo">
  <a:themeElements>
    <a:clrScheme name="Futebol e Copa do Mun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Futebol e Copa do Mundo">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utebol e Copa do Mun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utebol e Copa do Mun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utebol e Copa do Mun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utebol e Copa do Mun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utebol e Copa do Mun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utebol e Copa do Mun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utebol e Copa do Mun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utebol e Copa do Mun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utebol e Copa do Mun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utebol e Copa do Mun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utebol e Copa do Mun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utebol e Copa do Mun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692</Words>
  <Application>Microsoft Office PowerPoint</Application>
  <PresentationFormat>Ekran Gösterisi (4:3)</PresentationFormat>
  <Paragraphs>31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Futebol e Copa do Mundo</vt:lpstr>
      <vt:lpstr>PAZARLAMA SİSTEMİNİ ETKİLEYEN İŞLETME DIŞI ETKENLER </vt:lpstr>
      <vt:lpstr>PowerPoint Sunusu</vt:lpstr>
      <vt:lpstr>PowerPoint Sunusu</vt:lpstr>
      <vt:lpstr>Makro Çevre Etkenleri</vt:lpstr>
      <vt:lpstr>PowerPoint Sunusu</vt:lpstr>
      <vt:lpstr>PowerPoint Sunusu</vt:lpstr>
      <vt:lpstr>3. Sosyo-Kültürel Çevre:  </vt:lpstr>
      <vt:lpstr>4. Politik Çevre:  </vt:lpstr>
      <vt:lpstr>5. Rekabet:  </vt:lpstr>
      <vt:lpstr>6.Teknoloji</vt:lpstr>
      <vt:lpstr>Mikro Çevre Etkenleri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SİSTEMİNİ ETKİLEYEN İŞLETME DIŞI ETKENLER </dc:title>
  <dc:creator>Velittin Balcı</dc:creator>
  <cp:lastModifiedBy>win</cp:lastModifiedBy>
  <cp:revision>1</cp:revision>
  <dcterms:created xsi:type="dcterms:W3CDTF">2020-05-10T16:12:19Z</dcterms:created>
  <dcterms:modified xsi:type="dcterms:W3CDTF">2020-05-10T16:16:38Z</dcterms:modified>
</cp:coreProperties>
</file>