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22"/>
  </p:notesMasterIdLst>
  <p:sldIdLst>
    <p:sldId id="256"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8" r:id="rId18"/>
    <p:sldId id="277" r:id="rId19"/>
    <p:sldId id="279" r:id="rId20"/>
    <p:sldId id="260"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109" d="100"/>
          <a:sy n="109" d="100"/>
        </p:scale>
        <p:origin x="534" y="96"/>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108CFC-4A2A-47E8-BC3E-ED0B7C7E7493}" type="datetimeFigureOut">
              <a:rPr lang="tr-TR" smtClean="0"/>
              <a:t>11.12.2017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2E8213-E6FB-4089-BA6A-B62E5B4E9554}" type="slidenum">
              <a:rPr lang="tr-TR" smtClean="0"/>
              <a:t>‹#›</a:t>
            </a:fld>
            <a:endParaRPr lang="tr-TR"/>
          </a:p>
        </p:txBody>
      </p:sp>
    </p:spTree>
    <p:extLst>
      <p:ext uri="{BB962C8B-B14F-4D97-AF65-F5344CB8AC3E}">
        <p14:creationId xmlns:p14="http://schemas.microsoft.com/office/powerpoint/2010/main" val="450253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11.12.2017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11.12.2017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11.12.2017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11.12.2017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11.12.2017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11.12.2017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11.12.2017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11.12.2017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4" Type="http://schemas.openxmlformats.org/officeDocument/2006/relationships/image" Target="../media/image4.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yunus.hacettepe.edu.tr/~htuzun/courses/bto208-2006-spring/1-Bilgisayarlar.pp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smtClean="0">
                <a:latin typeface="Times New Roman" panose="02020603050405020304" pitchFamily="18" charset="0"/>
                <a:cs typeface="Times New Roman" panose="02020603050405020304" pitchFamily="18" charset="0"/>
              </a:rPr>
              <a:t>Bilgisayarın Tarihçesi ve İşletim Sistemleri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latin typeface="Times New Roman" panose="02020603050405020304" pitchFamily="18" charset="0"/>
                <a:cs typeface="Times New Roman" panose="02020603050405020304" pitchFamily="18" charset="0"/>
              </a:rPr>
              <a:t>BİT101 BİLGİ VE İLETİŞİM TEKNOLOJİLERİ</a:t>
            </a:r>
          </a:p>
          <a:p>
            <a:r>
              <a:rPr lang="tr-TR" dirty="0" smtClean="0"/>
              <a:t>ÖĞR.GÖR.DR. UFUK TANYERİ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Elektromekanik Bilgisayarlar [3]</a:t>
            </a:r>
            <a:endParaRPr lang="tr-TR" dirty="0"/>
          </a:p>
        </p:txBody>
      </p:sp>
      <p:sp>
        <p:nvSpPr>
          <p:cNvPr id="3" name="İçerik Yer Tutucusu 2"/>
          <p:cNvSpPr>
            <a:spLocks noGrp="1"/>
          </p:cNvSpPr>
          <p:nvPr>
            <p:ph idx="1"/>
          </p:nvPr>
        </p:nvSpPr>
        <p:spPr/>
        <p:txBody>
          <a:bodyPr/>
          <a:lstStyle/>
          <a:p>
            <a:r>
              <a:rPr lang="tr-TR" sz="2800" dirty="0"/>
              <a:t>1880 Nüfus Sayımı; delikli kartların kullanılması</a:t>
            </a:r>
          </a:p>
          <a:p>
            <a:r>
              <a:rPr lang="tr-TR" sz="2800" dirty="0" smtClean="0"/>
              <a:t>Tasnif </a:t>
            </a:r>
            <a:r>
              <a:rPr lang="tr-TR" sz="2800" dirty="0"/>
              <a:t>Makina Şirketi : (Tüm dünyaya ticari açılım)</a:t>
            </a:r>
          </a:p>
          <a:p>
            <a:r>
              <a:rPr lang="tr-TR" sz="2800" dirty="0" smtClean="0"/>
              <a:t>1911</a:t>
            </a:r>
            <a:r>
              <a:rPr lang="tr-TR" sz="2800" dirty="0"/>
              <a:t>:  Hesaplama Tasnif Firması</a:t>
            </a:r>
          </a:p>
          <a:p>
            <a:r>
              <a:rPr lang="tr-TR" sz="2800" dirty="0" smtClean="0"/>
              <a:t>1924</a:t>
            </a:r>
            <a:r>
              <a:rPr lang="tr-TR" sz="2800" dirty="0"/>
              <a:t>:  IBM’e dönüşmesi </a:t>
            </a:r>
          </a:p>
          <a:p>
            <a:endParaRPr lang="tr-TR" dirty="0"/>
          </a:p>
        </p:txBody>
      </p:sp>
    </p:spTree>
    <p:extLst>
      <p:ext uri="{BB962C8B-B14F-4D97-AF65-F5344CB8AC3E}">
        <p14:creationId xmlns:p14="http://schemas.microsoft.com/office/powerpoint/2010/main" val="136164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Elektronik Bilgisayarlar [3]</a:t>
            </a:r>
            <a:endParaRPr lang="tr-TR" dirty="0"/>
          </a:p>
        </p:txBody>
      </p:sp>
      <p:sp>
        <p:nvSpPr>
          <p:cNvPr id="3" name="İçerik Yer Tutucusu 2"/>
          <p:cNvSpPr>
            <a:spLocks noGrp="1"/>
          </p:cNvSpPr>
          <p:nvPr>
            <p:ph idx="1"/>
          </p:nvPr>
        </p:nvSpPr>
        <p:spPr>
          <a:xfrm>
            <a:off x="1097279" y="1845734"/>
            <a:ext cx="10401993" cy="4023360"/>
          </a:xfrm>
        </p:spPr>
        <p:txBody>
          <a:bodyPr>
            <a:normAutofit/>
          </a:bodyPr>
          <a:lstStyle/>
          <a:p>
            <a:r>
              <a:rPr lang="en-AU" altLang="tr-TR" sz="2800" dirty="0" smtClean="0">
                <a:solidFill>
                  <a:srgbClr val="002060"/>
                </a:solidFill>
              </a:rPr>
              <a:t>1924  </a:t>
            </a:r>
            <a:r>
              <a:rPr lang="en-AU" altLang="tr-TR" sz="2800" dirty="0">
                <a:solidFill>
                  <a:srgbClr val="002060"/>
                </a:solidFill>
              </a:rPr>
              <a:t>IBM: </a:t>
            </a:r>
            <a:r>
              <a:rPr lang="en-AU" altLang="tr-TR" sz="2800" dirty="0" err="1" smtClean="0">
                <a:solidFill>
                  <a:srgbClr val="002060"/>
                </a:solidFill>
              </a:rPr>
              <a:t>Otomatik</a:t>
            </a:r>
            <a:r>
              <a:rPr lang="en-AU" altLang="tr-TR" sz="2800" dirty="0" smtClean="0">
                <a:solidFill>
                  <a:srgbClr val="002060"/>
                </a:solidFill>
              </a:rPr>
              <a:t> </a:t>
            </a:r>
            <a:r>
              <a:rPr lang="en-AU" altLang="tr-TR" sz="2800" dirty="0" err="1">
                <a:solidFill>
                  <a:srgbClr val="002060"/>
                </a:solidFill>
              </a:rPr>
              <a:t>Sıralı-Kontrol</a:t>
            </a:r>
            <a:r>
              <a:rPr lang="en-AU" altLang="tr-TR" sz="2800" dirty="0">
                <a:solidFill>
                  <a:srgbClr val="002060"/>
                </a:solidFill>
              </a:rPr>
              <a:t> </a:t>
            </a:r>
            <a:r>
              <a:rPr lang="en-AU" altLang="tr-TR" sz="2800" dirty="0" err="1">
                <a:solidFill>
                  <a:srgbClr val="002060"/>
                </a:solidFill>
              </a:rPr>
              <a:t>Hesap</a:t>
            </a:r>
            <a:r>
              <a:rPr lang="en-AU" altLang="tr-TR" sz="2800" dirty="0">
                <a:solidFill>
                  <a:srgbClr val="002060"/>
                </a:solidFill>
              </a:rPr>
              <a:t> </a:t>
            </a:r>
            <a:r>
              <a:rPr lang="en-AU" altLang="tr-TR" sz="2800" dirty="0" err="1">
                <a:solidFill>
                  <a:srgbClr val="002060"/>
                </a:solidFill>
              </a:rPr>
              <a:t>Makinası</a:t>
            </a:r>
            <a:endParaRPr lang="en-AU" altLang="tr-TR" sz="2800" dirty="0">
              <a:solidFill>
                <a:srgbClr val="002060"/>
              </a:solidFill>
            </a:endParaRPr>
          </a:p>
          <a:p>
            <a:r>
              <a:rPr lang="en-AU" altLang="tr-TR" sz="2800" dirty="0" smtClean="0">
                <a:solidFill>
                  <a:srgbClr val="002060"/>
                </a:solidFill>
              </a:rPr>
              <a:t>1937  </a:t>
            </a:r>
            <a:r>
              <a:rPr lang="en-AU" altLang="tr-TR" sz="2800" dirty="0" err="1">
                <a:solidFill>
                  <a:srgbClr val="002060"/>
                </a:solidFill>
              </a:rPr>
              <a:t>Harward</a:t>
            </a:r>
            <a:r>
              <a:rPr lang="en-AU" altLang="tr-TR" sz="2800" dirty="0">
                <a:solidFill>
                  <a:srgbClr val="002060"/>
                </a:solidFill>
              </a:rPr>
              <a:t> Mark I </a:t>
            </a:r>
            <a:r>
              <a:rPr lang="tr-TR" altLang="tr-TR" sz="2800" dirty="0" smtClean="0">
                <a:solidFill>
                  <a:srgbClr val="002060"/>
                </a:solidFill>
              </a:rPr>
              <a:t>: </a:t>
            </a:r>
            <a:r>
              <a:rPr lang="en-AU" altLang="tr-TR" sz="2800" dirty="0" smtClean="0">
                <a:solidFill>
                  <a:srgbClr val="002060"/>
                </a:solidFill>
              </a:rPr>
              <a:t>(</a:t>
            </a:r>
            <a:r>
              <a:rPr lang="en-AU" altLang="tr-TR" sz="2800" dirty="0" err="1">
                <a:solidFill>
                  <a:srgbClr val="002060"/>
                </a:solidFill>
              </a:rPr>
              <a:t>Sadece</a:t>
            </a:r>
            <a:r>
              <a:rPr lang="en-AU" altLang="tr-TR" sz="2800" dirty="0">
                <a:solidFill>
                  <a:srgbClr val="002060"/>
                </a:solidFill>
              </a:rPr>
              <a:t> </a:t>
            </a:r>
            <a:r>
              <a:rPr lang="en-AU" altLang="tr-TR" sz="2800" dirty="0" err="1">
                <a:solidFill>
                  <a:srgbClr val="002060"/>
                </a:solidFill>
              </a:rPr>
              <a:t>hesap</a:t>
            </a:r>
            <a:r>
              <a:rPr lang="en-AU" altLang="tr-TR" sz="2800" dirty="0">
                <a:solidFill>
                  <a:srgbClr val="002060"/>
                </a:solidFill>
              </a:rPr>
              <a:t> </a:t>
            </a:r>
            <a:r>
              <a:rPr lang="en-AU" altLang="tr-TR" sz="2800" dirty="0" err="1">
                <a:solidFill>
                  <a:srgbClr val="002060"/>
                </a:solidFill>
              </a:rPr>
              <a:t>makinası</a:t>
            </a:r>
            <a:r>
              <a:rPr lang="en-AU" altLang="tr-TR" sz="2800" dirty="0">
                <a:solidFill>
                  <a:srgbClr val="002060"/>
                </a:solidFill>
              </a:rPr>
              <a:t>)</a:t>
            </a:r>
          </a:p>
          <a:p>
            <a:r>
              <a:rPr lang="en-AU" altLang="tr-TR" sz="2800" dirty="0" smtClean="0">
                <a:solidFill>
                  <a:srgbClr val="002060"/>
                </a:solidFill>
              </a:rPr>
              <a:t>1938  </a:t>
            </a:r>
            <a:r>
              <a:rPr lang="en-AU" altLang="tr-TR" sz="2800" dirty="0">
                <a:solidFill>
                  <a:srgbClr val="002060"/>
                </a:solidFill>
              </a:rPr>
              <a:t>İlk </a:t>
            </a:r>
            <a:r>
              <a:rPr lang="en-AU" altLang="tr-TR" sz="2800" dirty="0" err="1">
                <a:solidFill>
                  <a:srgbClr val="002060"/>
                </a:solidFill>
              </a:rPr>
              <a:t>Elektronik</a:t>
            </a:r>
            <a:r>
              <a:rPr lang="en-AU" altLang="tr-TR" sz="2800" dirty="0">
                <a:solidFill>
                  <a:srgbClr val="002060"/>
                </a:solidFill>
              </a:rPr>
              <a:t> Bilgisayar </a:t>
            </a:r>
            <a:r>
              <a:rPr lang="en-AU" altLang="tr-TR" sz="2800" dirty="0" err="1">
                <a:solidFill>
                  <a:srgbClr val="002060"/>
                </a:solidFill>
              </a:rPr>
              <a:t>Dizaynı</a:t>
            </a:r>
            <a:r>
              <a:rPr lang="en-AU" altLang="tr-TR" sz="2800" dirty="0">
                <a:solidFill>
                  <a:srgbClr val="002060"/>
                </a:solidFill>
              </a:rPr>
              <a:t>:  </a:t>
            </a:r>
            <a:r>
              <a:rPr lang="en-AU" altLang="tr-TR" sz="2800" dirty="0" smtClean="0">
                <a:solidFill>
                  <a:srgbClr val="002060"/>
                </a:solidFill>
              </a:rPr>
              <a:t>Iowa </a:t>
            </a:r>
            <a:r>
              <a:rPr lang="en-AU" altLang="tr-TR" sz="2800" dirty="0" err="1">
                <a:solidFill>
                  <a:srgbClr val="002060"/>
                </a:solidFill>
              </a:rPr>
              <a:t>Üniv</a:t>
            </a:r>
            <a:r>
              <a:rPr lang="en-AU" altLang="tr-TR" sz="2800" dirty="0">
                <a:solidFill>
                  <a:srgbClr val="002060"/>
                </a:solidFill>
              </a:rPr>
              <a:t>. </a:t>
            </a:r>
          </a:p>
          <a:p>
            <a:r>
              <a:rPr lang="en-AU" altLang="tr-TR" sz="2800" dirty="0" smtClean="0">
                <a:solidFill>
                  <a:srgbClr val="002060"/>
                </a:solidFill>
              </a:rPr>
              <a:t>1943  </a:t>
            </a:r>
            <a:r>
              <a:rPr lang="en-AU" altLang="tr-TR" sz="2800" dirty="0">
                <a:solidFill>
                  <a:srgbClr val="002060"/>
                </a:solidFill>
              </a:rPr>
              <a:t>ENIAC: (</a:t>
            </a:r>
            <a:r>
              <a:rPr lang="en-AU" altLang="tr-TR" sz="2800" dirty="0" err="1">
                <a:solidFill>
                  <a:srgbClr val="002060"/>
                </a:solidFill>
              </a:rPr>
              <a:t>Harward</a:t>
            </a:r>
            <a:r>
              <a:rPr lang="en-AU" altLang="tr-TR" sz="2800" dirty="0">
                <a:solidFill>
                  <a:srgbClr val="002060"/>
                </a:solidFill>
              </a:rPr>
              <a:t>’ </a:t>
            </a:r>
            <a:r>
              <a:rPr lang="en-AU" altLang="tr-TR" sz="2800" dirty="0" err="1">
                <a:solidFill>
                  <a:srgbClr val="002060"/>
                </a:solidFill>
              </a:rPr>
              <a:t>dan</a:t>
            </a:r>
            <a:r>
              <a:rPr lang="en-AU" altLang="tr-TR" sz="2800" dirty="0">
                <a:solidFill>
                  <a:srgbClr val="002060"/>
                </a:solidFill>
              </a:rPr>
              <a:t> 1000 </a:t>
            </a:r>
            <a:r>
              <a:rPr lang="en-AU" altLang="tr-TR" sz="2800" dirty="0" err="1">
                <a:solidFill>
                  <a:srgbClr val="002060"/>
                </a:solidFill>
              </a:rPr>
              <a:t>kat</a:t>
            </a:r>
            <a:r>
              <a:rPr lang="en-AU" altLang="tr-TR" sz="2800" dirty="0">
                <a:solidFill>
                  <a:srgbClr val="002060"/>
                </a:solidFill>
              </a:rPr>
              <a:t> </a:t>
            </a:r>
            <a:r>
              <a:rPr lang="en-AU" altLang="tr-TR" sz="2800" dirty="0" err="1">
                <a:solidFill>
                  <a:srgbClr val="002060"/>
                </a:solidFill>
              </a:rPr>
              <a:t>hızlı</a:t>
            </a:r>
            <a:r>
              <a:rPr lang="en-AU" altLang="tr-TR" sz="2800" dirty="0">
                <a:solidFill>
                  <a:srgbClr val="002060"/>
                </a:solidFill>
              </a:rPr>
              <a:t>)</a:t>
            </a:r>
          </a:p>
          <a:p>
            <a:r>
              <a:rPr lang="en-AU" altLang="tr-TR" sz="2800" dirty="0">
                <a:solidFill>
                  <a:srgbClr val="002060"/>
                </a:solidFill>
              </a:rPr>
              <a:t>EDVAC:  </a:t>
            </a:r>
            <a:r>
              <a:rPr lang="en-AU" altLang="tr-TR" sz="2800" dirty="0" err="1">
                <a:solidFill>
                  <a:srgbClr val="002060"/>
                </a:solidFill>
              </a:rPr>
              <a:t>Veri</a:t>
            </a:r>
            <a:r>
              <a:rPr lang="en-AU" altLang="tr-TR" sz="2800" dirty="0">
                <a:solidFill>
                  <a:srgbClr val="002060"/>
                </a:solidFill>
              </a:rPr>
              <a:t> </a:t>
            </a:r>
            <a:r>
              <a:rPr lang="en-AU" altLang="tr-TR" sz="2800" dirty="0" err="1">
                <a:solidFill>
                  <a:srgbClr val="002060"/>
                </a:solidFill>
              </a:rPr>
              <a:t>ve</a:t>
            </a:r>
            <a:r>
              <a:rPr lang="en-AU" altLang="tr-TR" sz="2800" dirty="0">
                <a:solidFill>
                  <a:srgbClr val="002060"/>
                </a:solidFill>
              </a:rPr>
              <a:t> program </a:t>
            </a:r>
            <a:r>
              <a:rPr lang="en-AU" altLang="tr-TR" sz="2800" dirty="0" err="1">
                <a:solidFill>
                  <a:srgbClr val="002060"/>
                </a:solidFill>
              </a:rPr>
              <a:t>aynı</a:t>
            </a:r>
            <a:r>
              <a:rPr lang="en-AU" altLang="tr-TR" sz="2800" dirty="0">
                <a:solidFill>
                  <a:srgbClr val="002060"/>
                </a:solidFill>
              </a:rPr>
              <a:t> </a:t>
            </a:r>
            <a:r>
              <a:rPr lang="en-AU" altLang="tr-TR" sz="2800" dirty="0" err="1">
                <a:solidFill>
                  <a:srgbClr val="002060"/>
                </a:solidFill>
              </a:rPr>
              <a:t>anda</a:t>
            </a:r>
            <a:r>
              <a:rPr lang="en-AU" altLang="tr-TR" sz="2800" dirty="0">
                <a:solidFill>
                  <a:srgbClr val="002060"/>
                </a:solidFill>
              </a:rPr>
              <a:t> </a:t>
            </a:r>
            <a:r>
              <a:rPr lang="en-AU" altLang="tr-TR" sz="2800" dirty="0" err="1">
                <a:solidFill>
                  <a:srgbClr val="002060"/>
                </a:solidFill>
              </a:rPr>
              <a:t>makinanın</a:t>
            </a:r>
            <a:r>
              <a:rPr lang="en-AU" altLang="tr-TR" sz="2800" dirty="0">
                <a:solidFill>
                  <a:srgbClr val="002060"/>
                </a:solidFill>
              </a:rPr>
              <a:t> </a:t>
            </a:r>
            <a:r>
              <a:rPr lang="en-AU" altLang="tr-TR" sz="2800" dirty="0" err="1">
                <a:solidFill>
                  <a:srgbClr val="002060"/>
                </a:solidFill>
              </a:rPr>
              <a:t>belleğinde</a:t>
            </a:r>
            <a:r>
              <a:rPr lang="en-AU" altLang="tr-TR" sz="2800" dirty="0">
                <a:solidFill>
                  <a:srgbClr val="002060"/>
                </a:solidFill>
              </a:rPr>
              <a:t> </a:t>
            </a:r>
            <a:r>
              <a:rPr lang="en-AU" altLang="tr-TR" sz="2800" dirty="0" err="1">
                <a:solidFill>
                  <a:srgbClr val="002060"/>
                </a:solidFill>
              </a:rPr>
              <a:t>depolanıyor</a:t>
            </a:r>
            <a:r>
              <a:rPr lang="en-AU" altLang="tr-TR" sz="2800" dirty="0">
                <a:solidFill>
                  <a:srgbClr val="002060"/>
                </a:solidFill>
              </a:rPr>
              <a:t>.</a:t>
            </a:r>
          </a:p>
          <a:p>
            <a:r>
              <a:rPr lang="en-AU" altLang="tr-TR" sz="2800" dirty="0">
                <a:solidFill>
                  <a:srgbClr val="002060"/>
                </a:solidFill>
              </a:rPr>
              <a:t>1950:  </a:t>
            </a:r>
            <a:r>
              <a:rPr lang="en-AU" altLang="tr-TR" sz="2800" dirty="0" smtClean="0">
                <a:solidFill>
                  <a:srgbClr val="002060"/>
                </a:solidFill>
              </a:rPr>
              <a:t>UNIVAC</a:t>
            </a:r>
            <a:r>
              <a:rPr lang="tr-TR" altLang="tr-TR" sz="2800" dirty="0" smtClean="0">
                <a:solidFill>
                  <a:srgbClr val="002060"/>
                </a:solidFill>
              </a:rPr>
              <a:t>:</a:t>
            </a:r>
            <a:r>
              <a:rPr lang="en-AU" altLang="tr-TR" sz="2800" dirty="0" smtClean="0">
                <a:solidFill>
                  <a:srgbClr val="002060"/>
                </a:solidFill>
              </a:rPr>
              <a:t> </a:t>
            </a:r>
            <a:r>
              <a:rPr lang="en-AU" altLang="tr-TR" sz="2800" dirty="0">
                <a:solidFill>
                  <a:srgbClr val="002060"/>
                </a:solidFill>
              </a:rPr>
              <a:t>(İlk </a:t>
            </a:r>
            <a:r>
              <a:rPr lang="en-AU" altLang="tr-TR" sz="2800" dirty="0" err="1">
                <a:solidFill>
                  <a:srgbClr val="002060"/>
                </a:solidFill>
              </a:rPr>
              <a:t>manyetik</a:t>
            </a:r>
            <a:r>
              <a:rPr lang="en-AU" altLang="tr-TR" sz="2800" dirty="0">
                <a:solidFill>
                  <a:srgbClr val="002060"/>
                </a:solidFill>
              </a:rPr>
              <a:t> </a:t>
            </a:r>
            <a:r>
              <a:rPr lang="en-AU" altLang="tr-TR" sz="2800" dirty="0" err="1">
                <a:solidFill>
                  <a:srgbClr val="002060"/>
                </a:solidFill>
              </a:rPr>
              <a:t>teyp</a:t>
            </a:r>
            <a:r>
              <a:rPr lang="en-AU" altLang="tr-TR" sz="2800" dirty="0">
                <a:solidFill>
                  <a:srgbClr val="002060"/>
                </a:solidFill>
              </a:rPr>
              <a:t> </a:t>
            </a:r>
            <a:r>
              <a:rPr lang="en-AU" altLang="tr-TR" sz="2800" dirty="0" err="1">
                <a:solidFill>
                  <a:srgbClr val="002060"/>
                </a:solidFill>
              </a:rPr>
              <a:t>ve</a:t>
            </a:r>
            <a:r>
              <a:rPr lang="en-AU" altLang="tr-TR" sz="2800" dirty="0">
                <a:solidFill>
                  <a:srgbClr val="002060"/>
                </a:solidFill>
              </a:rPr>
              <a:t> </a:t>
            </a:r>
            <a:r>
              <a:rPr lang="en-AU" altLang="tr-TR" sz="2800" dirty="0" err="1">
                <a:solidFill>
                  <a:srgbClr val="002060"/>
                </a:solidFill>
              </a:rPr>
              <a:t>veri</a:t>
            </a:r>
            <a:r>
              <a:rPr lang="en-AU" altLang="tr-TR" sz="2800" dirty="0">
                <a:solidFill>
                  <a:srgbClr val="002060"/>
                </a:solidFill>
              </a:rPr>
              <a:t> </a:t>
            </a:r>
            <a:r>
              <a:rPr lang="en-AU" altLang="tr-TR" sz="2800" dirty="0" err="1">
                <a:solidFill>
                  <a:srgbClr val="002060"/>
                </a:solidFill>
              </a:rPr>
              <a:t>depolayan</a:t>
            </a:r>
            <a:r>
              <a:rPr lang="en-AU" altLang="tr-TR" sz="2800" dirty="0">
                <a:solidFill>
                  <a:srgbClr val="002060"/>
                </a:solidFill>
              </a:rPr>
              <a:t> bilgisayar)</a:t>
            </a:r>
          </a:p>
        </p:txBody>
      </p:sp>
    </p:spTree>
    <p:extLst>
      <p:ext uri="{BB962C8B-B14F-4D97-AF65-F5344CB8AC3E}">
        <p14:creationId xmlns:p14="http://schemas.microsoft.com/office/powerpoint/2010/main" val="1255634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1950’den </a:t>
            </a:r>
            <a:r>
              <a:rPr lang="tr-TR" dirty="0" smtClean="0"/>
              <a:t>Günümüze [3]</a:t>
            </a:r>
            <a:endParaRPr lang="tr-TR" dirty="0"/>
          </a:p>
        </p:txBody>
      </p:sp>
      <p:sp>
        <p:nvSpPr>
          <p:cNvPr id="4" name="Rectangle 3"/>
          <p:cNvSpPr>
            <a:spLocks noGrp="1" noChangeArrowheads="1"/>
          </p:cNvSpPr>
          <p:nvPr>
            <p:ph idx="1"/>
          </p:nvPr>
        </p:nvSpPr>
        <p:spPr/>
        <p:txBody>
          <a:bodyPr/>
          <a:lstStyle/>
          <a:p>
            <a:r>
              <a:rPr lang="en-AU" altLang="tr-TR" sz="2800" b="1" dirty="0">
                <a:solidFill>
                  <a:srgbClr val="000099"/>
                </a:solidFill>
              </a:rPr>
              <a:t> </a:t>
            </a:r>
            <a:r>
              <a:rPr lang="tr-TR" altLang="tr-TR" sz="2800" b="1" dirty="0" smtClean="0">
                <a:solidFill>
                  <a:srgbClr val="002060"/>
                </a:solidFill>
              </a:rPr>
              <a:t>Birinci</a:t>
            </a:r>
            <a:r>
              <a:rPr lang="en-AU" altLang="tr-TR" sz="2800" b="1" dirty="0" smtClean="0">
                <a:solidFill>
                  <a:srgbClr val="002060"/>
                </a:solidFill>
              </a:rPr>
              <a:t> </a:t>
            </a:r>
            <a:r>
              <a:rPr lang="en-AU" altLang="tr-TR" sz="2800" b="1" dirty="0">
                <a:solidFill>
                  <a:srgbClr val="002060"/>
                </a:solidFill>
              </a:rPr>
              <a:t>Kuşak Bilgisayarlar (1951-1959)</a:t>
            </a:r>
            <a:endParaRPr lang="en-AU" altLang="tr-TR" sz="2800" dirty="0">
              <a:solidFill>
                <a:srgbClr val="002060"/>
              </a:solidFill>
            </a:endParaRPr>
          </a:p>
          <a:p>
            <a:pPr lvl="1"/>
            <a:r>
              <a:rPr lang="en-AU" altLang="tr-TR" sz="1800" dirty="0" err="1"/>
              <a:t>Vakum</a:t>
            </a:r>
            <a:r>
              <a:rPr lang="en-AU" altLang="tr-TR" sz="1800" dirty="0"/>
              <a:t> </a:t>
            </a:r>
            <a:r>
              <a:rPr lang="en-AU" altLang="tr-TR" sz="1800" dirty="0" err="1"/>
              <a:t>tüpler</a:t>
            </a:r>
            <a:r>
              <a:rPr lang="en-AU" altLang="tr-TR" sz="1800" dirty="0"/>
              <a:t> (DEVAC, </a:t>
            </a:r>
            <a:r>
              <a:rPr lang="en-AU" altLang="tr-TR" sz="1800" dirty="0" err="1"/>
              <a:t>Whirwind</a:t>
            </a:r>
            <a:r>
              <a:rPr lang="en-AU" altLang="tr-TR" sz="1800" dirty="0"/>
              <a:t>, IBM 700</a:t>
            </a:r>
            <a:r>
              <a:rPr lang="en-AU" altLang="tr-TR" dirty="0"/>
              <a:t>)</a:t>
            </a:r>
          </a:p>
          <a:p>
            <a:r>
              <a:rPr lang="en-AU" altLang="tr-TR" sz="2800" b="1" dirty="0">
                <a:solidFill>
                  <a:srgbClr val="002060"/>
                </a:solidFill>
              </a:rPr>
              <a:t> </a:t>
            </a:r>
            <a:r>
              <a:rPr lang="en-AU" altLang="tr-TR" sz="2800" b="1" dirty="0" err="1">
                <a:solidFill>
                  <a:srgbClr val="002060"/>
                </a:solidFill>
              </a:rPr>
              <a:t>İkinci</a:t>
            </a:r>
            <a:r>
              <a:rPr lang="en-AU" altLang="tr-TR" sz="2800" b="1" dirty="0">
                <a:solidFill>
                  <a:srgbClr val="002060"/>
                </a:solidFill>
              </a:rPr>
              <a:t> Kuşak Bilgisayarlar (1959-1964</a:t>
            </a:r>
            <a:r>
              <a:rPr lang="en-AU" altLang="tr-TR" sz="3600" b="1" dirty="0">
                <a:solidFill>
                  <a:srgbClr val="002060"/>
                </a:solidFill>
              </a:rPr>
              <a:t>)</a:t>
            </a:r>
          </a:p>
          <a:p>
            <a:pPr lvl="1"/>
            <a:r>
              <a:rPr lang="en-AU" altLang="tr-TR" sz="1800" dirty="0" err="1"/>
              <a:t>Transistörler</a:t>
            </a:r>
            <a:r>
              <a:rPr lang="en-AU" altLang="tr-TR" sz="1800" dirty="0"/>
              <a:t> (</a:t>
            </a:r>
            <a:r>
              <a:rPr lang="en-AU" altLang="tr-TR" sz="1800" dirty="0" err="1"/>
              <a:t>Daha</a:t>
            </a:r>
            <a:r>
              <a:rPr lang="en-AU" altLang="tr-TR" sz="1800" dirty="0"/>
              <a:t> </a:t>
            </a:r>
            <a:r>
              <a:rPr lang="en-AU" altLang="tr-TR" sz="1800" dirty="0" err="1"/>
              <a:t>ucuz</a:t>
            </a:r>
            <a:r>
              <a:rPr lang="en-AU" altLang="tr-TR" sz="1800" dirty="0"/>
              <a:t>, </a:t>
            </a:r>
            <a:r>
              <a:rPr lang="en-AU" altLang="tr-TR" sz="1800" dirty="0" err="1"/>
              <a:t>hızlı</a:t>
            </a:r>
            <a:r>
              <a:rPr lang="en-AU" altLang="tr-TR" sz="1800" dirty="0"/>
              <a:t> </a:t>
            </a:r>
            <a:r>
              <a:rPr lang="en-AU" altLang="tr-TR" sz="1800" dirty="0" err="1"/>
              <a:t>ve</a:t>
            </a:r>
            <a:r>
              <a:rPr lang="en-AU" altLang="tr-TR" sz="1800" dirty="0"/>
              <a:t> </a:t>
            </a:r>
            <a:r>
              <a:rPr lang="en-AU" altLang="tr-TR" sz="1800" dirty="0" err="1"/>
              <a:t>az</a:t>
            </a:r>
            <a:r>
              <a:rPr lang="en-AU" altLang="tr-TR" sz="1800" dirty="0"/>
              <a:t> </a:t>
            </a:r>
            <a:r>
              <a:rPr lang="en-AU" altLang="tr-TR" sz="1800" dirty="0" err="1"/>
              <a:t>enerji</a:t>
            </a:r>
            <a:r>
              <a:rPr lang="en-AU" altLang="tr-TR" sz="1800" dirty="0"/>
              <a:t>)</a:t>
            </a:r>
            <a:endParaRPr lang="en-AU" altLang="tr-TR" dirty="0"/>
          </a:p>
          <a:p>
            <a:r>
              <a:rPr lang="en-AU" altLang="tr-TR" sz="2800" b="1" dirty="0">
                <a:solidFill>
                  <a:srgbClr val="000099"/>
                </a:solidFill>
              </a:rPr>
              <a:t> </a:t>
            </a:r>
            <a:r>
              <a:rPr lang="en-AU" altLang="tr-TR" sz="2800" b="1" dirty="0" err="1">
                <a:solidFill>
                  <a:srgbClr val="002060"/>
                </a:solidFill>
              </a:rPr>
              <a:t>Üçüncü</a:t>
            </a:r>
            <a:r>
              <a:rPr lang="en-AU" altLang="tr-TR" sz="2800" b="1" dirty="0">
                <a:solidFill>
                  <a:srgbClr val="002060"/>
                </a:solidFill>
              </a:rPr>
              <a:t> Kuşak Bilgisayarlar (1964-1970)</a:t>
            </a:r>
          </a:p>
          <a:p>
            <a:pPr lvl="1"/>
            <a:r>
              <a:rPr lang="en-AU" altLang="tr-TR" sz="1800" dirty="0" err="1"/>
              <a:t>Entegre</a:t>
            </a:r>
            <a:r>
              <a:rPr lang="en-AU" altLang="tr-TR" sz="1800" dirty="0"/>
              <a:t> </a:t>
            </a:r>
            <a:r>
              <a:rPr lang="en-AU" altLang="tr-TR" sz="1800" dirty="0" err="1"/>
              <a:t>Devreler</a:t>
            </a:r>
            <a:r>
              <a:rPr lang="en-AU" altLang="tr-TR" sz="1800" dirty="0"/>
              <a:t>: </a:t>
            </a:r>
            <a:r>
              <a:rPr lang="en-AU" altLang="tr-TR" sz="1800" dirty="0" err="1"/>
              <a:t>Silikon</a:t>
            </a:r>
            <a:r>
              <a:rPr lang="en-AU" altLang="tr-TR" sz="1800" dirty="0"/>
              <a:t>  (</a:t>
            </a:r>
            <a:r>
              <a:rPr lang="en-AU" altLang="tr-TR" sz="1800" dirty="0" err="1"/>
              <a:t>Düşük</a:t>
            </a:r>
            <a:r>
              <a:rPr lang="en-AU" altLang="tr-TR" sz="1800" dirty="0"/>
              <a:t> </a:t>
            </a:r>
            <a:r>
              <a:rPr lang="en-AU" altLang="tr-TR" sz="1800" dirty="0" err="1"/>
              <a:t>Maliyet</a:t>
            </a:r>
            <a:r>
              <a:rPr lang="en-AU" altLang="tr-TR" sz="1800" dirty="0"/>
              <a:t>, </a:t>
            </a:r>
            <a:r>
              <a:rPr lang="en-AU" altLang="tr-TR" sz="1800" dirty="0" err="1"/>
              <a:t>yüksek</a:t>
            </a:r>
            <a:r>
              <a:rPr lang="en-AU" altLang="tr-TR" sz="1800" dirty="0"/>
              <a:t> </a:t>
            </a:r>
            <a:r>
              <a:rPr lang="en-AU" altLang="tr-TR" sz="1800" dirty="0" err="1"/>
              <a:t>güvenirlilik</a:t>
            </a:r>
            <a:r>
              <a:rPr lang="en-AU" altLang="tr-TR" sz="1800" dirty="0"/>
              <a:t>, </a:t>
            </a:r>
            <a:r>
              <a:rPr lang="en-AU" altLang="tr-TR" sz="1800" dirty="0" err="1"/>
              <a:t>ufak</a:t>
            </a:r>
            <a:r>
              <a:rPr lang="en-AU" altLang="tr-TR" sz="1800" dirty="0"/>
              <a:t> </a:t>
            </a:r>
            <a:r>
              <a:rPr lang="en-AU" altLang="tr-TR" sz="1800" dirty="0" err="1"/>
              <a:t>boyut</a:t>
            </a:r>
            <a:r>
              <a:rPr lang="en-AU" altLang="tr-TR" sz="1800" dirty="0"/>
              <a:t>, </a:t>
            </a:r>
            <a:r>
              <a:rPr lang="en-AU" altLang="tr-TR" sz="1800" dirty="0" err="1"/>
              <a:t>hız</a:t>
            </a:r>
            <a:r>
              <a:rPr lang="en-AU" altLang="tr-TR" sz="1800" dirty="0"/>
              <a:t>)</a:t>
            </a:r>
          </a:p>
          <a:p>
            <a:r>
              <a:rPr lang="en-AU" altLang="tr-TR" sz="2800" b="1" dirty="0">
                <a:solidFill>
                  <a:srgbClr val="000099"/>
                </a:solidFill>
              </a:rPr>
              <a:t> </a:t>
            </a:r>
            <a:r>
              <a:rPr lang="en-AU" altLang="tr-TR" sz="2800" b="1" dirty="0" err="1">
                <a:solidFill>
                  <a:srgbClr val="002060"/>
                </a:solidFill>
              </a:rPr>
              <a:t>Dördüncü</a:t>
            </a:r>
            <a:r>
              <a:rPr lang="en-AU" altLang="tr-TR" sz="2800" b="1" dirty="0">
                <a:solidFill>
                  <a:srgbClr val="002060"/>
                </a:solidFill>
              </a:rPr>
              <a:t>  Kuşak Bilgisayarlar (1970-  )</a:t>
            </a:r>
          </a:p>
          <a:p>
            <a:pPr lvl="1"/>
            <a:r>
              <a:rPr lang="en-AU" altLang="tr-TR" sz="1800" dirty="0" err="1"/>
              <a:t>Mikroişlemciler</a:t>
            </a:r>
            <a:endParaRPr lang="en-AU" altLang="tr-TR" sz="1800" dirty="0"/>
          </a:p>
        </p:txBody>
      </p:sp>
    </p:spTree>
    <p:extLst>
      <p:ext uri="{BB962C8B-B14F-4D97-AF65-F5344CB8AC3E}">
        <p14:creationId xmlns:p14="http://schemas.microsoft.com/office/powerpoint/2010/main" val="3335095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Bilgisayarın Parçaları [3]</a:t>
            </a:r>
            <a:endParaRPr lang="tr-TR" dirty="0"/>
          </a:p>
        </p:txBody>
      </p:sp>
      <p:sp>
        <p:nvSpPr>
          <p:cNvPr id="4" name="Rectangle 3"/>
          <p:cNvSpPr>
            <a:spLocks noGrp="1" noChangeArrowheads="1"/>
          </p:cNvSpPr>
          <p:nvPr>
            <p:ph idx="1"/>
          </p:nvPr>
        </p:nvSpPr>
        <p:spPr/>
        <p:txBody>
          <a:bodyPr>
            <a:normAutofit/>
          </a:bodyPr>
          <a:lstStyle/>
          <a:p>
            <a:r>
              <a:rPr lang="en-AU" altLang="tr-TR" sz="2400" b="1" dirty="0" err="1" smtClean="0"/>
              <a:t>Donanım</a:t>
            </a:r>
            <a:r>
              <a:rPr lang="en-AU" altLang="tr-TR" sz="2400" dirty="0" smtClean="0"/>
              <a:t> </a:t>
            </a:r>
            <a:endParaRPr lang="en-AU" altLang="tr-TR" sz="2400" dirty="0"/>
          </a:p>
          <a:p>
            <a:pPr>
              <a:buFont typeface="Wingdings" panose="05000000000000000000" pitchFamily="2" charset="2"/>
              <a:buNone/>
            </a:pPr>
            <a:r>
              <a:rPr lang="en-AU" altLang="tr-TR" dirty="0"/>
              <a:t>	</a:t>
            </a:r>
            <a:r>
              <a:rPr lang="en-AU" altLang="tr-TR" sz="2400" dirty="0" err="1" smtClean="0"/>
              <a:t>Ekran</a:t>
            </a:r>
            <a:r>
              <a:rPr lang="en-AU" altLang="tr-TR" sz="2400" dirty="0"/>
              <a:t>, </a:t>
            </a:r>
            <a:r>
              <a:rPr lang="en-AU" altLang="tr-TR" sz="2400" dirty="0" err="1"/>
              <a:t>sistem</a:t>
            </a:r>
            <a:r>
              <a:rPr lang="en-AU" altLang="tr-TR" sz="2400" dirty="0"/>
              <a:t> </a:t>
            </a:r>
            <a:r>
              <a:rPr lang="en-AU" altLang="tr-TR" sz="2400" dirty="0" err="1"/>
              <a:t>birimi</a:t>
            </a:r>
            <a:r>
              <a:rPr lang="en-AU" altLang="tr-TR" sz="2400" dirty="0"/>
              <a:t>, </a:t>
            </a:r>
            <a:r>
              <a:rPr lang="en-AU" altLang="tr-TR" sz="2400" dirty="0" err="1"/>
              <a:t>klavye</a:t>
            </a:r>
            <a:r>
              <a:rPr lang="en-AU" altLang="tr-TR" sz="2400" dirty="0"/>
              <a:t>, fare </a:t>
            </a:r>
            <a:r>
              <a:rPr lang="en-AU" altLang="tr-TR" sz="2400" dirty="0" err="1"/>
              <a:t>ve</a:t>
            </a:r>
            <a:r>
              <a:rPr lang="en-AU" altLang="tr-TR" sz="2400" dirty="0"/>
              <a:t> </a:t>
            </a:r>
            <a:r>
              <a:rPr lang="en-AU" altLang="tr-TR" sz="2400" dirty="0" err="1"/>
              <a:t>çevre</a:t>
            </a:r>
            <a:r>
              <a:rPr lang="en-AU" altLang="tr-TR" sz="2400" dirty="0"/>
              <a:t> </a:t>
            </a:r>
            <a:r>
              <a:rPr lang="en-AU" altLang="tr-TR" sz="2400" dirty="0" err="1" smtClean="0"/>
              <a:t>birimleri</a:t>
            </a:r>
            <a:r>
              <a:rPr lang="en-AU" altLang="tr-TR" sz="2400" dirty="0" smtClean="0"/>
              <a:t> (</a:t>
            </a:r>
            <a:r>
              <a:rPr lang="en-AU" altLang="tr-TR" sz="2400" dirty="0" err="1"/>
              <a:t>yazıcı</a:t>
            </a:r>
            <a:r>
              <a:rPr lang="en-AU" altLang="tr-TR" sz="2400" dirty="0"/>
              <a:t>, </a:t>
            </a:r>
            <a:r>
              <a:rPr lang="en-AU" altLang="tr-TR" sz="2400" dirty="0" err="1"/>
              <a:t>tarayıcı</a:t>
            </a:r>
            <a:r>
              <a:rPr lang="en-AU" altLang="tr-TR" sz="2400" dirty="0"/>
              <a:t>, modem, </a:t>
            </a:r>
            <a:r>
              <a:rPr lang="en-AU" altLang="tr-TR" sz="2400" dirty="0" err="1"/>
              <a:t>ışıklı</a:t>
            </a:r>
            <a:r>
              <a:rPr lang="en-AU" altLang="tr-TR" sz="2400" dirty="0"/>
              <a:t> </a:t>
            </a:r>
            <a:r>
              <a:rPr lang="en-AU" altLang="tr-TR" sz="2400" dirty="0" err="1"/>
              <a:t>kalem</a:t>
            </a:r>
            <a:r>
              <a:rPr lang="en-AU" altLang="tr-TR" sz="2400" dirty="0"/>
              <a:t>, </a:t>
            </a:r>
            <a:r>
              <a:rPr lang="en-AU" altLang="tr-TR" sz="2400" dirty="0" err="1"/>
              <a:t>oyun</a:t>
            </a:r>
            <a:r>
              <a:rPr lang="en-AU" altLang="tr-TR" sz="2400" dirty="0"/>
              <a:t> </a:t>
            </a:r>
            <a:r>
              <a:rPr lang="en-AU" altLang="tr-TR" sz="2400" dirty="0" err="1" smtClean="0"/>
              <a:t>çubuğu</a:t>
            </a:r>
            <a:r>
              <a:rPr lang="tr-TR" altLang="tr-TR" sz="2400" dirty="0" smtClean="0"/>
              <a:t> </a:t>
            </a:r>
            <a:r>
              <a:rPr lang="en-AU" altLang="tr-TR" sz="2400" dirty="0" smtClean="0"/>
              <a:t>(</a:t>
            </a:r>
            <a:r>
              <a:rPr lang="en-AU" altLang="tr-TR" sz="2400" dirty="0"/>
              <a:t>joystick), </a:t>
            </a:r>
            <a:r>
              <a:rPr lang="tr-TR" altLang="tr-TR" sz="2400" dirty="0"/>
              <a:t>o</a:t>
            </a:r>
            <a:r>
              <a:rPr lang="tr-TR" altLang="tr-TR" sz="2400" dirty="0" smtClean="0"/>
              <a:t>ptik </a:t>
            </a:r>
            <a:r>
              <a:rPr lang="tr-TR" altLang="tr-TR" sz="2400" dirty="0"/>
              <a:t>s</a:t>
            </a:r>
            <a:r>
              <a:rPr lang="tr-TR" altLang="tr-TR" sz="2400" dirty="0" smtClean="0"/>
              <a:t>ürücüler</a:t>
            </a:r>
            <a:r>
              <a:rPr lang="en-AU" altLang="tr-TR" sz="2400" dirty="0" smtClean="0"/>
              <a:t>) </a:t>
            </a:r>
            <a:r>
              <a:rPr lang="en-AU" altLang="tr-TR" sz="2400" dirty="0"/>
              <a:t/>
            </a:r>
            <a:br>
              <a:rPr lang="en-AU" altLang="tr-TR" sz="2400" dirty="0"/>
            </a:br>
            <a:endParaRPr lang="en-AU" altLang="tr-TR" sz="2400" dirty="0" smtClean="0"/>
          </a:p>
          <a:p>
            <a:r>
              <a:rPr lang="en-AU" altLang="tr-TR" sz="2400" b="1" dirty="0" err="1" smtClean="0"/>
              <a:t>Yazılım</a:t>
            </a:r>
            <a:endParaRPr lang="en-AU" altLang="tr-TR" sz="2400" b="1" dirty="0" smtClean="0"/>
          </a:p>
          <a:p>
            <a:pPr>
              <a:lnSpc>
                <a:spcPct val="100000"/>
              </a:lnSpc>
              <a:spcBef>
                <a:spcPts val="600"/>
              </a:spcBef>
              <a:spcAft>
                <a:spcPts val="600"/>
              </a:spcAft>
              <a:buFont typeface="Wingdings" panose="05000000000000000000" pitchFamily="2" charset="2"/>
              <a:buNone/>
            </a:pPr>
            <a:r>
              <a:rPr lang="en-AU" altLang="tr-TR" dirty="0"/>
              <a:t>		</a:t>
            </a:r>
            <a:r>
              <a:rPr lang="en-AU" altLang="tr-TR" sz="2400" dirty="0" err="1"/>
              <a:t>Sistem</a:t>
            </a:r>
            <a:r>
              <a:rPr lang="en-AU" altLang="tr-TR" sz="2400" dirty="0"/>
              <a:t> </a:t>
            </a:r>
            <a:r>
              <a:rPr lang="en-AU" altLang="tr-TR" sz="2400" dirty="0" err="1"/>
              <a:t>Yazılımları</a:t>
            </a:r>
            <a:endParaRPr lang="en-AU" altLang="tr-TR" sz="2400" dirty="0"/>
          </a:p>
          <a:p>
            <a:pPr>
              <a:lnSpc>
                <a:spcPct val="100000"/>
              </a:lnSpc>
              <a:spcBef>
                <a:spcPts val="600"/>
              </a:spcBef>
              <a:spcAft>
                <a:spcPts val="600"/>
              </a:spcAft>
              <a:buFont typeface="Wingdings" panose="05000000000000000000" pitchFamily="2" charset="2"/>
              <a:buNone/>
            </a:pPr>
            <a:r>
              <a:rPr lang="en-AU" altLang="tr-TR" sz="2400" dirty="0"/>
              <a:t>		</a:t>
            </a:r>
            <a:r>
              <a:rPr lang="en-AU" altLang="tr-TR" sz="2400" dirty="0" err="1"/>
              <a:t>Programlama</a:t>
            </a:r>
            <a:r>
              <a:rPr lang="en-AU" altLang="tr-TR" sz="2400" dirty="0"/>
              <a:t> </a:t>
            </a:r>
            <a:r>
              <a:rPr lang="en-AU" altLang="tr-TR" sz="2400" dirty="0" err="1"/>
              <a:t>Dilleri</a:t>
            </a:r>
            <a:endParaRPr lang="en-AU" altLang="tr-TR" sz="2400" dirty="0"/>
          </a:p>
          <a:p>
            <a:pPr>
              <a:lnSpc>
                <a:spcPct val="100000"/>
              </a:lnSpc>
              <a:spcBef>
                <a:spcPts val="600"/>
              </a:spcBef>
              <a:spcAft>
                <a:spcPts val="600"/>
              </a:spcAft>
              <a:buFont typeface="Wingdings" panose="05000000000000000000" pitchFamily="2" charset="2"/>
              <a:buNone/>
            </a:pPr>
            <a:r>
              <a:rPr lang="en-AU" altLang="tr-TR" sz="2400" dirty="0"/>
              <a:t>		</a:t>
            </a:r>
            <a:r>
              <a:rPr lang="en-AU" altLang="tr-TR" sz="2400" dirty="0" err="1"/>
              <a:t>Uygulama</a:t>
            </a:r>
            <a:r>
              <a:rPr lang="en-AU" altLang="tr-TR" sz="2400" dirty="0"/>
              <a:t> </a:t>
            </a:r>
            <a:r>
              <a:rPr lang="en-AU" altLang="tr-TR" sz="2400" dirty="0" err="1"/>
              <a:t>Yazılımları</a:t>
            </a:r>
            <a:endParaRPr lang="en-AU" altLang="tr-TR" sz="2400" dirty="0"/>
          </a:p>
        </p:txBody>
      </p:sp>
    </p:spTree>
    <p:extLst>
      <p:ext uri="{BB962C8B-B14F-4D97-AF65-F5344CB8AC3E}">
        <p14:creationId xmlns:p14="http://schemas.microsoft.com/office/powerpoint/2010/main" val="563909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Bilgisayarın Ana Birimleri [3]</a:t>
            </a:r>
            <a:endParaRPr lang="tr-TR" dirty="0"/>
          </a:p>
        </p:txBody>
      </p:sp>
      <p:sp>
        <p:nvSpPr>
          <p:cNvPr id="4" name="Text Box 3">
            <a:hlinkClick r:id="rId2" action="ppaction://hlinksldjump"/>
          </p:cNvPr>
          <p:cNvSpPr txBox="1">
            <a:spLocks noChangeArrowheads="1"/>
          </p:cNvSpPr>
          <p:nvPr/>
        </p:nvSpPr>
        <p:spPr bwMode="auto">
          <a:xfrm>
            <a:off x="2440709" y="2921001"/>
            <a:ext cx="1447800" cy="1015663"/>
          </a:xfrm>
          <a:prstGeom prst="rect">
            <a:avLst/>
          </a:prstGeom>
          <a:solidFill>
            <a:schemeClr val="accent2">
              <a:alpha val="50000"/>
            </a:schemeClr>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AU" altLang="tr-TR" sz="2000">
                <a:latin typeface="Times New Roman" panose="02020603050405020304" pitchFamily="18" charset="0"/>
                <a:cs typeface="Times New Roman" panose="02020603050405020304" pitchFamily="18" charset="0"/>
              </a:rPr>
              <a:t>Giriş Birimleri (İnput)</a:t>
            </a:r>
          </a:p>
        </p:txBody>
      </p:sp>
      <p:sp>
        <p:nvSpPr>
          <p:cNvPr id="5" name="Text Box 4"/>
          <p:cNvSpPr txBox="1">
            <a:spLocks noChangeArrowheads="1"/>
          </p:cNvSpPr>
          <p:nvPr/>
        </p:nvSpPr>
        <p:spPr bwMode="auto">
          <a:xfrm>
            <a:off x="4955309" y="2616200"/>
            <a:ext cx="2209800" cy="707886"/>
          </a:xfrm>
          <a:prstGeom prst="rect">
            <a:avLst/>
          </a:prstGeom>
          <a:solidFill>
            <a:srgbClr val="99CC00">
              <a:alpha val="50000"/>
            </a:srgb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AU" altLang="tr-TR" sz="2000" dirty="0" err="1">
                <a:latin typeface="Times New Roman" panose="02020603050405020304" pitchFamily="18" charset="0"/>
                <a:cs typeface="Times New Roman" panose="02020603050405020304" pitchFamily="18" charset="0"/>
              </a:rPr>
              <a:t>Aritmetik</a:t>
            </a:r>
            <a:r>
              <a:rPr lang="en-AU" altLang="tr-TR" sz="2000" dirty="0">
                <a:latin typeface="Times New Roman" panose="02020603050405020304" pitchFamily="18" charset="0"/>
                <a:cs typeface="Times New Roman" panose="02020603050405020304" pitchFamily="18" charset="0"/>
              </a:rPr>
              <a:t> </a:t>
            </a:r>
            <a:r>
              <a:rPr lang="en-AU" altLang="tr-TR" sz="2000" dirty="0" err="1">
                <a:latin typeface="Times New Roman" panose="02020603050405020304" pitchFamily="18" charset="0"/>
                <a:cs typeface="Times New Roman" panose="02020603050405020304" pitchFamily="18" charset="0"/>
              </a:rPr>
              <a:t>Mantık</a:t>
            </a:r>
            <a:r>
              <a:rPr lang="en-AU" altLang="tr-TR" sz="2000" dirty="0">
                <a:latin typeface="Times New Roman" panose="02020603050405020304" pitchFamily="18" charset="0"/>
                <a:cs typeface="Times New Roman" panose="02020603050405020304" pitchFamily="18" charset="0"/>
              </a:rPr>
              <a:t> </a:t>
            </a:r>
            <a:r>
              <a:rPr lang="en-AU" altLang="tr-TR" sz="2000" dirty="0" err="1">
                <a:latin typeface="Times New Roman" panose="02020603050405020304" pitchFamily="18" charset="0"/>
                <a:cs typeface="Times New Roman" panose="02020603050405020304" pitchFamily="18" charset="0"/>
              </a:rPr>
              <a:t>Birimi</a:t>
            </a:r>
            <a:endParaRPr lang="en-AU" altLang="tr-TR" dirty="0">
              <a:latin typeface="Times New Roman" panose="02020603050405020304" pitchFamily="18" charset="0"/>
              <a:cs typeface="Times New Roman" panose="02020603050405020304" pitchFamily="18" charset="0"/>
            </a:endParaRPr>
          </a:p>
        </p:txBody>
      </p:sp>
      <p:sp>
        <p:nvSpPr>
          <p:cNvPr id="6" name="Text Box 6"/>
          <p:cNvSpPr txBox="1">
            <a:spLocks noChangeArrowheads="1"/>
          </p:cNvSpPr>
          <p:nvPr/>
        </p:nvSpPr>
        <p:spPr bwMode="auto">
          <a:xfrm>
            <a:off x="4955309" y="4673600"/>
            <a:ext cx="2209800" cy="400110"/>
          </a:xfrm>
          <a:prstGeom prst="rect">
            <a:avLst/>
          </a:prstGeom>
          <a:solidFill>
            <a:srgbClr val="99CC00">
              <a:alpha val="50000"/>
            </a:srgb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AU" altLang="tr-TR" sz="2000" dirty="0" err="1">
                <a:latin typeface="Times New Roman" panose="02020603050405020304" pitchFamily="18" charset="0"/>
                <a:cs typeface="Times New Roman" panose="02020603050405020304" pitchFamily="18" charset="0"/>
              </a:rPr>
              <a:t>Kontrol</a:t>
            </a:r>
            <a:r>
              <a:rPr lang="en-AU" altLang="tr-TR" sz="2000" dirty="0">
                <a:latin typeface="Times New Roman" panose="02020603050405020304" pitchFamily="18" charset="0"/>
                <a:cs typeface="Times New Roman" panose="02020603050405020304" pitchFamily="18" charset="0"/>
              </a:rPr>
              <a:t> </a:t>
            </a:r>
            <a:r>
              <a:rPr lang="en-AU" altLang="tr-TR" sz="2000" dirty="0" err="1">
                <a:latin typeface="Times New Roman" panose="02020603050405020304" pitchFamily="18" charset="0"/>
                <a:cs typeface="Times New Roman" panose="02020603050405020304" pitchFamily="18" charset="0"/>
              </a:rPr>
              <a:t>Birimi</a:t>
            </a:r>
            <a:endParaRPr lang="en-AU" altLang="tr-TR" sz="2000" dirty="0">
              <a:latin typeface="Times New Roman" panose="02020603050405020304" pitchFamily="18" charset="0"/>
              <a:cs typeface="Times New Roman" panose="02020603050405020304" pitchFamily="18" charset="0"/>
            </a:endParaRPr>
          </a:p>
        </p:txBody>
      </p:sp>
      <p:sp>
        <p:nvSpPr>
          <p:cNvPr id="7" name="Text Box 7"/>
          <p:cNvSpPr txBox="1">
            <a:spLocks noChangeArrowheads="1"/>
          </p:cNvSpPr>
          <p:nvPr/>
        </p:nvSpPr>
        <p:spPr bwMode="auto">
          <a:xfrm>
            <a:off x="4955309" y="3759200"/>
            <a:ext cx="2209800" cy="400110"/>
          </a:xfrm>
          <a:prstGeom prst="rect">
            <a:avLst/>
          </a:prstGeom>
          <a:solidFill>
            <a:srgbClr val="99CC00">
              <a:alpha val="50000"/>
            </a:srgb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AU" altLang="tr-TR" sz="2000" dirty="0" err="1">
                <a:latin typeface="Times New Roman" panose="02020603050405020304" pitchFamily="18" charset="0"/>
                <a:cs typeface="Times New Roman" panose="02020603050405020304" pitchFamily="18" charset="0"/>
              </a:rPr>
              <a:t>Bellek</a:t>
            </a:r>
            <a:r>
              <a:rPr lang="en-AU" altLang="tr-TR" sz="2000" dirty="0">
                <a:latin typeface="Times New Roman" panose="02020603050405020304" pitchFamily="18" charset="0"/>
                <a:cs typeface="Times New Roman" panose="02020603050405020304" pitchFamily="18" charset="0"/>
              </a:rPr>
              <a:t> </a:t>
            </a:r>
            <a:r>
              <a:rPr lang="en-AU" altLang="tr-TR" sz="2000" dirty="0" err="1">
                <a:latin typeface="Times New Roman" panose="02020603050405020304" pitchFamily="18" charset="0"/>
                <a:cs typeface="Times New Roman" panose="02020603050405020304" pitchFamily="18" charset="0"/>
              </a:rPr>
              <a:t>Birimi</a:t>
            </a:r>
            <a:endParaRPr lang="en-AU" altLang="tr-TR" sz="2000" dirty="0">
              <a:latin typeface="Times New Roman" panose="02020603050405020304" pitchFamily="18" charset="0"/>
              <a:cs typeface="Times New Roman" panose="02020603050405020304" pitchFamily="18" charset="0"/>
            </a:endParaRPr>
          </a:p>
        </p:txBody>
      </p:sp>
      <p:sp>
        <p:nvSpPr>
          <p:cNvPr id="8" name="Text Box 8"/>
          <p:cNvSpPr txBox="1">
            <a:spLocks noChangeArrowheads="1"/>
          </p:cNvSpPr>
          <p:nvPr/>
        </p:nvSpPr>
        <p:spPr bwMode="auto">
          <a:xfrm>
            <a:off x="8079509" y="2997201"/>
            <a:ext cx="1447800" cy="1015663"/>
          </a:xfrm>
          <a:prstGeom prst="rect">
            <a:avLst/>
          </a:prstGeom>
          <a:solidFill>
            <a:schemeClr val="accent2">
              <a:alpha val="50000"/>
            </a:schemeClr>
          </a:solidFill>
          <a:ln w="2857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AU" altLang="tr-TR" sz="2000">
                <a:latin typeface="Times New Roman" panose="02020603050405020304" pitchFamily="18" charset="0"/>
                <a:cs typeface="Times New Roman" panose="02020603050405020304" pitchFamily="18" charset="0"/>
              </a:rPr>
              <a:t>Çıkış Birimleri (Output)</a:t>
            </a:r>
          </a:p>
        </p:txBody>
      </p:sp>
      <p:sp>
        <p:nvSpPr>
          <p:cNvPr id="9" name="Line 9"/>
          <p:cNvSpPr>
            <a:spLocks noChangeShapeType="1"/>
          </p:cNvSpPr>
          <p:nvPr/>
        </p:nvSpPr>
        <p:spPr bwMode="auto">
          <a:xfrm>
            <a:off x="3888509" y="3530600"/>
            <a:ext cx="762000" cy="0"/>
          </a:xfrm>
          <a:prstGeom prst="line">
            <a:avLst/>
          </a:prstGeom>
          <a:noFill/>
          <a:ln w="12700">
            <a:solidFill>
              <a:schemeClr val="tx1"/>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latin typeface="Times New Roman" panose="02020603050405020304" pitchFamily="18" charset="0"/>
              <a:cs typeface="Times New Roman" panose="02020603050405020304" pitchFamily="18" charset="0"/>
            </a:endParaRPr>
          </a:p>
        </p:txBody>
      </p:sp>
      <p:sp>
        <p:nvSpPr>
          <p:cNvPr id="10" name="Line 10"/>
          <p:cNvSpPr>
            <a:spLocks noChangeShapeType="1"/>
          </p:cNvSpPr>
          <p:nvPr/>
        </p:nvSpPr>
        <p:spPr bwMode="auto">
          <a:xfrm>
            <a:off x="7622309" y="3606800"/>
            <a:ext cx="457200" cy="0"/>
          </a:xfrm>
          <a:prstGeom prst="line">
            <a:avLst/>
          </a:prstGeom>
          <a:noFill/>
          <a:ln w="12700">
            <a:solidFill>
              <a:schemeClr val="tx1"/>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latin typeface="Times New Roman" panose="02020603050405020304" pitchFamily="18" charset="0"/>
              <a:cs typeface="Times New Roman" panose="02020603050405020304" pitchFamily="18" charset="0"/>
            </a:endParaRPr>
          </a:p>
        </p:txBody>
      </p:sp>
      <p:sp>
        <p:nvSpPr>
          <p:cNvPr id="11" name="Rectangle 11"/>
          <p:cNvSpPr>
            <a:spLocks noChangeArrowheads="1"/>
          </p:cNvSpPr>
          <p:nvPr/>
        </p:nvSpPr>
        <p:spPr bwMode="auto">
          <a:xfrm>
            <a:off x="4650509" y="2159000"/>
            <a:ext cx="2971800" cy="3733800"/>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rgbClr val="FFFF00">
                    <a:alpha val="5000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latin typeface="Times New Roman" panose="02020603050405020304" pitchFamily="18" charset="0"/>
              <a:cs typeface="Times New Roman" panose="02020603050405020304" pitchFamily="18" charset="0"/>
            </a:endParaRPr>
          </a:p>
        </p:txBody>
      </p:sp>
      <p:sp>
        <p:nvSpPr>
          <p:cNvPr id="12" name="Text Box 12"/>
          <p:cNvSpPr txBox="1">
            <a:spLocks noChangeArrowheads="1"/>
          </p:cNvSpPr>
          <p:nvPr/>
        </p:nvSpPr>
        <p:spPr bwMode="auto">
          <a:xfrm>
            <a:off x="4602480" y="5400041"/>
            <a:ext cx="3048000"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AU" altLang="tr-TR" b="1" dirty="0" err="1">
                <a:solidFill>
                  <a:srgbClr val="002060"/>
                </a:solidFill>
                <a:latin typeface="Times New Roman" panose="02020603050405020304" pitchFamily="18" charset="0"/>
                <a:cs typeface="Times New Roman" panose="02020603050405020304" pitchFamily="18" charset="0"/>
              </a:rPr>
              <a:t>Merkezi</a:t>
            </a:r>
            <a:r>
              <a:rPr lang="en-AU" altLang="tr-TR" b="1" dirty="0">
                <a:solidFill>
                  <a:srgbClr val="002060"/>
                </a:solidFill>
                <a:latin typeface="Times New Roman" panose="02020603050405020304" pitchFamily="18" charset="0"/>
                <a:cs typeface="Times New Roman" panose="02020603050405020304" pitchFamily="18" charset="0"/>
              </a:rPr>
              <a:t> </a:t>
            </a:r>
            <a:r>
              <a:rPr lang="en-AU" altLang="tr-TR" b="1" dirty="0" err="1">
                <a:solidFill>
                  <a:srgbClr val="002060"/>
                </a:solidFill>
                <a:latin typeface="Times New Roman" panose="02020603050405020304" pitchFamily="18" charset="0"/>
                <a:cs typeface="Times New Roman" panose="02020603050405020304" pitchFamily="18" charset="0"/>
              </a:rPr>
              <a:t>İşlem</a:t>
            </a:r>
            <a:r>
              <a:rPr lang="en-AU" altLang="tr-TR" b="1" dirty="0">
                <a:solidFill>
                  <a:srgbClr val="002060"/>
                </a:solidFill>
                <a:latin typeface="Times New Roman" panose="02020603050405020304" pitchFamily="18" charset="0"/>
                <a:cs typeface="Times New Roman" panose="02020603050405020304" pitchFamily="18" charset="0"/>
              </a:rPr>
              <a:t> </a:t>
            </a:r>
            <a:r>
              <a:rPr lang="en-AU" altLang="tr-TR" b="1" dirty="0" err="1">
                <a:solidFill>
                  <a:srgbClr val="002060"/>
                </a:solidFill>
                <a:latin typeface="Times New Roman" panose="02020603050405020304" pitchFamily="18" charset="0"/>
                <a:cs typeface="Times New Roman" panose="02020603050405020304" pitchFamily="18" charset="0"/>
              </a:rPr>
              <a:t>Birimi</a:t>
            </a:r>
            <a:endParaRPr lang="en-AU" altLang="tr-TR"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27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 Birimleri [3]</a:t>
            </a:r>
            <a:endParaRPr lang="tr-TR" dirty="0"/>
          </a:p>
        </p:txBody>
      </p:sp>
      <p:sp>
        <p:nvSpPr>
          <p:cNvPr id="3" name="İçerik Yer Tutucusu 2"/>
          <p:cNvSpPr>
            <a:spLocks noGrp="1"/>
          </p:cNvSpPr>
          <p:nvPr>
            <p:ph idx="1"/>
          </p:nvPr>
        </p:nvSpPr>
        <p:spPr>
          <a:xfrm>
            <a:off x="1097280" y="4126428"/>
            <a:ext cx="10058400" cy="936876"/>
          </a:xfrm>
        </p:spPr>
        <p:txBody>
          <a:bodyPr>
            <a:normAutofit/>
          </a:bodyPr>
          <a:lstStyle/>
          <a:p>
            <a:r>
              <a:rPr lang="en-AU" altLang="tr-TR" sz="2800" dirty="0" err="1"/>
              <a:t>Verilerin</a:t>
            </a:r>
            <a:r>
              <a:rPr lang="en-AU" altLang="tr-TR" sz="2800" dirty="0"/>
              <a:t> </a:t>
            </a:r>
            <a:r>
              <a:rPr lang="en-AU" altLang="tr-TR" sz="2800" dirty="0" err="1"/>
              <a:t>bilgisayara</a:t>
            </a:r>
            <a:r>
              <a:rPr lang="en-AU" altLang="tr-TR" sz="2800" dirty="0"/>
              <a:t> </a:t>
            </a:r>
            <a:r>
              <a:rPr lang="en-AU" altLang="tr-TR" sz="2800" dirty="0" err="1"/>
              <a:t>girişini</a:t>
            </a:r>
            <a:r>
              <a:rPr lang="en-AU" altLang="tr-TR" sz="2800" dirty="0"/>
              <a:t> </a:t>
            </a:r>
            <a:r>
              <a:rPr lang="en-AU" altLang="tr-TR" sz="2800" dirty="0" err="1"/>
              <a:t>sağlayan</a:t>
            </a:r>
            <a:r>
              <a:rPr lang="en-AU" altLang="tr-TR" sz="2800" dirty="0"/>
              <a:t> </a:t>
            </a:r>
            <a:r>
              <a:rPr lang="en-AU" altLang="tr-TR" sz="2800" dirty="0" err="1"/>
              <a:t>cihazlardır</a:t>
            </a:r>
            <a:r>
              <a:rPr lang="en-AU" altLang="tr-TR" sz="2800" dirty="0"/>
              <a:t>. (</a:t>
            </a:r>
            <a:r>
              <a:rPr lang="en-AU" altLang="tr-TR" sz="2800" dirty="0" err="1"/>
              <a:t>klavye</a:t>
            </a:r>
            <a:r>
              <a:rPr lang="en-AU" altLang="tr-TR" sz="2800" dirty="0"/>
              <a:t>, </a:t>
            </a:r>
            <a:r>
              <a:rPr lang="en-AU" altLang="tr-TR" sz="2800" dirty="0" err="1"/>
              <a:t>mikrofon</a:t>
            </a:r>
            <a:r>
              <a:rPr lang="en-AU" altLang="tr-TR" sz="2800" dirty="0"/>
              <a:t>, </a:t>
            </a:r>
            <a:r>
              <a:rPr lang="en-AU" altLang="tr-TR" sz="2800" dirty="0" err="1"/>
              <a:t>kamera</a:t>
            </a:r>
            <a:r>
              <a:rPr lang="en-AU" altLang="tr-TR" sz="2800" dirty="0"/>
              <a:t>, fare, vb.)</a:t>
            </a:r>
          </a:p>
          <a:p>
            <a:endParaRPr lang="tr-TR" sz="2800" dirty="0"/>
          </a:p>
        </p:txBody>
      </p:sp>
      <p:graphicFrame>
        <p:nvGraphicFramePr>
          <p:cNvPr id="4" name="Object 5"/>
          <p:cNvGraphicFramePr>
            <a:graphicFrameLocks noChangeAspect="1"/>
          </p:cNvGraphicFramePr>
          <p:nvPr>
            <p:extLst>
              <p:ext uri="{D42A27DB-BD31-4B8C-83A1-F6EECF244321}">
                <p14:modId xmlns:p14="http://schemas.microsoft.com/office/powerpoint/2010/main" val="3850797485"/>
              </p:ext>
            </p:extLst>
          </p:nvPr>
        </p:nvGraphicFramePr>
        <p:xfrm>
          <a:off x="6721401" y="2277447"/>
          <a:ext cx="1543050" cy="1281113"/>
        </p:xfrm>
        <a:graphic>
          <a:graphicData uri="http://schemas.openxmlformats.org/presentationml/2006/ole">
            <mc:AlternateContent xmlns:mc="http://schemas.openxmlformats.org/markup-compatibility/2006">
              <mc:Choice xmlns:v="urn:schemas-microsoft-com:vml" Requires="v">
                <p:oleObj spid="_x0000_s10246" name="Clip" r:id="rId3" imgW="4152600" imgH="3450960" progId="MS_ClipArt_Gallery.2">
                  <p:embed/>
                </p:oleObj>
              </mc:Choice>
              <mc:Fallback>
                <p:oleObj name="Clip" r:id="rId3" imgW="4152600" imgH="3450960" progId="MS_ClipArt_Gallery.2">
                  <p:embed/>
                  <p:pic>
                    <p:nvPicPr>
                      <p:cNvPr id="3994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1401" y="2277447"/>
                        <a:ext cx="1543050" cy="1281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6"/>
          <p:cNvGraphicFramePr>
            <a:graphicFrameLocks noChangeAspect="1"/>
          </p:cNvGraphicFramePr>
          <p:nvPr>
            <p:extLst>
              <p:ext uri="{D42A27DB-BD31-4B8C-83A1-F6EECF244321}">
                <p14:modId xmlns:p14="http://schemas.microsoft.com/office/powerpoint/2010/main" val="3502274071"/>
              </p:ext>
            </p:extLst>
          </p:nvPr>
        </p:nvGraphicFramePr>
        <p:xfrm>
          <a:off x="4004615" y="2305228"/>
          <a:ext cx="1774825" cy="1225550"/>
        </p:xfrm>
        <a:graphic>
          <a:graphicData uri="http://schemas.openxmlformats.org/presentationml/2006/ole">
            <mc:AlternateContent xmlns:mc="http://schemas.openxmlformats.org/markup-compatibility/2006">
              <mc:Choice xmlns:v="urn:schemas-microsoft-com:vml" Requires="v">
                <p:oleObj spid="_x0000_s10247" name="Clip" r:id="rId5" imgW="4006800" imgH="2766600" progId="MS_ClipArt_Gallery.2">
                  <p:embed/>
                </p:oleObj>
              </mc:Choice>
              <mc:Fallback>
                <p:oleObj name="Clip" r:id="rId5" imgW="4006800" imgH="2766600" progId="MS_ClipArt_Gallery.2">
                  <p:embed/>
                  <p:pic>
                    <p:nvPicPr>
                      <p:cNvPr id="39942"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04615" y="2305228"/>
                        <a:ext cx="1774825" cy="1225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7"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14854" y="2259623"/>
            <a:ext cx="14478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12"/>
          <p:cNvSpPr txBox="1">
            <a:spLocks noChangeArrowheads="1"/>
          </p:cNvSpPr>
          <p:nvPr/>
        </p:nvSpPr>
        <p:spPr bwMode="auto">
          <a:xfrm>
            <a:off x="9206412" y="2277447"/>
            <a:ext cx="1387475" cy="1433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8800" b="1" dirty="0">
                <a:latin typeface="Wingdings" panose="05000000000000000000" pitchFamily="2" charset="2"/>
              </a:rPr>
              <a:t>8</a:t>
            </a:r>
            <a:endParaRPr lang="tr-TR" altLang="tr-TR" dirty="0">
              <a:latin typeface="Times" panose="02020603050405020304" pitchFamily="18" charset="0"/>
            </a:endParaRPr>
          </a:p>
        </p:txBody>
      </p:sp>
    </p:spTree>
    <p:extLst>
      <p:ext uri="{BB962C8B-B14F-4D97-AF65-F5344CB8AC3E}">
        <p14:creationId xmlns:p14="http://schemas.microsoft.com/office/powerpoint/2010/main" val="2623571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Merkezi İşlem </a:t>
            </a:r>
            <a:r>
              <a:rPr lang="tr-TR" dirty="0" smtClean="0"/>
              <a:t>Birimi - MİB </a:t>
            </a:r>
            <a:r>
              <a:rPr lang="tr-TR" dirty="0" smtClean="0"/>
              <a:t>[3]</a:t>
            </a:r>
            <a:endParaRPr lang="tr-TR" dirty="0"/>
          </a:p>
        </p:txBody>
      </p:sp>
      <p:sp>
        <p:nvSpPr>
          <p:cNvPr id="3" name="İçerik Yer Tutucusu 2"/>
          <p:cNvSpPr>
            <a:spLocks noGrp="1"/>
          </p:cNvSpPr>
          <p:nvPr>
            <p:ph idx="1"/>
          </p:nvPr>
        </p:nvSpPr>
        <p:spPr/>
        <p:txBody>
          <a:bodyPr>
            <a:normAutofit/>
          </a:bodyPr>
          <a:lstStyle/>
          <a:p>
            <a:r>
              <a:rPr lang="tr-TR" sz="2800" dirty="0"/>
              <a:t>Bilgisayarın beyni olarak kabul edilen mikro işlemcidir ve gelen bilgilerin hangi birime gideceğine karar verir. </a:t>
            </a:r>
            <a:br>
              <a:rPr lang="tr-TR" sz="2800" dirty="0"/>
            </a:br>
            <a:endParaRPr lang="tr-TR" sz="2800" dirty="0"/>
          </a:p>
          <a:p>
            <a:r>
              <a:rPr lang="tr-TR" sz="2800" dirty="0"/>
              <a:t> A. ARİTMETİK BİRİMİ (toplama, çıkarma, </a:t>
            </a:r>
            <a:r>
              <a:rPr lang="tr-TR" sz="2800" dirty="0" smtClean="0"/>
              <a:t>çarpma, </a:t>
            </a:r>
            <a:r>
              <a:rPr lang="tr-TR" sz="2800" dirty="0"/>
              <a:t>bölme)</a:t>
            </a:r>
          </a:p>
          <a:p>
            <a:r>
              <a:rPr lang="tr-TR" sz="2800" dirty="0"/>
              <a:t> </a:t>
            </a:r>
            <a:r>
              <a:rPr lang="tr-TR" sz="2800" dirty="0" smtClean="0"/>
              <a:t>B. </a:t>
            </a:r>
            <a:r>
              <a:rPr lang="tr-TR" sz="2800" dirty="0"/>
              <a:t>MANTIK BİRİMİ (ve, veya)</a:t>
            </a:r>
          </a:p>
          <a:p>
            <a:r>
              <a:rPr lang="tr-TR" sz="2800" dirty="0"/>
              <a:t> </a:t>
            </a:r>
            <a:r>
              <a:rPr lang="tr-TR" sz="2800" dirty="0" smtClean="0"/>
              <a:t>C. </a:t>
            </a:r>
            <a:r>
              <a:rPr lang="tr-TR" sz="2800" dirty="0"/>
              <a:t>BELLEK (veri, adres, program ve komut)</a:t>
            </a:r>
          </a:p>
          <a:p>
            <a:endParaRPr lang="tr-TR" sz="2800" dirty="0"/>
          </a:p>
        </p:txBody>
      </p:sp>
    </p:spTree>
    <p:extLst>
      <p:ext uri="{BB962C8B-B14F-4D97-AF65-F5344CB8AC3E}">
        <p14:creationId xmlns:p14="http://schemas.microsoft.com/office/powerpoint/2010/main" val="3000653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Merkezi İşlem </a:t>
            </a:r>
            <a:r>
              <a:rPr lang="tr-TR" dirty="0" smtClean="0"/>
              <a:t>Birimi - MİB </a:t>
            </a:r>
            <a:r>
              <a:rPr lang="tr-TR" dirty="0" smtClean="0"/>
              <a:t>[3]</a:t>
            </a:r>
            <a:endParaRPr lang="tr-TR" dirty="0"/>
          </a:p>
        </p:txBody>
      </p:sp>
      <p:sp>
        <p:nvSpPr>
          <p:cNvPr id="9" name="Rectangle 3"/>
          <p:cNvSpPr>
            <a:spLocks noGrp="1" noChangeArrowheads="1"/>
          </p:cNvSpPr>
          <p:nvPr>
            <p:ph idx="1"/>
          </p:nvPr>
        </p:nvSpPr>
        <p:spPr>
          <a:xfrm>
            <a:off x="1097280" y="1845734"/>
            <a:ext cx="4620474" cy="4023360"/>
          </a:xfrm>
        </p:spPr>
        <p:txBody>
          <a:bodyPr>
            <a:normAutofit/>
          </a:bodyPr>
          <a:lstStyle/>
          <a:p>
            <a:r>
              <a:rPr lang="en-AU" altLang="tr-TR" sz="2400" dirty="0"/>
              <a:t>0: </a:t>
            </a:r>
            <a:r>
              <a:rPr lang="en-AU" altLang="tr-TR" sz="2400" dirty="0" err="1"/>
              <a:t>Kapalı</a:t>
            </a:r>
            <a:r>
              <a:rPr lang="en-AU" altLang="tr-TR" sz="2400" dirty="0"/>
              <a:t> </a:t>
            </a:r>
            <a:r>
              <a:rPr lang="en-AU" altLang="tr-TR" sz="2400" dirty="0" err="1"/>
              <a:t>devre</a:t>
            </a:r>
            <a:r>
              <a:rPr lang="en-AU" altLang="tr-TR" sz="2400" dirty="0"/>
              <a:t>	1: </a:t>
            </a:r>
            <a:r>
              <a:rPr lang="en-AU" altLang="tr-TR" sz="2400" dirty="0" err="1"/>
              <a:t>Açık</a:t>
            </a:r>
            <a:r>
              <a:rPr lang="en-AU" altLang="tr-TR" sz="2400" dirty="0"/>
              <a:t> </a:t>
            </a:r>
            <a:r>
              <a:rPr lang="en-AU" altLang="tr-TR" sz="2400" dirty="0" err="1"/>
              <a:t>devre</a:t>
            </a:r>
            <a:endParaRPr lang="en-AU" altLang="tr-TR" sz="2400" dirty="0"/>
          </a:p>
          <a:p>
            <a:r>
              <a:rPr lang="en-AU" altLang="tr-TR" sz="2400" dirty="0"/>
              <a:t>8086......... 6 bit</a:t>
            </a:r>
          </a:p>
          <a:p>
            <a:r>
              <a:rPr lang="en-AU" altLang="tr-TR" sz="2400" dirty="0"/>
              <a:t>8088......... 8 bit</a:t>
            </a:r>
          </a:p>
          <a:p>
            <a:r>
              <a:rPr lang="en-AU" altLang="tr-TR" sz="2400" dirty="0"/>
              <a:t>80286.......16 bit</a:t>
            </a:r>
          </a:p>
          <a:p>
            <a:r>
              <a:rPr lang="en-AU" altLang="tr-TR" sz="2400" dirty="0"/>
              <a:t>80386....... 32 bit</a:t>
            </a:r>
          </a:p>
          <a:p>
            <a:r>
              <a:rPr lang="en-AU" altLang="tr-TR" sz="2400" dirty="0"/>
              <a:t>80486....... 32 bit</a:t>
            </a:r>
          </a:p>
        </p:txBody>
      </p:sp>
      <p:sp>
        <p:nvSpPr>
          <p:cNvPr id="10" name="Text Box 4"/>
          <p:cNvSpPr txBox="1">
            <a:spLocks noChangeArrowheads="1"/>
          </p:cNvSpPr>
          <p:nvPr/>
        </p:nvSpPr>
        <p:spPr bwMode="auto">
          <a:xfrm>
            <a:off x="9174480" y="1845734"/>
            <a:ext cx="1981200" cy="4260850"/>
          </a:xfrm>
          <a:prstGeom prst="rect">
            <a:avLst/>
          </a:prstGeom>
          <a:noFill/>
          <a:ln w="9525">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spcBef>
                <a:spcPct val="50000"/>
              </a:spcBef>
            </a:pPr>
            <a:r>
              <a:rPr lang="en-AU" altLang="tr-TR" sz="2000">
                <a:solidFill>
                  <a:srgbClr val="002060"/>
                </a:solidFill>
                <a:latin typeface="Times New Roman" panose="02020603050405020304" pitchFamily="18" charset="0"/>
                <a:cs typeface="Times New Roman" panose="02020603050405020304" pitchFamily="18" charset="0"/>
              </a:rPr>
              <a:t>     0    bir bit</a:t>
            </a:r>
          </a:p>
          <a:p>
            <a:pPr>
              <a:lnSpc>
                <a:spcPct val="120000"/>
              </a:lnSpc>
              <a:spcBef>
                <a:spcPct val="50000"/>
              </a:spcBef>
            </a:pPr>
            <a:r>
              <a:rPr lang="en-AU" altLang="tr-TR" sz="2000">
                <a:solidFill>
                  <a:srgbClr val="002060"/>
                </a:solidFill>
                <a:latin typeface="Times New Roman" panose="02020603050405020304" pitchFamily="18" charset="0"/>
                <a:cs typeface="Times New Roman" panose="02020603050405020304" pitchFamily="18" charset="0"/>
              </a:rPr>
              <a:t>     1    bir bit</a:t>
            </a:r>
          </a:p>
          <a:p>
            <a:pPr>
              <a:lnSpc>
                <a:spcPct val="120000"/>
              </a:lnSpc>
              <a:spcBef>
                <a:spcPct val="50000"/>
              </a:spcBef>
            </a:pPr>
            <a:r>
              <a:rPr lang="en-AU" altLang="tr-TR" sz="2000">
                <a:solidFill>
                  <a:srgbClr val="002060"/>
                </a:solidFill>
                <a:latin typeface="Times New Roman" panose="02020603050405020304" pitchFamily="18" charset="0"/>
                <a:cs typeface="Times New Roman" panose="02020603050405020304" pitchFamily="18" charset="0"/>
              </a:rPr>
              <a:t>   00    iki bit</a:t>
            </a:r>
          </a:p>
          <a:p>
            <a:pPr>
              <a:lnSpc>
                <a:spcPct val="120000"/>
              </a:lnSpc>
              <a:spcBef>
                <a:spcPct val="50000"/>
              </a:spcBef>
            </a:pPr>
            <a:r>
              <a:rPr lang="en-AU" altLang="tr-TR" sz="2000">
                <a:solidFill>
                  <a:srgbClr val="002060"/>
                </a:solidFill>
                <a:latin typeface="Times New Roman" panose="02020603050405020304" pitchFamily="18" charset="0"/>
                <a:cs typeface="Times New Roman" panose="02020603050405020304" pitchFamily="18" charset="0"/>
              </a:rPr>
              <a:t>   01    İki bit</a:t>
            </a:r>
          </a:p>
          <a:p>
            <a:pPr>
              <a:lnSpc>
                <a:spcPct val="120000"/>
              </a:lnSpc>
              <a:spcBef>
                <a:spcPct val="50000"/>
              </a:spcBef>
            </a:pPr>
            <a:r>
              <a:rPr lang="en-AU" altLang="tr-TR" sz="2000">
                <a:solidFill>
                  <a:srgbClr val="002060"/>
                </a:solidFill>
                <a:latin typeface="Times New Roman" panose="02020603050405020304" pitchFamily="18" charset="0"/>
                <a:cs typeface="Times New Roman" panose="02020603050405020304" pitchFamily="18" charset="0"/>
              </a:rPr>
              <a:t>   10    İki bit</a:t>
            </a:r>
          </a:p>
          <a:p>
            <a:pPr>
              <a:lnSpc>
                <a:spcPct val="120000"/>
              </a:lnSpc>
              <a:spcBef>
                <a:spcPct val="50000"/>
              </a:spcBef>
            </a:pPr>
            <a:r>
              <a:rPr lang="en-AU" altLang="tr-TR" sz="2000">
                <a:solidFill>
                  <a:srgbClr val="002060"/>
                </a:solidFill>
                <a:latin typeface="Times New Roman" panose="02020603050405020304" pitchFamily="18" charset="0"/>
                <a:cs typeface="Times New Roman" panose="02020603050405020304" pitchFamily="18" charset="0"/>
              </a:rPr>
              <a:t>   11    İki bit</a:t>
            </a:r>
          </a:p>
          <a:p>
            <a:pPr>
              <a:lnSpc>
                <a:spcPct val="120000"/>
              </a:lnSpc>
              <a:spcBef>
                <a:spcPct val="50000"/>
              </a:spcBef>
            </a:pPr>
            <a:r>
              <a:rPr lang="en-AU" altLang="tr-TR" sz="2000">
                <a:solidFill>
                  <a:srgbClr val="002060"/>
                </a:solidFill>
                <a:latin typeface="Times New Roman" panose="02020603050405020304" pitchFamily="18" charset="0"/>
                <a:cs typeface="Times New Roman" panose="02020603050405020304" pitchFamily="18" charset="0"/>
              </a:rPr>
              <a:t> 100    Üç bit</a:t>
            </a:r>
          </a:p>
          <a:p>
            <a:pPr>
              <a:lnSpc>
                <a:spcPct val="120000"/>
              </a:lnSpc>
              <a:spcBef>
                <a:spcPct val="50000"/>
              </a:spcBef>
            </a:pPr>
            <a:r>
              <a:rPr lang="en-AU" altLang="tr-TR" sz="2000">
                <a:solidFill>
                  <a:srgbClr val="002060"/>
                </a:solidFill>
                <a:latin typeface="Times New Roman" panose="02020603050405020304" pitchFamily="18" charset="0"/>
                <a:cs typeface="Times New Roman" panose="02020603050405020304" pitchFamily="18" charset="0"/>
              </a:rPr>
              <a:t> 101    Üç bit</a:t>
            </a:r>
          </a:p>
        </p:txBody>
      </p:sp>
      <p:sp>
        <p:nvSpPr>
          <p:cNvPr id="11" name="Rectangle 5"/>
          <p:cNvSpPr>
            <a:spLocks noChangeArrowheads="1"/>
          </p:cNvSpPr>
          <p:nvPr/>
        </p:nvSpPr>
        <p:spPr bwMode="auto">
          <a:xfrm>
            <a:off x="3764280" y="2448080"/>
            <a:ext cx="4724400" cy="20097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AU" altLang="tr-TR" sz="2400" dirty="0">
                <a:solidFill>
                  <a:srgbClr val="002060"/>
                </a:solidFill>
                <a:latin typeface="Times New Roman" panose="02020603050405020304" pitchFamily="18" charset="0"/>
                <a:cs typeface="Times New Roman" panose="02020603050405020304" pitchFamily="18" charset="0"/>
              </a:rPr>
              <a:t>1011 1100....</a:t>
            </a:r>
            <a:r>
              <a:rPr lang="en-AU" altLang="tr-TR" sz="2400" dirty="0" err="1">
                <a:solidFill>
                  <a:srgbClr val="002060"/>
                </a:solidFill>
                <a:latin typeface="Times New Roman" panose="02020603050405020304" pitchFamily="18" charset="0"/>
                <a:cs typeface="Times New Roman" panose="02020603050405020304" pitchFamily="18" charset="0"/>
              </a:rPr>
              <a:t>sekiz</a:t>
            </a:r>
            <a:r>
              <a:rPr lang="en-AU" altLang="tr-TR" sz="2400" dirty="0">
                <a:solidFill>
                  <a:srgbClr val="002060"/>
                </a:solidFill>
                <a:latin typeface="Times New Roman" panose="02020603050405020304" pitchFamily="18" charset="0"/>
                <a:cs typeface="Times New Roman" panose="02020603050405020304" pitchFamily="18" charset="0"/>
              </a:rPr>
              <a:t> bit = </a:t>
            </a:r>
            <a:r>
              <a:rPr lang="en-AU" altLang="tr-TR" sz="2400" dirty="0" err="1">
                <a:solidFill>
                  <a:srgbClr val="002060"/>
                </a:solidFill>
                <a:latin typeface="Times New Roman" panose="02020603050405020304" pitchFamily="18" charset="0"/>
                <a:cs typeface="Times New Roman" panose="02020603050405020304" pitchFamily="18" charset="0"/>
              </a:rPr>
              <a:t>bir</a:t>
            </a:r>
            <a:r>
              <a:rPr lang="en-AU" altLang="tr-TR" sz="2400" dirty="0">
                <a:solidFill>
                  <a:srgbClr val="002060"/>
                </a:solidFill>
                <a:latin typeface="Times New Roman" panose="02020603050405020304" pitchFamily="18" charset="0"/>
                <a:cs typeface="Times New Roman" panose="02020603050405020304" pitchFamily="18" charset="0"/>
              </a:rPr>
              <a:t> BYTE</a:t>
            </a:r>
            <a:r>
              <a:rPr lang="en-AU" altLang="tr-TR" sz="2000" dirty="0">
                <a:solidFill>
                  <a:srgbClr val="002060"/>
                </a:solidFill>
                <a:latin typeface="Times New Roman" panose="02020603050405020304" pitchFamily="18" charset="0"/>
                <a:cs typeface="Times New Roman" panose="02020603050405020304" pitchFamily="18" charset="0"/>
              </a:rPr>
              <a:t/>
            </a:r>
            <a:br>
              <a:rPr lang="en-AU" altLang="tr-TR" sz="2000" dirty="0">
                <a:solidFill>
                  <a:srgbClr val="002060"/>
                </a:solidFill>
                <a:latin typeface="Times New Roman" panose="02020603050405020304" pitchFamily="18" charset="0"/>
                <a:cs typeface="Times New Roman" panose="02020603050405020304" pitchFamily="18" charset="0"/>
              </a:rPr>
            </a:br>
            <a:endParaRPr lang="en-AU" altLang="tr-TR" sz="2000" dirty="0">
              <a:solidFill>
                <a:srgbClr val="002060"/>
              </a:solidFill>
              <a:latin typeface="Times New Roman" panose="02020603050405020304" pitchFamily="18" charset="0"/>
              <a:cs typeface="Times New Roman" panose="02020603050405020304" pitchFamily="18" charset="0"/>
            </a:endParaRPr>
          </a:p>
          <a:p>
            <a:r>
              <a:rPr lang="en-AU" altLang="tr-TR" sz="2000" dirty="0">
                <a:solidFill>
                  <a:srgbClr val="002060"/>
                </a:solidFill>
                <a:latin typeface="Times New Roman" panose="02020603050405020304" pitchFamily="18" charset="0"/>
                <a:cs typeface="Times New Roman" panose="02020603050405020304" pitchFamily="18" charset="0"/>
              </a:rPr>
              <a:t>1024 BYTE = 1 KB   (Kilobyte)</a:t>
            </a:r>
          </a:p>
          <a:p>
            <a:r>
              <a:rPr lang="en-AU" altLang="tr-TR" sz="2000" dirty="0">
                <a:solidFill>
                  <a:srgbClr val="002060"/>
                </a:solidFill>
                <a:latin typeface="Times New Roman" panose="02020603050405020304" pitchFamily="18" charset="0"/>
                <a:cs typeface="Times New Roman" panose="02020603050405020304" pitchFamily="18" charset="0"/>
              </a:rPr>
              <a:t>1024 KB    = 1 MB  (Megabyte)</a:t>
            </a:r>
          </a:p>
          <a:p>
            <a:r>
              <a:rPr lang="en-AU" altLang="tr-TR" sz="2000" dirty="0">
                <a:solidFill>
                  <a:srgbClr val="002060"/>
                </a:solidFill>
                <a:latin typeface="Times New Roman" panose="02020603050405020304" pitchFamily="18" charset="0"/>
                <a:cs typeface="Times New Roman" panose="02020603050405020304" pitchFamily="18" charset="0"/>
              </a:rPr>
              <a:t>1024 MB   = 1 GB   (Gigabyte)</a:t>
            </a:r>
          </a:p>
          <a:p>
            <a:r>
              <a:rPr lang="en-AU" altLang="tr-TR" sz="2000" dirty="0">
                <a:solidFill>
                  <a:srgbClr val="002060"/>
                </a:solidFill>
                <a:latin typeface="Times New Roman" panose="02020603050405020304" pitchFamily="18" charset="0"/>
                <a:cs typeface="Times New Roman" panose="02020603050405020304" pitchFamily="18" charset="0"/>
              </a:rPr>
              <a:t>1024 GB    = 1 TB    (Terabyte)</a:t>
            </a:r>
          </a:p>
        </p:txBody>
      </p:sp>
    </p:spTree>
    <p:extLst>
      <p:ext uri="{BB962C8B-B14F-4D97-AF65-F5344CB8AC3E}">
        <p14:creationId xmlns:p14="http://schemas.microsoft.com/office/powerpoint/2010/main" val="3650059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Bellek Birimi (Ana- Yardımcı) [3]</a:t>
            </a:r>
            <a:endParaRPr lang="tr-TR" dirty="0"/>
          </a:p>
        </p:txBody>
      </p:sp>
      <p:sp>
        <p:nvSpPr>
          <p:cNvPr id="3" name="İçerik Yer Tutucusu 2"/>
          <p:cNvSpPr>
            <a:spLocks noGrp="1"/>
          </p:cNvSpPr>
          <p:nvPr>
            <p:ph idx="1"/>
          </p:nvPr>
        </p:nvSpPr>
        <p:spPr>
          <a:xfrm>
            <a:off x="1097280" y="3276600"/>
            <a:ext cx="10058400" cy="2592494"/>
          </a:xfrm>
        </p:spPr>
        <p:txBody>
          <a:bodyPr>
            <a:noAutofit/>
          </a:bodyPr>
          <a:lstStyle/>
          <a:p>
            <a:pPr>
              <a:lnSpc>
                <a:spcPct val="100000"/>
              </a:lnSpc>
              <a:spcBef>
                <a:spcPts val="600"/>
              </a:spcBef>
              <a:spcAft>
                <a:spcPts val="600"/>
              </a:spcAft>
            </a:pPr>
            <a:r>
              <a:rPr lang="en-AU" altLang="tr-TR" sz="2800" dirty="0"/>
              <a:t>RAM (Random Access Memory): </a:t>
            </a:r>
            <a:r>
              <a:rPr lang="en-AU" altLang="tr-TR" sz="2800" dirty="0" err="1"/>
              <a:t>Rastgele</a:t>
            </a:r>
            <a:r>
              <a:rPr lang="en-AU" altLang="tr-TR" sz="2800" dirty="0"/>
              <a:t> </a:t>
            </a:r>
            <a:r>
              <a:rPr lang="en-AU" altLang="tr-TR" sz="2800" dirty="0" err="1"/>
              <a:t>erişimli</a:t>
            </a:r>
            <a:r>
              <a:rPr lang="en-AU" altLang="tr-TR" sz="2800" dirty="0"/>
              <a:t> </a:t>
            </a:r>
            <a:r>
              <a:rPr lang="en-AU" altLang="tr-TR" sz="2800" dirty="0" err="1"/>
              <a:t>bellek</a:t>
            </a:r>
            <a:r>
              <a:rPr lang="en-AU" altLang="tr-TR" sz="2800" dirty="0"/>
              <a:t>. </a:t>
            </a:r>
            <a:r>
              <a:rPr lang="en-AU" altLang="tr-TR" sz="2800" dirty="0" err="1"/>
              <a:t>Bilgiler</a:t>
            </a:r>
            <a:r>
              <a:rPr lang="en-AU" altLang="tr-TR" sz="2800" dirty="0"/>
              <a:t> </a:t>
            </a:r>
            <a:r>
              <a:rPr lang="en-AU" altLang="tr-TR" sz="2800" dirty="0" err="1"/>
              <a:t>silinebilir</a:t>
            </a:r>
            <a:r>
              <a:rPr lang="en-AU" altLang="tr-TR" sz="2800" dirty="0"/>
              <a:t>, </a:t>
            </a:r>
            <a:r>
              <a:rPr lang="en-AU" altLang="tr-TR" sz="2800" dirty="0" err="1" smtClean="0"/>
              <a:t>değiştirilebilir</a:t>
            </a:r>
            <a:r>
              <a:rPr lang="en-AU" altLang="tr-TR" sz="2800" dirty="0" smtClean="0"/>
              <a:t>.</a:t>
            </a:r>
            <a:r>
              <a:rPr lang="tr-TR" altLang="tr-TR" sz="2800" dirty="0" smtClean="0"/>
              <a:t> </a:t>
            </a:r>
          </a:p>
          <a:p>
            <a:pPr>
              <a:lnSpc>
                <a:spcPct val="100000"/>
              </a:lnSpc>
              <a:spcBef>
                <a:spcPts val="600"/>
              </a:spcBef>
              <a:spcAft>
                <a:spcPts val="600"/>
              </a:spcAft>
            </a:pPr>
            <a:r>
              <a:rPr lang="en-AU" altLang="tr-TR" sz="2800" dirty="0" err="1" smtClean="0"/>
              <a:t>Birimi</a:t>
            </a:r>
            <a:r>
              <a:rPr lang="en-AU" altLang="tr-TR" sz="2800" dirty="0"/>
              <a:t>: MB.   PC’ </a:t>
            </a:r>
            <a:r>
              <a:rPr lang="en-AU" altLang="tr-TR" sz="2800" dirty="0" err="1"/>
              <a:t>lerde</a:t>
            </a:r>
            <a:r>
              <a:rPr lang="en-AU" altLang="tr-TR" sz="2800" dirty="0"/>
              <a:t> 128, 256, 512, 1024 MB</a:t>
            </a:r>
          </a:p>
          <a:p>
            <a:pPr>
              <a:lnSpc>
                <a:spcPct val="100000"/>
              </a:lnSpc>
              <a:spcBef>
                <a:spcPts val="600"/>
              </a:spcBef>
              <a:spcAft>
                <a:spcPts val="600"/>
              </a:spcAft>
            </a:pPr>
            <a:r>
              <a:rPr lang="en-AU" altLang="tr-TR" sz="2800" dirty="0"/>
              <a:t>ROM (Read Only Memory):  </a:t>
            </a:r>
            <a:r>
              <a:rPr lang="en-AU" altLang="tr-TR" sz="2800" dirty="0" err="1"/>
              <a:t>Sadece</a:t>
            </a:r>
            <a:r>
              <a:rPr lang="en-AU" altLang="tr-TR" sz="2800" dirty="0"/>
              <a:t> </a:t>
            </a:r>
            <a:r>
              <a:rPr lang="en-AU" altLang="tr-TR" sz="2800" dirty="0" err="1"/>
              <a:t>okunabilir</a:t>
            </a:r>
            <a:r>
              <a:rPr lang="en-AU" altLang="tr-TR" sz="2800" dirty="0"/>
              <a:t> </a:t>
            </a:r>
            <a:r>
              <a:rPr lang="en-AU" altLang="tr-TR" sz="2800" dirty="0" err="1"/>
              <a:t>bellek</a:t>
            </a:r>
            <a:r>
              <a:rPr lang="en-AU" altLang="tr-TR" sz="2800" dirty="0"/>
              <a:t>. </a:t>
            </a:r>
          </a:p>
          <a:p>
            <a:pPr>
              <a:lnSpc>
                <a:spcPct val="100000"/>
              </a:lnSpc>
              <a:spcBef>
                <a:spcPts val="600"/>
              </a:spcBef>
              <a:spcAft>
                <a:spcPts val="600"/>
              </a:spcAft>
            </a:pPr>
            <a:r>
              <a:rPr lang="en-AU" altLang="tr-TR" sz="2800" dirty="0" err="1"/>
              <a:t>Yardımcı</a:t>
            </a:r>
            <a:r>
              <a:rPr lang="en-AU" altLang="tr-TR" sz="2800" dirty="0"/>
              <a:t> </a:t>
            </a:r>
            <a:r>
              <a:rPr lang="en-AU" altLang="tr-TR" sz="2800" dirty="0" err="1"/>
              <a:t>Bellek</a:t>
            </a:r>
            <a:r>
              <a:rPr lang="en-AU" altLang="tr-TR" sz="2800" dirty="0"/>
              <a:t>: </a:t>
            </a:r>
            <a:r>
              <a:rPr lang="en-AU" altLang="tr-TR" sz="2800" dirty="0" err="1"/>
              <a:t>Sabit</a:t>
            </a:r>
            <a:r>
              <a:rPr lang="en-AU" altLang="tr-TR" sz="2800" dirty="0"/>
              <a:t> disk, </a:t>
            </a:r>
            <a:r>
              <a:rPr lang="en-AU" altLang="tr-TR" sz="2800" dirty="0" err="1"/>
              <a:t>disket</a:t>
            </a:r>
            <a:r>
              <a:rPr lang="en-AU" altLang="tr-TR" sz="2800" dirty="0"/>
              <a:t>, CD-ROM, </a:t>
            </a:r>
            <a:r>
              <a:rPr lang="en-AU" altLang="tr-TR" sz="2800" dirty="0" err="1"/>
              <a:t>teyp</a:t>
            </a:r>
            <a:r>
              <a:rPr lang="en-AU" altLang="tr-TR" sz="2800" dirty="0"/>
              <a:t>.</a:t>
            </a:r>
          </a:p>
          <a:p>
            <a:endParaRPr lang="tr-TR" sz="2800" dirty="0"/>
          </a:p>
        </p:txBody>
      </p:sp>
      <p:grpSp>
        <p:nvGrpSpPr>
          <p:cNvPr id="4" name="Group 8"/>
          <p:cNvGrpSpPr>
            <a:grpSpLocks/>
          </p:cNvGrpSpPr>
          <p:nvPr/>
        </p:nvGrpSpPr>
        <p:grpSpPr bwMode="auto">
          <a:xfrm>
            <a:off x="3581400" y="2057400"/>
            <a:ext cx="2819400" cy="1066800"/>
            <a:chOff x="1296" y="1296"/>
            <a:chExt cx="1776" cy="672"/>
          </a:xfrm>
        </p:grpSpPr>
        <p:sp>
          <p:nvSpPr>
            <p:cNvPr id="5" name="Rectangle 4"/>
            <p:cNvSpPr>
              <a:spLocks noChangeArrowheads="1"/>
            </p:cNvSpPr>
            <p:nvPr/>
          </p:nvSpPr>
          <p:spPr bwMode="auto">
            <a:xfrm>
              <a:off x="1296" y="1296"/>
              <a:ext cx="1776" cy="672"/>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solidFill>
                  <a:srgbClr val="002060"/>
                </a:solidFill>
                <a:latin typeface="Times New Roman" panose="02020603050405020304" pitchFamily="18" charset="0"/>
                <a:cs typeface="Times New Roman" panose="02020603050405020304" pitchFamily="18" charset="0"/>
              </a:endParaRPr>
            </a:p>
          </p:txBody>
        </p:sp>
        <p:sp>
          <p:nvSpPr>
            <p:cNvPr id="6" name="Line 5"/>
            <p:cNvSpPr>
              <a:spLocks noChangeShapeType="1"/>
            </p:cNvSpPr>
            <p:nvPr/>
          </p:nvSpPr>
          <p:spPr bwMode="auto">
            <a:xfrm>
              <a:off x="2112" y="1296"/>
              <a:ext cx="0" cy="67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solidFill>
                  <a:srgbClr val="002060"/>
                </a:solidFill>
                <a:latin typeface="Times New Roman" panose="02020603050405020304" pitchFamily="18" charset="0"/>
                <a:cs typeface="Times New Roman" panose="02020603050405020304" pitchFamily="18" charset="0"/>
              </a:endParaRPr>
            </a:p>
          </p:txBody>
        </p:sp>
        <p:sp>
          <p:nvSpPr>
            <p:cNvPr id="7" name="Text Box 6"/>
            <p:cNvSpPr txBox="1">
              <a:spLocks noChangeArrowheads="1"/>
            </p:cNvSpPr>
            <p:nvPr/>
          </p:nvSpPr>
          <p:spPr bwMode="auto">
            <a:xfrm>
              <a:off x="1440" y="1392"/>
              <a:ext cx="624"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AU" altLang="tr-TR" sz="2000">
                  <a:solidFill>
                    <a:srgbClr val="002060"/>
                  </a:solidFill>
                  <a:latin typeface="Times New Roman" panose="02020603050405020304" pitchFamily="18" charset="0"/>
                  <a:cs typeface="Times New Roman" panose="02020603050405020304" pitchFamily="18" charset="0"/>
                </a:rPr>
                <a:t>Ana Bellek</a:t>
              </a:r>
            </a:p>
          </p:txBody>
        </p:sp>
        <p:sp>
          <p:nvSpPr>
            <p:cNvPr id="8" name="Text Box 7"/>
            <p:cNvSpPr txBox="1">
              <a:spLocks noChangeArrowheads="1"/>
            </p:cNvSpPr>
            <p:nvPr/>
          </p:nvSpPr>
          <p:spPr bwMode="auto">
            <a:xfrm>
              <a:off x="2208" y="1392"/>
              <a:ext cx="864"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AU" altLang="tr-TR" sz="2000" dirty="0" err="1">
                  <a:solidFill>
                    <a:srgbClr val="002060"/>
                  </a:solidFill>
                  <a:latin typeface="Times New Roman" panose="02020603050405020304" pitchFamily="18" charset="0"/>
                  <a:cs typeface="Times New Roman" panose="02020603050405020304" pitchFamily="18" charset="0"/>
                </a:rPr>
                <a:t>Yardımcı</a:t>
              </a:r>
              <a:r>
                <a:rPr lang="en-AU" altLang="tr-TR" sz="2000" dirty="0">
                  <a:solidFill>
                    <a:srgbClr val="002060"/>
                  </a:solidFill>
                  <a:latin typeface="Times New Roman" panose="02020603050405020304" pitchFamily="18" charset="0"/>
                  <a:cs typeface="Times New Roman" panose="02020603050405020304" pitchFamily="18" charset="0"/>
                </a:rPr>
                <a:t> </a:t>
              </a:r>
              <a:r>
                <a:rPr lang="en-AU" altLang="tr-TR" sz="2000" dirty="0" err="1">
                  <a:solidFill>
                    <a:srgbClr val="002060"/>
                  </a:solidFill>
                  <a:latin typeface="Times New Roman" panose="02020603050405020304" pitchFamily="18" charset="0"/>
                  <a:cs typeface="Times New Roman" panose="02020603050405020304" pitchFamily="18" charset="0"/>
                </a:rPr>
                <a:t>Bellek</a:t>
              </a:r>
              <a:endParaRPr lang="en-AU" altLang="tr-TR" sz="2000" dirty="0">
                <a:solidFill>
                  <a:srgbClr val="002060"/>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720262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Çıkış Birimleri [3]</a:t>
            </a:r>
            <a:endParaRPr lang="tr-TR" dirty="0"/>
          </a:p>
        </p:txBody>
      </p:sp>
      <p:sp>
        <p:nvSpPr>
          <p:cNvPr id="3" name="İçerik Yer Tutucusu 2"/>
          <p:cNvSpPr>
            <a:spLocks noGrp="1"/>
          </p:cNvSpPr>
          <p:nvPr>
            <p:ph idx="1"/>
          </p:nvPr>
        </p:nvSpPr>
        <p:spPr>
          <a:xfrm>
            <a:off x="1097280" y="4726236"/>
            <a:ext cx="10058400" cy="1142857"/>
          </a:xfrm>
        </p:spPr>
        <p:txBody>
          <a:bodyPr/>
          <a:lstStyle/>
          <a:p>
            <a:r>
              <a:rPr lang="tr-TR" sz="2800" dirty="0" smtClean="0"/>
              <a:t>Çıktı </a:t>
            </a:r>
            <a:r>
              <a:rPr lang="tr-TR" sz="2800" dirty="0"/>
              <a:t>bilgilerinin alındığı cihazlardır</a:t>
            </a:r>
            <a:r>
              <a:rPr lang="tr-TR" sz="2800" dirty="0" smtClean="0"/>
              <a:t>.</a:t>
            </a:r>
            <a:endParaRPr lang="tr-TR" sz="2800" dirty="0"/>
          </a:p>
        </p:txBody>
      </p:sp>
      <p:graphicFrame>
        <p:nvGraphicFramePr>
          <p:cNvPr id="4" name="Object 6"/>
          <p:cNvGraphicFramePr>
            <a:graphicFrameLocks noChangeAspect="1"/>
          </p:cNvGraphicFramePr>
          <p:nvPr>
            <p:extLst>
              <p:ext uri="{D42A27DB-BD31-4B8C-83A1-F6EECF244321}">
                <p14:modId xmlns:p14="http://schemas.microsoft.com/office/powerpoint/2010/main" val="1941333791"/>
              </p:ext>
            </p:extLst>
          </p:nvPr>
        </p:nvGraphicFramePr>
        <p:xfrm>
          <a:off x="1544810" y="2203098"/>
          <a:ext cx="2133600" cy="2057400"/>
        </p:xfrm>
        <a:graphic>
          <a:graphicData uri="http://schemas.openxmlformats.org/presentationml/2006/ole">
            <mc:AlternateContent xmlns:mc="http://schemas.openxmlformats.org/markup-compatibility/2006">
              <mc:Choice xmlns:v="urn:schemas-microsoft-com:vml" Requires="v">
                <p:oleObj spid="_x0000_s11267" name="Clip" r:id="rId3" imgW="1142857" imgH="790476" progId="MS_ClipArt_Gallery.2">
                  <p:embed/>
                </p:oleObj>
              </mc:Choice>
              <mc:Fallback>
                <p:oleObj name="Clip" r:id="rId3" imgW="1142857" imgH="790476" progId="MS_ClipArt_Gallery.2">
                  <p:embed/>
                  <p:pic>
                    <p:nvPicPr>
                      <p:cNvPr id="45062"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4810" y="2203098"/>
                        <a:ext cx="2133600" cy="2057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5"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00502" y="2260248"/>
            <a:ext cx="1739900" cy="170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26480" y="2634898"/>
            <a:ext cx="1600200" cy="119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3050" y="2558698"/>
            <a:ext cx="1397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4030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Bilgisayarın </a:t>
            </a:r>
            <a:r>
              <a:rPr lang="tr-TR" dirty="0" smtClean="0"/>
              <a:t>Tarihçesi [1]</a:t>
            </a:r>
            <a:endParaRPr lang="tr-TR" dirty="0"/>
          </a:p>
        </p:txBody>
      </p:sp>
      <p:sp>
        <p:nvSpPr>
          <p:cNvPr id="3" name="İçerik Yer Tutucusu 2"/>
          <p:cNvSpPr>
            <a:spLocks noGrp="1"/>
          </p:cNvSpPr>
          <p:nvPr>
            <p:ph idx="1"/>
          </p:nvPr>
        </p:nvSpPr>
        <p:spPr/>
        <p:txBody>
          <a:bodyPr/>
          <a:lstStyle/>
          <a:p>
            <a:pPr algn="just">
              <a:lnSpc>
                <a:spcPct val="100000"/>
              </a:lnSpc>
              <a:spcBef>
                <a:spcPts val="600"/>
              </a:spcBef>
              <a:spcAft>
                <a:spcPts val="600"/>
              </a:spcAft>
            </a:pPr>
            <a:r>
              <a:rPr lang="tr-TR" dirty="0"/>
              <a:t>Hesaplamaya yardımcı cihazlar tarih boyunca insanların yardımcısı olmuştur. Ticaretin gelişmesiyle ve satışların büyük miktarlara ulaşmasıyla </a:t>
            </a:r>
            <a:r>
              <a:rPr lang="tr-TR" dirty="0" smtClean="0"/>
              <a:t>insanlar, </a:t>
            </a:r>
            <a:r>
              <a:rPr lang="tr-TR" dirty="0"/>
              <a:t>karmaşık sayma işlemlerine ihtiyaç duydular ve Babil İmparatorluğu döneminde (M.Ö. 2400’lü) bilgisayarın atası olarak kabul edilen abaküsü kullanmaya başladılar. Takip eden yıllar boyunca insanoğlu bugünkü anlamda bilgisayarın gelişmesine yardımcı olan birçok mekanik ve elektro-mekanik aletler geliştirdi.</a:t>
            </a:r>
          </a:p>
        </p:txBody>
      </p:sp>
    </p:spTree>
    <p:extLst>
      <p:ext uri="{BB962C8B-B14F-4D97-AF65-F5344CB8AC3E}">
        <p14:creationId xmlns:p14="http://schemas.microsoft.com/office/powerpoint/2010/main" val="2966062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1097280" y="2124364"/>
            <a:ext cx="10058400" cy="3744730"/>
          </a:xfrm>
        </p:spPr>
        <p:txBody>
          <a:bodyPr/>
          <a:lstStyle/>
          <a:p>
            <a:pPr marL="268288" indent="269875">
              <a:buFont typeface="Wingdings" panose="05000000000000000000" pitchFamily="2" charset="2"/>
              <a:buChar char="Ø"/>
            </a:pPr>
            <a:r>
              <a:rPr lang="tr-TR" dirty="0" smtClean="0"/>
              <a:t>1. http</a:t>
            </a:r>
            <a:r>
              <a:rPr lang="tr-TR" dirty="0"/>
              <a:t>://bilgimat.com/ilk-bilgisayar-ve-bilgisayarin-tarihcesi</a:t>
            </a:r>
            <a:r>
              <a:rPr lang="tr-TR" dirty="0" smtClean="0"/>
              <a:t>/    Erişim Tarihi : 08.12.2017</a:t>
            </a:r>
          </a:p>
          <a:p>
            <a:pPr marL="268288" indent="269875">
              <a:buFont typeface="Wingdings" panose="05000000000000000000" pitchFamily="2" charset="2"/>
              <a:buChar char="Ø"/>
            </a:pPr>
            <a:r>
              <a:rPr lang="tr-TR" altLang="tr-TR" dirty="0" smtClean="0"/>
              <a:t>2. </a:t>
            </a:r>
            <a:r>
              <a:rPr lang="tr-TR" dirty="0"/>
              <a:t>http:// </a:t>
            </a:r>
            <a:r>
              <a:rPr lang="tr-TR" altLang="tr-TR" dirty="0" smtClean="0"/>
              <a:t>tr.wikibooks.org/</a:t>
            </a:r>
            <a:r>
              <a:rPr lang="tr-TR" altLang="tr-TR" dirty="0" err="1" smtClean="0"/>
              <a:t>wiki</a:t>
            </a:r>
            <a:r>
              <a:rPr lang="tr-TR" altLang="tr-TR" dirty="0" smtClean="0"/>
              <a:t>/Bilgisayar     </a:t>
            </a:r>
            <a:r>
              <a:rPr lang="tr-TR" dirty="0" smtClean="0"/>
              <a:t>Erişim </a:t>
            </a:r>
            <a:r>
              <a:rPr lang="tr-TR" dirty="0"/>
              <a:t>Tarihi : 08.12.2017</a:t>
            </a:r>
            <a:endParaRPr lang="tr-TR" altLang="tr-TR" dirty="0"/>
          </a:p>
          <a:p>
            <a:pPr marL="268288" indent="269875">
              <a:buFont typeface="Wingdings" panose="05000000000000000000" pitchFamily="2" charset="2"/>
              <a:buChar char="Ø"/>
            </a:pPr>
            <a:r>
              <a:rPr lang="tr-TR" dirty="0" smtClean="0"/>
              <a:t>3. Tüzün H., 2006, BTO208-2006- Ders Notları </a:t>
            </a:r>
            <a:r>
              <a:rPr lang="tr-TR" i="1" dirty="0" smtClean="0">
                <a:hlinkClick r:id="rId2"/>
              </a:rPr>
              <a:t>http</a:t>
            </a:r>
            <a:r>
              <a:rPr lang="tr-TR" i="1" dirty="0">
                <a:hlinkClick r:id="rId2"/>
              </a:rPr>
              <a:t>://yunus.hacettepe.edu.tr/~</a:t>
            </a:r>
            <a:r>
              <a:rPr lang="tr-TR" i="1" dirty="0" smtClean="0">
                <a:hlinkClick r:id="rId2"/>
              </a:rPr>
              <a:t>htuzun/courses/bto208-2006-spring/1-Bilgisayarlar.ppt</a:t>
            </a:r>
            <a:r>
              <a:rPr lang="tr-TR" i="1" dirty="0" smtClean="0"/>
              <a:t>   Erişim Tarihi : 08.12.2017</a:t>
            </a:r>
            <a:endParaRPr lang="tr-TR" i="1" dirty="0"/>
          </a:p>
        </p:txBody>
      </p:sp>
    </p:spTree>
    <p:extLst>
      <p:ext uri="{BB962C8B-B14F-4D97-AF65-F5344CB8AC3E}">
        <p14:creationId xmlns:p14="http://schemas.microsoft.com/office/powerpoint/2010/main" val="2057554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Bilgisayarın </a:t>
            </a:r>
            <a:r>
              <a:rPr lang="tr-TR" dirty="0" smtClean="0"/>
              <a:t>Tarihçesi [2]</a:t>
            </a:r>
            <a:endParaRPr lang="tr-TR" dirty="0"/>
          </a:p>
        </p:txBody>
      </p:sp>
      <p:sp>
        <p:nvSpPr>
          <p:cNvPr id="3" name="İçerik Yer Tutucusu 2"/>
          <p:cNvSpPr>
            <a:spLocks noGrp="1"/>
          </p:cNvSpPr>
          <p:nvPr>
            <p:ph idx="1"/>
          </p:nvPr>
        </p:nvSpPr>
        <p:spPr/>
        <p:txBody>
          <a:bodyPr/>
          <a:lstStyle/>
          <a:p>
            <a:r>
              <a:rPr lang="tr-TR" dirty="0"/>
              <a:t>Çağdaş bilgisayarların tarihi 4 döneme ayrılarak incelenir.</a:t>
            </a:r>
          </a:p>
          <a:p>
            <a:r>
              <a:rPr lang="tr-TR" dirty="0" smtClean="0"/>
              <a:t>1</a:t>
            </a:r>
            <a:r>
              <a:rPr lang="tr-TR" dirty="0"/>
              <a:t>. Kuşak (1950-1958): Lambalı teknolojiye dayanan </a:t>
            </a:r>
            <a:r>
              <a:rPr lang="tr-TR" dirty="0" err="1"/>
              <a:t>Eniac</a:t>
            </a:r>
            <a:r>
              <a:rPr lang="tr-TR" dirty="0"/>
              <a:t> benzeri çok büyük aygıtlar.</a:t>
            </a:r>
          </a:p>
          <a:p>
            <a:r>
              <a:rPr lang="tr-TR" dirty="0"/>
              <a:t>2. Kuşak (1958-1964): </a:t>
            </a:r>
            <a:r>
              <a:rPr lang="tr-TR" dirty="0" err="1"/>
              <a:t>Transistör</a:t>
            </a:r>
            <a:r>
              <a:rPr lang="tr-TR" dirty="0"/>
              <a:t> kullanan bilgisayarlar.</a:t>
            </a:r>
          </a:p>
          <a:p>
            <a:r>
              <a:rPr lang="tr-TR" dirty="0"/>
              <a:t>3. Kuşak (1965-1971): </a:t>
            </a:r>
            <a:r>
              <a:rPr lang="tr-TR" dirty="0" err="1"/>
              <a:t>Transistör</a:t>
            </a:r>
            <a:r>
              <a:rPr lang="tr-TR" dirty="0"/>
              <a:t> yerine </a:t>
            </a:r>
            <a:r>
              <a:rPr lang="tr-TR" dirty="0" err="1"/>
              <a:t>tümdevre</a:t>
            </a:r>
            <a:r>
              <a:rPr lang="tr-TR" dirty="0"/>
              <a:t> kullanan bilgisayarlar. Bu dönemde bilgisayarları kendi aralarında iletişim de kurabiliyorlar.</a:t>
            </a:r>
          </a:p>
          <a:p>
            <a:r>
              <a:rPr lang="tr-TR" dirty="0"/>
              <a:t>4. Kuşak (1972-günümüz): Günümüz </a:t>
            </a:r>
            <a:r>
              <a:rPr lang="tr-TR" dirty="0" err="1"/>
              <a:t>bilgisayaları</a:t>
            </a:r>
            <a:r>
              <a:rPr lang="tr-TR" dirty="0"/>
              <a:t>.</a:t>
            </a:r>
          </a:p>
        </p:txBody>
      </p:sp>
    </p:spTree>
    <p:extLst>
      <p:ext uri="{BB962C8B-B14F-4D97-AF65-F5344CB8AC3E}">
        <p14:creationId xmlns:p14="http://schemas.microsoft.com/office/powerpoint/2010/main" val="2727612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Bilgisayar Nedir [3]</a:t>
            </a:r>
            <a:endParaRPr lang="tr-TR" dirty="0"/>
          </a:p>
        </p:txBody>
      </p:sp>
      <p:sp>
        <p:nvSpPr>
          <p:cNvPr id="3" name="İçerik Yer Tutucusu 2"/>
          <p:cNvSpPr>
            <a:spLocks noGrp="1"/>
          </p:cNvSpPr>
          <p:nvPr>
            <p:ph idx="1"/>
          </p:nvPr>
        </p:nvSpPr>
        <p:spPr>
          <a:xfrm>
            <a:off x="1097280" y="1845734"/>
            <a:ext cx="4509193" cy="4023360"/>
          </a:xfrm>
        </p:spPr>
        <p:txBody>
          <a:bodyPr>
            <a:normAutofit/>
          </a:bodyPr>
          <a:lstStyle/>
          <a:p>
            <a:r>
              <a:rPr lang="tr-TR" sz="2800" dirty="0"/>
              <a:t>Bir veriyi giriş birimleri aracılığı ile alıp, üzerinde gerekli aritmetik ve mantık işlemlerini yaparak, </a:t>
            </a:r>
            <a:br>
              <a:rPr lang="tr-TR" sz="2800" dirty="0"/>
            </a:br>
            <a:r>
              <a:rPr lang="tr-TR" sz="2800" dirty="0"/>
              <a:t>sonucu çıkış birimleri </a:t>
            </a:r>
            <a:br>
              <a:rPr lang="tr-TR" sz="2800" dirty="0"/>
            </a:br>
            <a:r>
              <a:rPr lang="tr-TR" sz="2800" dirty="0"/>
              <a:t>üzerinde veren </a:t>
            </a:r>
            <a:br>
              <a:rPr lang="tr-TR" sz="2800" dirty="0"/>
            </a:br>
            <a:r>
              <a:rPr lang="tr-TR" sz="2800" dirty="0"/>
              <a:t>elektronik bir araçtır.</a:t>
            </a:r>
          </a:p>
          <a:p>
            <a:endParaRPr lang="tr-TR" sz="2800" dirty="0"/>
          </a:p>
        </p:txBody>
      </p:sp>
      <p:pic>
        <p:nvPicPr>
          <p:cNvPr id="9218" name="Picture 2" descr="http://www.bilgidemeti.com/wp-content/uploads/2011/08/eniac1-300x2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1279" y="2029691"/>
            <a:ext cx="3412559" cy="2468418"/>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6588170" y="4628857"/>
            <a:ext cx="4658776" cy="323165"/>
          </a:xfrm>
          <a:prstGeom prst="rect">
            <a:avLst/>
          </a:prstGeom>
          <a:noFill/>
        </p:spPr>
        <p:txBody>
          <a:bodyPr wrap="none" rtlCol="0">
            <a:spAutoFit/>
          </a:bodyPr>
          <a:lstStyle/>
          <a:p>
            <a:r>
              <a:rPr lang="tr-TR" sz="1500">
                <a:solidFill>
                  <a:srgbClr val="002060"/>
                </a:solidFill>
                <a:latin typeface="Times New Roman" panose="02020603050405020304" pitchFamily="18" charset="0"/>
                <a:cs typeface="Times New Roman" panose="02020603050405020304" pitchFamily="18" charset="0"/>
              </a:rPr>
              <a:t>http://www.bilgidemeti.com/ilk-elektronik-bilgisayar.htm</a:t>
            </a:r>
          </a:p>
        </p:txBody>
      </p:sp>
    </p:spTree>
    <p:extLst>
      <p:ext uri="{BB962C8B-B14F-4D97-AF65-F5344CB8AC3E}">
        <p14:creationId xmlns:p14="http://schemas.microsoft.com/office/powerpoint/2010/main" val="752561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Veri – Bilgi [3]</a:t>
            </a:r>
            <a:endParaRPr lang="tr-TR" dirty="0"/>
          </a:p>
        </p:txBody>
      </p:sp>
      <p:sp>
        <p:nvSpPr>
          <p:cNvPr id="3" name="İçerik Yer Tutucusu 2"/>
          <p:cNvSpPr>
            <a:spLocks noGrp="1"/>
          </p:cNvSpPr>
          <p:nvPr>
            <p:ph idx="1"/>
          </p:nvPr>
        </p:nvSpPr>
        <p:spPr>
          <a:xfrm>
            <a:off x="1097280" y="1845734"/>
            <a:ext cx="9893993" cy="2938702"/>
          </a:xfrm>
        </p:spPr>
        <p:txBody>
          <a:bodyPr/>
          <a:lstStyle/>
          <a:p>
            <a:r>
              <a:rPr lang="tr-TR" altLang="tr-TR" sz="3200" b="1" dirty="0" smtClean="0">
                <a:solidFill>
                  <a:srgbClr val="002060"/>
                </a:solidFill>
              </a:rPr>
              <a:t>Veri</a:t>
            </a:r>
            <a:r>
              <a:rPr lang="en-AU" altLang="tr-TR" sz="3200" dirty="0" smtClean="0">
                <a:solidFill>
                  <a:srgbClr val="002060"/>
                </a:solidFill>
              </a:rPr>
              <a:t>, </a:t>
            </a:r>
            <a:r>
              <a:rPr lang="en-AU" altLang="tr-TR" sz="3200" dirty="0">
                <a:solidFill>
                  <a:srgbClr val="002060"/>
                </a:solidFill>
              </a:rPr>
              <a:t>(DATA) </a:t>
            </a:r>
            <a:r>
              <a:rPr lang="tr-TR" altLang="tr-TR" sz="3200" dirty="0" smtClean="0">
                <a:solidFill>
                  <a:srgbClr val="002060"/>
                </a:solidFill>
              </a:rPr>
              <a:t>bilgi</a:t>
            </a:r>
            <a:r>
              <a:rPr lang="en-AU" altLang="tr-TR" sz="3200" dirty="0" smtClean="0">
                <a:solidFill>
                  <a:srgbClr val="002060"/>
                </a:solidFill>
              </a:rPr>
              <a:t> </a:t>
            </a:r>
            <a:r>
              <a:rPr lang="en-AU" altLang="tr-TR" sz="3200" dirty="0">
                <a:solidFill>
                  <a:srgbClr val="002060"/>
                </a:solidFill>
              </a:rPr>
              <a:t>üretmek üzere bilgisayar üzerinde kullanılan numara </a:t>
            </a:r>
            <a:r>
              <a:rPr lang="en-AU" altLang="tr-TR" sz="3200" dirty="0" err="1">
                <a:solidFill>
                  <a:srgbClr val="002060"/>
                </a:solidFill>
              </a:rPr>
              <a:t>ve</a:t>
            </a:r>
            <a:r>
              <a:rPr lang="en-AU" altLang="tr-TR" sz="3200" dirty="0">
                <a:solidFill>
                  <a:srgbClr val="002060"/>
                </a:solidFill>
              </a:rPr>
              <a:t> </a:t>
            </a:r>
            <a:r>
              <a:rPr lang="en-AU" altLang="tr-TR" sz="3200" dirty="0" err="1">
                <a:solidFill>
                  <a:srgbClr val="002060"/>
                </a:solidFill>
              </a:rPr>
              <a:t>kelimelerdir</a:t>
            </a:r>
            <a:r>
              <a:rPr lang="en-AU" altLang="tr-TR" sz="3200" dirty="0">
                <a:solidFill>
                  <a:srgbClr val="002060"/>
                </a:solidFill>
              </a:rPr>
              <a:t>.</a:t>
            </a:r>
          </a:p>
          <a:p>
            <a:endParaRPr lang="en-AU" altLang="tr-TR" sz="3200" dirty="0">
              <a:solidFill>
                <a:srgbClr val="002060"/>
              </a:solidFill>
            </a:endParaRPr>
          </a:p>
          <a:p>
            <a:r>
              <a:rPr lang="en-AU" altLang="tr-TR" sz="3200" dirty="0" err="1">
                <a:solidFill>
                  <a:srgbClr val="002060"/>
                </a:solidFill>
              </a:rPr>
              <a:t>Verinin</a:t>
            </a:r>
            <a:r>
              <a:rPr lang="en-AU" altLang="tr-TR" sz="3200" dirty="0">
                <a:solidFill>
                  <a:srgbClr val="002060"/>
                </a:solidFill>
              </a:rPr>
              <a:t> </a:t>
            </a:r>
            <a:r>
              <a:rPr lang="en-AU" altLang="tr-TR" sz="3200" dirty="0" err="1">
                <a:solidFill>
                  <a:srgbClr val="002060"/>
                </a:solidFill>
              </a:rPr>
              <a:t>bilgisayarda</a:t>
            </a:r>
            <a:r>
              <a:rPr lang="en-AU" altLang="tr-TR" sz="3200" dirty="0">
                <a:solidFill>
                  <a:srgbClr val="002060"/>
                </a:solidFill>
              </a:rPr>
              <a:t> </a:t>
            </a:r>
            <a:r>
              <a:rPr lang="en-AU" altLang="tr-TR" sz="3200" dirty="0" err="1">
                <a:solidFill>
                  <a:srgbClr val="002060"/>
                </a:solidFill>
              </a:rPr>
              <a:t>işlenerek</a:t>
            </a:r>
            <a:r>
              <a:rPr lang="en-AU" altLang="tr-TR" sz="3200" dirty="0">
                <a:solidFill>
                  <a:srgbClr val="002060"/>
                </a:solidFill>
              </a:rPr>
              <a:t> </a:t>
            </a:r>
            <a:r>
              <a:rPr lang="en-AU" altLang="tr-TR" sz="3200" dirty="0" err="1">
                <a:solidFill>
                  <a:srgbClr val="002060"/>
                </a:solidFill>
              </a:rPr>
              <a:t>bilgi</a:t>
            </a:r>
            <a:r>
              <a:rPr lang="en-AU" altLang="tr-TR" sz="3200" dirty="0">
                <a:solidFill>
                  <a:srgbClr val="002060"/>
                </a:solidFill>
              </a:rPr>
              <a:t> </a:t>
            </a:r>
            <a:r>
              <a:rPr lang="en-AU" altLang="tr-TR" sz="3200" dirty="0" err="1">
                <a:solidFill>
                  <a:srgbClr val="002060"/>
                </a:solidFill>
              </a:rPr>
              <a:t>üretilmesi</a:t>
            </a:r>
            <a:r>
              <a:rPr lang="en-AU" altLang="tr-TR" sz="3200" dirty="0">
                <a:solidFill>
                  <a:srgbClr val="002060"/>
                </a:solidFill>
              </a:rPr>
              <a:t>: </a:t>
            </a:r>
            <a:r>
              <a:rPr lang="en-AU" altLang="tr-TR" sz="3200" b="1" dirty="0" err="1">
                <a:solidFill>
                  <a:srgbClr val="002060"/>
                </a:solidFill>
              </a:rPr>
              <a:t>Bilgi</a:t>
            </a:r>
            <a:r>
              <a:rPr lang="en-AU" altLang="tr-TR" sz="3200" b="1" dirty="0">
                <a:solidFill>
                  <a:srgbClr val="002060"/>
                </a:solidFill>
              </a:rPr>
              <a:t> </a:t>
            </a:r>
            <a:r>
              <a:rPr lang="en-AU" altLang="tr-TR" sz="3200" b="1" dirty="0" err="1">
                <a:solidFill>
                  <a:srgbClr val="002060"/>
                </a:solidFill>
              </a:rPr>
              <a:t>işlem</a:t>
            </a:r>
            <a:endParaRPr lang="en-AU" altLang="tr-TR" sz="3200" b="1" dirty="0">
              <a:solidFill>
                <a:srgbClr val="002060"/>
              </a:solidFill>
            </a:endParaRPr>
          </a:p>
          <a:p>
            <a:endParaRPr lang="en-AU" altLang="tr-TR" sz="3200" b="1" dirty="0">
              <a:solidFill>
                <a:srgbClr val="CC3300"/>
              </a:solidFill>
            </a:endParaRPr>
          </a:p>
        </p:txBody>
      </p:sp>
    </p:spTree>
    <p:extLst>
      <p:ext uri="{BB962C8B-B14F-4D97-AF65-F5344CB8AC3E}">
        <p14:creationId xmlns:p14="http://schemas.microsoft.com/office/powerpoint/2010/main" val="3426686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Bilgisayarlar Ne Yapar? [3]</a:t>
            </a:r>
            <a:endParaRPr lang="tr-TR" dirty="0"/>
          </a:p>
        </p:txBody>
      </p:sp>
      <p:sp>
        <p:nvSpPr>
          <p:cNvPr id="4" name="Rectangle 3"/>
          <p:cNvSpPr>
            <a:spLocks noGrp="1" noChangeArrowheads="1"/>
          </p:cNvSpPr>
          <p:nvPr>
            <p:ph idx="1"/>
          </p:nvPr>
        </p:nvSpPr>
        <p:spPr/>
        <p:txBody>
          <a:bodyPr>
            <a:normAutofit fontScale="92500" lnSpcReduction="10000"/>
          </a:bodyPr>
          <a:lstStyle/>
          <a:p>
            <a:pPr>
              <a:lnSpc>
                <a:spcPct val="80000"/>
              </a:lnSpc>
            </a:pPr>
            <a:r>
              <a:rPr lang="en-AU" altLang="tr-TR" sz="2400" dirty="0"/>
              <a:t>1. BİLGİSAYAR VERİYİ ALIR (</a:t>
            </a:r>
            <a:r>
              <a:rPr lang="en-AU" altLang="tr-TR" sz="2400" dirty="0" err="1"/>
              <a:t>Giriş</a:t>
            </a:r>
            <a:r>
              <a:rPr lang="en-AU" altLang="tr-TR" sz="2400" dirty="0"/>
              <a:t>)</a:t>
            </a:r>
          </a:p>
          <a:p>
            <a:pPr lvl="2">
              <a:lnSpc>
                <a:spcPct val="80000"/>
              </a:lnSpc>
            </a:pPr>
            <a:r>
              <a:rPr lang="en-AU" altLang="tr-TR" sz="2000" dirty="0" err="1"/>
              <a:t>Metin</a:t>
            </a:r>
            <a:r>
              <a:rPr lang="en-AU" altLang="tr-TR" sz="2000" dirty="0"/>
              <a:t> </a:t>
            </a:r>
            <a:r>
              <a:rPr lang="en-AU" altLang="tr-TR" sz="2000" dirty="0" err="1"/>
              <a:t>olarak</a:t>
            </a:r>
            <a:endParaRPr lang="en-AU" altLang="tr-TR" sz="2000" dirty="0"/>
          </a:p>
          <a:p>
            <a:pPr lvl="2">
              <a:lnSpc>
                <a:spcPct val="80000"/>
              </a:lnSpc>
            </a:pPr>
            <a:r>
              <a:rPr lang="en-AU" altLang="tr-TR" sz="2000" dirty="0" err="1"/>
              <a:t>Önceden</a:t>
            </a:r>
            <a:r>
              <a:rPr lang="en-AU" altLang="tr-TR" sz="2000" dirty="0"/>
              <a:t> </a:t>
            </a:r>
            <a:r>
              <a:rPr lang="en-AU" altLang="tr-TR" sz="2000" dirty="0" err="1"/>
              <a:t>saklanmış</a:t>
            </a:r>
            <a:r>
              <a:rPr lang="en-AU" altLang="tr-TR" sz="2000" dirty="0"/>
              <a:t> </a:t>
            </a:r>
            <a:r>
              <a:rPr lang="en-AU" altLang="tr-TR" sz="2000" dirty="0" err="1"/>
              <a:t>veri</a:t>
            </a:r>
            <a:r>
              <a:rPr lang="en-AU" altLang="tr-TR" sz="2000" dirty="0"/>
              <a:t> </a:t>
            </a:r>
            <a:r>
              <a:rPr lang="en-AU" altLang="tr-TR" sz="2000" dirty="0" err="1"/>
              <a:t>olarak</a:t>
            </a:r>
            <a:endParaRPr lang="en-AU" altLang="tr-TR" sz="2000" dirty="0"/>
          </a:p>
          <a:p>
            <a:pPr lvl="2">
              <a:lnSpc>
                <a:spcPct val="80000"/>
              </a:lnSpc>
            </a:pPr>
            <a:r>
              <a:rPr lang="en-AU" altLang="tr-TR" sz="2000" dirty="0" err="1"/>
              <a:t>Ses</a:t>
            </a:r>
            <a:r>
              <a:rPr lang="en-AU" altLang="tr-TR" sz="2000" dirty="0"/>
              <a:t> </a:t>
            </a:r>
            <a:r>
              <a:rPr lang="en-AU" altLang="tr-TR" sz="2000" dirty="0" err="1"/>
              <a:t>olarak</a:t>
            </a:r>
            <a:r>
              <a:rPr lang="en-AU" altLang="tr-TR" sz="2000" dirty="0"/>
              <a:t> </a:t>
            </a:r>
          </a:p>
          <a:p>
            <a:pPr lvl="2">
              <a:lnSpc>
                <a:spcPct val="80000"/>
              </a:lnSpc>
            </a:pPr>
            <a:r>
              <a:rPr lang="en-AU" altLang="tr-TR" sz="2000" dirty="0" err="1"/>
              <a:t>Telefon</a:t>
            </a:r>
            <a:r>
              <a:rPr lang="en-AU" altLang="tr-TR" sz="2000" dirty="0"/>
              <a:t> </a:t>
            </a:r>
            <a:r>
              <a:rPr lang="en-AU" altLang="tr-TR" sz="2000" dirty="0" err="1"/>
              <a:t>ile</a:t>
            </a:r>
            <a:r>
              <a:rPr lang="en-AU" altLang="tr-TR" sz="2000" dirty="0"/>
              <a:t> </a:t>
            </a:r>
            <a:r>
              <a:rPr lang="en-AU" altLang="tr-TR" sz="2000" dirty="0" err="1"/>
              <a:t>numerik</a:t>
            </a:r>
            <a:r>
              <a:rPr lang="en-AU" altLang="tr-TR" sz="2000" dirty="0"/>
              <a:t> </a:t>
            </a:r>
            <a:r>
              <a:rPr lang="en-AU" altLang="tr-TR" sz="2000" dirty="0" err="1"/>
              <a:t>veri</a:t>
            </a:r>
            <a:r>
              <a:rPr lang="en-AU" altLang="tr-TR" sz="2000" dirty="0"/>
              <a:t> </a:t>
            </a:r>
            <a:r>
              <a:rPr lang="en-AU" altLang="tr-TR" sz="2000" dirty="0" err="1"/>
              <a:t>olarak</a:t>
            </a:r>
            <a:r>
              <a:rPr lang="en-AU" altLang="tr-TR" sz="2000" dirty="0"/>
              <a:t/>
            </a:r>
            <a:br>
              <a:rPr lang="en-AU" altLang="tr-TR" sz="2000" dirty="0"/>
            </a:br>
            <a:r>
              <a:rPr lang="en-AU" altLang="tr-TR" sz="1400" dirty="0"/>
              <a:t>	</a:t>
            </a:r>
          </a:p>
          <a:p>
            <a:pPr>
              <a:lnSpc>
                <a:spcPct val="70000"/>
              </a:lnSpc>
            </a:pPr>
            <a:r>
              <a:rPr lang="en-AU" altLang="tr-TR" sz="2400" dirty="0"/>
              <a:t>2. VERİ, BİLGİ ÜRETMEK ÜZERE KULLANILIR (</a:t>
            </a:r>
            <a:r>
              <a:rPr lang="en-AU" altLang="tr-TR" sz="2400" dirty="0" err="1"/>
              <a:t>İşlem</a:t>
            </a:r>
            <a:r>
              <a:rPr lang="en-AU" altLang="tr-TR" sz="2400" dirty="0"/>
              <a:t>)</a:t>
            </a:r>
          </a:p>
          <a:p>
            <a:pPr lvl="2">
              <a:lnSpc>
                <a:spcPct val="90000"/>
              </a:lnSpc>
            </a:pPr>
            <a:r>
              <a:rPr lang="en-AU" altLang="tr-TR" sz="2000" dirty="0" err="1"/>
              <a:t>Veri</a:t>
            </a:r>
            <a:r>
              <a:rPr lang="en-AU" altLang="tr-TR" sz="2000" dirty="0"/>
              <a:t> organize </a:t>
            </a:r>
            <a:r>
              <a:rPr lang="en-AU" altLang="tr-TR" sz="2000" dirty="0" err="1"/>
              <a:t>edilir</a:t>
            </a:r>
            <a:r>
              <a:rPr lang="en-AU" altLang="tr-TR" sz="2000" dirty="0"/>
              <a:t>, </a:t>
            </a:r>
            <a:r>
              <a:rPr lang="en-AU" altLang="tr-TR" sz="2000" dirty="0" err="1"/>
              <a:t>işlenir</a:t>
            </a:r>
            <a:r>
              <a:rPr lang="en-AU" altLang="tr-TR" sz="2000" dirty="0"/>
              <a:t> (</a:t>
            </a:r>
            <a:r>
              <a:rPr lang="en-AU" altLang="tr-TR" sz="2000" dirty="0" err="1"/>
              <a:t>Bellekteki</a:t>
            </a:r>
            <a:r>
              <a:rPr lang="en-AU" altLang="tr-TR" sz="2000" dirty="0"/>
              <a:t> </a:t>
            </a:r>
            <a:r>
              <a:rPr lang="en-AU" altLang="tr-TR" sz="2000" dirty="0" err="1"/>
              <a:t>veri</a:t>
            </a:r>
            <a:r>
              <a:rPr lang="en-AU" altLang="tr-TR" sz="2000" dirty="0"/>
              <a:t>)</a:t>
            </a:r>
            <a:endParaRPr lang="en-AU" altLang="tr-TR" sz="1800" dirty="0"/>
          </a:p>
          <a:p>
            <a:pPr>
              <a:lnSpc>
                <a:spcPct val="20000"/>
              </a:lnSpc>
            </a:pPr>
            <a:endParaRPr lang="en-AU" altLang="tr-TR" sz="2400" dirty="0"/>
          </a:p>
          <a:p>
            <a:pPr>
              <a:lnSpc>
                <a:spcPct val="20000"/>
              </a:lnSpc>
            </a:pPr>
            <a:r>
              <a:rPr lang="en-AU" altLang="tr-TR" sz="2400" dirty="0"/>
              <a:t>3. BİLGİ KULLANICIYA SUNULUR (</a:t>
            </a:r>
            <a:r>
              <a:rPr lang="en-AU" altLang="tr-TR" sz="2400" dirty="0" err="1"/>
              <a:t>Çıktı</a:t>
            </a:r>
            <a:r>
              <a:rPr lang="en-AU" altLang="tr-TR" sz="2400" dirty="0"/>
              <a:t>)</a:t>
            </a:r>
          </a:p>
          <a:p>
            <a:pPr lvl="2">
              <a:lnSpc>
                <a:spcPct val="90000"/>
              </a:lnSpc>
            </a:pPr>
            <a:r>
              <a:rPr lang="en-AU" altLang="tr-TR" sz="2000" dirty="0" err="1"/>
              <a:t>Çıktı</a:t>
            </a:r>
            <a:r>
              <a:rPr lang="en-AU" altLang="tr-TR" sz="2000" dirty="0"/>
              <a:t> </a:t>
            </a:r>
            <a:r>
              <a:rPr lang="en-AU" altLang="tr-TR" sz="2000" dirty="0" err="1"/>
              <a:t>ekranda</a:t>
            </a:r>
            <a:r>
              <a:rPr lang="en-AU" altLang="tr-TR" sz="2000" dirty="0"/>
              <a:t> </a:t>
            </a:r>
            <a:r>
              <a:rPr lang="en-AU" altLang="tr-TR" sz="2000" dirty="0" err="1"/>
              <a:t>gösterilir</a:t>
            </a:r>
            <a:endParaRPr lang="en-AU" altLang="tr-TR" sz="2000" dirty="0"/>
          </a:p>
          <a:p>
            <a:pPr lvl="2">
              <a:lnSpc>
                <a:spcPct val="90000"/>
              </a:lnSpc>
            </a:pPr>
            <a:r>
              <a:rPr lang="en-AU" altLang="tr-TR" sz="2000" dirty="0" err="1"/>
              <a:t>Yazıcıdan</a:t>
            </a:r>
            <a:r>
              <a:rPr lang="en-AU" altLang="tr-TR" sz="2000" dirty="0"/>
              <a:t> </a:t>
            </a:r>
            <a:r>
              <a:rPr lang="en-AU" altLang="tr-TR" sz="2000" dirty="0" err="1"/>
              <a:t>alınır</a:t>
            </a:r>
            <a:endParaRPr lang="en-AU" altLang="tr-TR" sz="2000" dirty="0"/>
          </a:p>
          <a:p>
            <a:pPr lvl="2">
              <a:lnSpc>
                <a:spcPct val="90000"/>
              </a:lnSpc>
            </a:pPr>
            <a:r>
              <a:rPr lang="en-AU" altLang="tr-TR" sz="2000" dirty="0" err="1"/>
              <a:t>Plotter’dan</a:t>
            </a:r>
            <a:r>
              <a:rPr lang="en-AU" altLang="tr-TR" sz="2000" dirty="0"/>
              <a:t> </a:t>
            </a:r>
            <a:r>
              <a:rPr lang="en-AU" altLang="tr-TR" sz="2000" dirty="0" err="1"/>
              <a:t>grafik</a:t>
            </a:r>
            <a:r>
              <a:rPr lang="en-AU" altLang="tr-TR" sz="2000" dirty="0"/>
              <a:t>, diagram </a:t>
            </a:r>
            <a:r>
              <a:rPr lang="en-AU" altLang="tr-TR" sz="2000" dirty="0" err="1"/>
              <a:t>olarak</a:t>
            </a:r>
            <a:r>
              <a:rPr lang="en-AU" altLang="tr-TR" sz="2000" dirty="0"/>
              <a:t> </a:t>
            </a:r>
            <a:r>
              <a:rPr lang="en-AU" altLang="tr-TR" sz="2000" dirty="0" err="1"/>
              <a:t>alınır</a:t>
            </a:r>
            <a:endParaRPr lang="en-AU" altLang="tr-TR" dirty="0"/>
          </a:p>
          <a:p>
            <a:pPr>
              <a:lnSpc>
                <a:spcPct val="90000"/>
              </a:lnSpc>
              <a:buFont typeface="Wingdings" panose="05000000000000000000" pitchFamily="2" charset="2"/>
              <a:buNone/>
            </a:pPr>
            <a:r>
              <a:rPr lang="en-AU" altLang="tr-TR" dirty="0"/>
              <a:t>		</a:t>
            </a:r>
          </a:p>
        </p:txBody>
      </p:sp>
    </p:spTree>
    <p:extLst>
      <p:ext uri="{BB962C8B-B14F-4D97-AF65-F5344CB8AC3E}">
        <p14:creationId xmlns:p14="http://schemas.microsoft.com/office/powerpoint/2010/main" val="100521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Bilgisayarların Sınıflandırılması [3]</a:t>
            </a:r>
            <a:endParaRPr lang="tr-TR" dirty="0"/>
          </a:p>
        </p:txBody>
      </p:sp>
      <p:sp>
        <p:nvSpPr>
          <p:cNvPr id="4" name="Rectangle 2051"/>
          <p:cNvSpPr>
            <a:spLocks noGrp="1" noChangeArrowheads="1"/>
          </p:cNvSpPr>
          <p:nvPr>
            <p:ph idx="1"/>
          </p:nvPr>
        </p:nvSpPr>
        <p:spPr>
          <a:xfrm>
            <a:off x="1097280" y="1845734"/>
            <a:ext cx="6559665" cy="4023360"/>
          </a:xfrm>
        </p:spPr>
        <p:txBody>
          <a:bodyPr>
            <a:normAutofit/>
          </a:bodyPr>
          <a:lstStyle/>
          <a:p>
            <a:pPr>
              <a:buFont typeface="Wingdings" panose="05000000000000000000" pitchFamily="2" charset="2"/>
              <a:buChar char="q"/>
            </a:pPr>
            <a:r>
              <a:rPr lang="en-AU" altLang="tr-TR" sz="3200" dirty="0"/>
              <a:t> </a:t>
            </a:r>
            <a:r>
              <a:rPr lang="en-AU" altLang="tr-TR" sz="3200" dirty="0" err="1"/>
              <a:t>Mikro</a:t>
            </a:r>
            <a:r>
              <a:rPr lang="en-AU" altLang="tr-TR" sz="3200" dirty="0"/>
              <a:t> Bilgisayarlar</a:t>
            </a:r>
          </a:p>
          <a:p>
            <a:pPr>
              <a:lnSpc>
                <a:spcPct val="140000"/>
              </a:lnSpc>
              <a:buFont typeface="Wingdings" panose="05000000000000000000" pitchFamily="2" charset="2"/>
              <a:buChar char="q"/>
            </a:pPr>
            <a:r>
              <a:rPr lang="en-AU" altLang="tr-TR" sz="3200" dirty="0"/>
              <a:t> Mini Bilgisayarlar</a:t>
            </a:r>
          </a:p>
          <a:p>
            <a:pPr>
              <a:lnSpc>
                <a:spcPct val="140000"/>
              </a:lnSpc>
              <a:buFont typeface="Wingdings" panose="05000000000000000000" pitchFamily="2" charset="2"/>
              <a:buChar char="q"/>
            </a:pPr>
            <a:r>
              <a:rPr lang="en-AU" altLang="tr-TR" sz="3200" dirty="0"/>
              <a:t> </a:t>
            </a:r>
            <a:r>
              <a:rPr lang="en-AU" altLang="tr-TR" sz="3200" dirty="0" err="1"/>
              <a:t>Büyükboy</a:t>
            </a:r>
            <a:r>
              <a:rPr lang="en-AU" altLang="tr-TR" sz="3200" dirty="0"/>
              <a:t> Bilgisayarlar </a:t>
            </a:r>
            <a:br>
              <a:rPr lang="en-AU" altLang="tr-TR" sz="3200" dirty="0"/>
            </a:br>
            <a:r>
              <a:rPr lang="en-AU" altLang="tr-TR" sz="3200" dirty="0"/>
              <a:t>(Mainframes)</a:t>
            </a:r>
          </a:p>
        </p:txBody>
      </p:sp>
      <p:pic>
        <p:nvPicPr>
          <p:cNvPr id="5" name="Picture 2053" descr="C:\hacettepe\sa1.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56945" y="1845734"/>
            <a:ext cx="2382982" cy="33277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5515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Bilgisayarın Tarihçesi [3]</a:t>
            </a:r>
            <a:endParaRPr lang="tr-TR" dirty="0"/>
          </a:p>
        </p:txBody>
      </p:sp>
      <p:sp>
        <p:nvSpPr>
          <p:cNvPr id="4" name="Rectangle 3"/>
          <p:cNvSpPr>
            <a:spLocks noGrp="1" noChangeArrowheads="1"/>
          </p:cNvSpPr>
          <p:nvPr>
            <p:ph idx="1"/>
          </p:nvPr>
        </p:nvSpPr>
        <p:spPr/>
        <p:txBody>
          <a:bodyPr>
            <a:normAutofit/>
          </a:bodyPr>
          <a:lstStyle/>
          <a:p>
            <a:r>
              <a:rPr lang="en-AU" altLang="tr-TR" sz="2800" dirty="0"/>
              <a:t> </a:t>
            </a:r>
            <a:r>
              <a:rPr lang="en-AU" altLang="tr-TR" sz="2800" dirty="0" err="1"/>
              <a:t>Mekanik</a:t>
            </a:r>
            <a:r>
              <a:rPr lang="en-AU" altLang="tr-TR" sz="2800" dirty="0"/>
              <a:t> Bilgisayarlar </a:t>
            </a:r>
          </a:p>
          <a:p>
            <a:r>
              <a:rPr lang="en-AU" altLang="tr-TR" sz="2800" dirty="0"/>
              <a:t> </a:t>
            </a:r>
            <a:r>
              <a:rPr lang="en-AU" altLang="tr-TR" sz="2800" dirty="0" err="1"/>
              <a:t>Elektromekanik</a:t>
            </a:r>
            <a:r>
              <a:rPr lang="en-AU" altLang="tr-TR" sz="2800" dirty="0"/>
              <a:t> Bilgisayarlar</a:t>
            </a:r>
          </a:p>
          <a:p>
            <a:r>
              <a:rPr lang="en-AU" altLang="tr-TR" sz="2800" dirty="0"/>
              <a:t> </a:t>
            </a:r>
            <a:r>
              <a:rPr lang="en-AU" altLang="tr-TR" sz="2800" dirty="0" err="1"/>
              <a:t>Elektronik</a:t>
            </a:r>
            <a:r>
              <a:rPr lang="en-AU" altLang="tr-TR" sz="2800" dirty="0"/>
              <a:t> Bilgisayarlar;</a:t>
            </a:r>
          </a:p>
          <a:p>
            <a:pPr lvl="1">
              <a:buFont typeface="Wingdings" panose="05000000000000000000" pitchFamily="2" charset="2"/>
              <a:buNone/>
            </a:pPr>
            <a:r>
              <a:rPr lang="en-AU" altLang="tr-TR" sz="2400" dirty="0"/>
              <a:t>		</a:t>
            </a:r>
            <a:r>
              <a:rPr lang="en-AU" altLang="tr-TR" sz="3200" dirty="0">
                <a:solidFill>
                  <a:schemeClr val="bg2"/>
                </a:solidFill>
              </a:rPr>
              <a:t>. </a:t>
            </a:r>
            <a:r>
              <a:rPr lang="en-AU" altLang="tr-TR" sz="3200" dirty="0" err="1">
                <a:solidFill>
                  <a:srgbClr val="000099"/>
                </a:solidFill>
              </a:rPr>
              <a:t>Birinci</a:t>
            </a:r>
            <a:r>
              <a:rPr lang="en-AU" altLang="tr-TR" sz="3200" dirty="0">
                <a:solidFill>
                  <a:srgbClr val="000099"/>
                </a:solidFill>
              </a:rPr>
              <a:t> Kuşak (1945-1950)</a:t>
            </a:r>
          </a:p>
          <a:p>
            <a:pPr lvl="1">
              <a:lnSpc>
                <a:spcPct val="70000"/>
              </a:lnSpc>
              <a:buClr>
                <a:schemeClr val="tx1"/>
              </a:buClr>
              <a:buSzPct val="80000"/>
              <a:buFontTx/>
              <a:buNone/>
            </a:pPr>
            <a:r>
              <a:rPr lang="en-AU" altLang="tr-TR" sz="3200" dirty="0">
                <a:solidFill>
                  <a:srgbClr val="000099"/>
                </a:solidFill>
              </a:rPr>
              <a:t>		. </a:t>
            </a:r>
            <a:r>
              <a:rPr lang="en-AU" altLang="tr-TR" sz="3200" dirty="0" err="1">
                <a:solidFill>
                  <a:srgbClr val="000099"/>
                </a:solidFill>
              </a:rPr>
              <a:t>İkinci</a:t>
            </a:r>
            <a:r>
              <a:rPr lang="en-AU" altLang="tr-TR" sz="3200" dirty="0">
                <a:solidFill>
                  <a:srgbClr val="000099"/>
                </a:solidFill>
              </a:rPr>
              <a:t> Kuşak (1960-1965)</a:t>
            </a:r>
          </a:p>
          <a:p>
            <a:pPr lvl="1">
              <a:lnSpc>
                <a:spcPct val="70000"/>
              </a:lnSpc>
              <a:buClr>
                <a:schemeClr val="tx1"/>
              </a:buClr>
              <a:buSzPct val="80000"/>
              <a:buFontTx/>
              <a:buNone/>
            </a:pPr>
            <a:r>
              <a:rPr lang="en-AU" altLang="tr-TR" sz="3200" dirty="0">
                <a:solidFill>
                  <a:srgbClr val="000099"/>
                </a:solidFill>
              </a:rPr>
              <a:t>		. </a:t>
            </a:r>
            <a:r>
              <a:rPr lang="en-AU" altLang="tr-TR" sz="3200" dirty="0" err="1">
                <a:solidFill>
                  <a:srgbClr val="000099"/>
                </a:solidFill>
              </a:rPr>
              <a:t>Üçüncü</a:t>
            </a:r>
            <a:r>
              <a:rPr lang="en-AU" altLang="tr-TR" sz="3200" dirty="0">
                <a:solidFill>
                  <a:srgbClr val="000099"/>
                </a:solidFill>
              </a:rPr>
              <a:t> Kuşak (1965-1970)</a:t>
            </a:r>
          </a:p>
          <a:p>
            <a:pPr lvl="1">
              <a:lnSpc>
                <a:spcPct val="70000"/>
              </a:lnSpc>
              <a:buClr>
                <a:schemeClr val="tx1"/>
              </a:buClr>
              <a:buSzPct val="80000"/>
              <a:buFontTx/>
              <a:buNone/>
            </a:pPr>
            <a:r>
              <a:rPr lang="en-AU" altLang="tr-TR" sz="3200" dirty="0">
                <a:solidFill>
                  <a:srgbClr val="000099"/>
                </a:solidFill>
              </a:rPr>
              <a:t>		. </a:t>
            </a:r>
            <a:r>
              <a:rPr lang="en-AU" altLang="tr-TR" sz="3200" dirty="0" err="1">
                <a:solidFill>
                  <a:srgbClr val="000099"/>
                </a:solidFill>
              </a:rPr>
              <a:t>Dördüncü</a:t>
            </a:r>
            <a:r>
              <a:rPr lang="en-AU" altLang="tr-TR" sz="3200" dirty="0">
                <a:solidFill>
                  <a:srgbClr val="000099"/>
                </a:solidFill>
              </a:rPr>
              <a:t> </a:t>
            </a:r>
            <a:r>
              <a:rPr lang="en-AU" altLang="tr-TR" sz="3200" dirty="0" err="1">
                <a:solidFill>
                  <a:srgbClr val="000099"/>
                </a:solidFill>
              </a:rPr>
              <a:t>ve</a:t>
            </a:r>
            <a:r>
              <a:rPr lang="en-AU" altLang="tr-TR" sz="3200" dirty="0">
                <a:solidFill>
                  <a:srgbClr val="000099"/>
                </a:solidFill>
              </a:rPr>
              <a:t> </a:t>
            </a:r>
            <a:r>
              <a:rPr lang="en-AU" altLang="tr-TR" sz="3200" dirty="0" err="1">
                <a:solidFill>
                  <a:srgbClr val="000099"/>
                </a:solidFill>
              </a:rPr>
              <a:t>Beşinci</a:t>
            </a:r>
            <a:r>
              <a:rPr lang="en-AU" altLang="tr-TR" sz="3200" dirty="0">
                <a:solidFill>
                  <a:srgbClr val="000099"/>
                </a:solidFill>
              </a:rPr>
              <a:t> Kuşak (1970- )</a:t>
            </a:r>
            <a:r>
              <a:rPr lang="en-AU" altLang="tr-TR" sz="2400" dirty="0">
                <a:solidFill>
                  <a:srgbClr val="000099"/>
                </a:solidFill>
              </a:rPr>
              <a:t> </a:t>
            </a:r>
          </a:p>
        </p:txBody>
      </p:sp>
    </p:spTree>
    <p:extLst>
      <p:ext uri="{BB962C8B-B14F-4D97-AF65-F5344CB8AC3E}">
        <p14:creationId xmlns:p14="http://schemas.microsoft.com/office/powerpoint/2010/main" val="872818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Mekanik Bilgisayarlar [3]</a:t>
            </a:r>
            <a:endParaRPr lang="tr-TR" dirty="0"/>
          </a:p>
        </p:txBody>
      </p:sp>
      <p:sp>
        <p:nvSpPr>
          <p:cNvPr id="4" name="Rectangle 3"/>
          <p:cNvSpPr>
            <a:spLocks noGrp="1" noChangeArrowheads="1"/>
          </p:cNvSpPr>
          <p:nvPr>
            <p:ph idx="1"/>
          </p:nvPr>
        </p:nvSpPr>
        <p:spPr/>
        <p:txBody>
          <a:bodyPr/>
          <a:lstStyle/>
          <a:p>
            <a:pPr>
              <a:buFont typeface="Wingdings" panose="05000000000000000000" pitchFamily="2" charset="2"/>
              <a:buChar char="q"/>
            </a:pPr>
            <a:r>
              <a:rPr lang="en-AU" altLang="tr-TR" sz="2800" dirty="0"/>
              <a:t> </a:t>
            </a:r>
            <a:r>
              <a:rPr lang="en-AU" altLang="tr-TR" sz="2800" dirty="0" err="1"/>
              <a:t>Abaküs</a:t>
            </a:r>
            <a:endParaRPr lang="en-AU" altLang="tr-TR" sz="2800" dirty="0"/>
          </a:p>
          <a:p>
            <a:pPr>
              <a:buFont typeface="Wingdings" panose="05000000000000000000" pitchFamily="2" charset="2"/>
              <a:buChar char="q"/>
            </a:pPr>
            <a:r>
              <a:rPr lang="en-AU" altLang="tr-TR" sz="2800" dirty="0"/>
              <a:t> </a:t>
            </a:r>
            <a:r>
              <a:rPr lang="en-AU" altLang="tr-TR" sz="2800" dirty="0" err="1"/>
              <a:t>Nopier</a:t>
            </a:r>
            <a:r>
              <a:rPr lang="en-AU" altLang="tr-TR" sz="2800" dirty="0"/>
              <a:t> </a:t>
            </a:r>
            <a:r>
              <a:rPr lang="en-AU" altLang="tr-TR" sz="2800" dirty="0" err="1"/>
              <a:t>Çubukları</a:t>
            </a:r>
            <a:endParaRPr lang="en-AU" altLang="tr-TR" sz="2800" dirty="0"/>
          </a:p>
          <a:p>
            <a:pPr>
              <a:buFont typeface="Wingdings" panose="05000000000000000000" pitchFamily="2" charset="2"/>
              <a:buChar char="q"/>
            </a:pPr>
            <a:r>
              <a:rPr lang="en-AU" altLang="tr-TR" sz="2800" dirty="0"/>
              <a:t> </a:t>
            </a:r>
            <a:r>
              <a:rPr lang="en-AU" altLang="tr-TR" sz="2800" dirty="0" err="1"/>
              <a:t>Paskal</a:t>
            </a:r>
            <a:endParaRPr lang="en-AU" altLang="tr-TR" sz="2800" dirty="0"/>
          </a:p>
          <a:p>
            <a:pPr>
              <a:buFont typeface="Wingdings" panose="05000000000000000000" pitchFamily="2" charset="2"/>
              <a:buChar char="q"/>
            </a:pPr>
            <a:r>
              <a:rPr lang="en-AU" altLang="tr-TR" sz="2800" dirty="0"/>
              <a:t> Leibniz </a:t>
            </a:r>
            <a:r>
              <a:rPr lang="en-AU" altLang="tr-TR" sz="2800" dirty="0" err="1"/>
              <a:t>Hesap</a:t>
            </a:r>
            <a:r>
              <a:rPr lang="en-AU" altLang="tr-TR" sz="2800" dirty="0"/>
              <a:t> </a:t>
            </a:r>
            <a:r>
              <a:rPr lang="en-AU" altLang="tr-TR" sz="2800" dirty="0" err="1"/>
              <a:t>Makinası</a:t>
            </a:r>
            <a:endParaRPr lang="en-AU" altLang="tr-TR" sz="2800" dirty="0"/>
          </a:p>
          <a:p>
            <a:pPr>
              <a:buFont typeface="Wingdings" panose="05000000000000000000" pitchFamily="2" charset="2"/>
              <a:buChar char="q"/>
            </a:pPr>
            <a:r>
              <a:rPr lang="en-AU" altLang="tr-TR" sz="2800" dirty="0"/>
              <a:t> </a:t>
            </a:r>
            <a:r>
              <a:rPr lang="en-AU" altLang="tr-TR" sz="2800" dirty="0" err="1"/>
              <a:t>Elektrik</a:t>
            </a:r>
            <a:r>
              <a:rPr lang="en-AU" altLang="tr-TR" sz="2800" dirty="0"/>
              <a:t> </a:t>
            </a:r>
            <a:r>
              <a:rPr lang="en-AU" altLang="tr-TR" sz="2800" dirty="0" err="1"/>
              <a:t>Akımı</a:t>
            </a:r>
            <a:r>
              <a:rPr lang="en-AU" altLang="tr-TR" sz="2800" dirty="0"/>
              <a:t> </a:t>
            </a:r>
            <a:r>
              <a:rPr lang="en-AU" altLang="tr-TR" sz="2800" dirty="0" err="1"/>
              <a:t>ve</a:t>
            </a:r>
            <a:r>
              <a:rPr lang="en-AU" altLang="tr-TR" sz="2800" dirty="0"/>
              <a:t> </a:t>
            </a:r>
            <a:r>
              <a:rPr lang="en-AU" altLang="tr-TR" sz="2800" dirty="0" err="1"/>
              <a:t>Delgi</a:t>
            </a:r>
            <a:r>
              <a:rPr lang="en-AU" altLang="tr-TR" sz="2800" dirty="0"/>
              <a:t> </a:t>
            </a:r>
            <a:r>
              <a:rPr lang="en-AU" altLang="tr-TR" sz="2800" dirty="0" err="1"/>
              <a:t>Kartlar</a:t>
            </a:r>
            <a:endParaRPr lang="en-AU" altLang="tr-TR" sz="2800" dirty="0"/>
          </a:p>
          <a:p>
            <a:pPr>
              <a:buFont typeface="Wingdings" panose="05000000000000000000" pitchFamily="2" charset="2"/>
              <a:buChar char="q"/>
            </a:pPr>
            <a:r>
              <a:rPr lang="en-AU" altLang="tr-TR" sz="2800" dirty="0"/>
              <a:t> </a:t>
            </a:r>
            <a:r>
              <a:rPr lang="en-AU" altLang="tr-TR" sz="2800" dirty="0" err="1"/>
              <a:t>Analitik</a:t>
            </a:r>
            <a:r>
              <a:rPr lang="en-AU" altLang="tr-TR" sz="2800" dirty="0"/>
              <a:t> </a:t>
            </a:r>
            <a:r>
              <a:rPr lang="en-AU" altLang="tr-TR" sz="2800" dirty="0" err="1"/>
              <a:t>Makine</a:t>
            </a:r>
            <a:endParaRPr lang="en-AU" altLang="tr-TR" sz="2800" dirty="0"/>
          </a:p>
          <a:p>
            <a:pPr>
              <a:buFont typeface="Wingdings" panose="05000000000000000000" pitchFamily="2" charset="2"/>
              <a:buChar char="q"/>
            </a:pPr>
            <a:r>
              <a:rPr lang="en-AU" altLang="tr-TR" sz="2800" dirty="0"/>
              <a:t> Boolean </a:t>
            </a:r>
            <a:r>
              <a:rPr lang="en-AU" altLang="tr-TR" sz="2800" dirty="0" err="1"/>
              <a:t>Cebiri</a:t>
            </a:r>
            <a:r>
              <a:rPr lang="en-AU" altLang="tr-TR" sz="2800" dirty="0"/>
              <a:t>: </a:t>
            </a:r>
            <a:r>
              <a:rPr lang="en-AU" altLang="tr-TR" sz="2800" dirty="0" err="1"/>
              <a:t>Bilişim</a:t>
            </a:r>
            <a:r>
              <a:rPr lang="en-AU" altLang="tr-TR" sz="2800" dirty="0"/>
              <a:t> </a:t>
            </a:r>
            <a:r>
              <a:rPr lang="en-AU" altLang="tr-TR" sz="2800" dirty="0" err="1"/>
              <a:t>Teorisinin</a:t>
            </a:r>
            <a:r>
              <a:rPr lang="en-AU" altLang="tr-TR" sz="2800" dirty="0"/>
              <a:t> </a:t>
            </a:r>
            <a:r>
              <a:rPr lang="en-AU" altLang="tr-TR" sz="2800" dirty="0" err="1"/>
              <a:t>Temeli</a:t>
            </a:r>
            <a:endParaRPr lang="en-AU" altLang="tr-TR" sz="2800" dirty="0">
              <a:hlinkClick r:id="rId2" action="ppaction://hlinksldjump"/>
            </a:endParaRPr>
          </a:p>
        </p:txBody>
      </p:sp>
    </p:spTree>
    <p:extLst>
      <p:ext uri="{BB962C8B-B14F-4D97-AF65-F5344CB8AC3E}">
        <p14:creationId xmlns:p14="http://schemas.microsoft.com/office/powerpoint/2010/main" val="1788103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658</TotalTime>
  <Words>697</Words>
  <Application>Microsoft Office PowerPoint</Application>
  <PresentationFormat>Geniş ekran</PresentationFormat>
  <Paragraphs>128</Paragraphs>
  <Slides>20</Slides>
  <Notes>0</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20</vt:i4>
      </vt:variant>
    </vt:vector>
  </HeadingPairs>
  <TitlesOfParts>
    <vt:vector size="26" baseType="lpstr">
      <vt:lpstr>Calibri</vt:lpstr>
      <vt:lpstr>Times</vt:lpstr>
      <vt:lpstr>Times New Roman</vt:lpstr>
      <vt:lpstr>Wingdings</vt:lpstr>
      <vt:lpstr>Geçmişe bakış</vt:lpstr>
      <vt:lpstr>Clip</vt:lpstr>
      <vt:lpstr>Bilgisayarın Tarihçesi ve İşletim Sistemleri</vt:lpstr>
      <vt:lpstr>Bilgisayarın Tarihçesi [1]</vt:lpstr>
      <vt:lpstr>Bilgisayarın Tarihçesi [2]</vt:lpstr>
      <vt:lpstr>Bilgisayar Nedir [3]</vt:lpstr>
      <vt:lpstr>Veri – Bilgi [3]</vt:lpstr>
      <vt:lpstr>Bilgisayarlar Ne Yapar? [3]</vt:lpstr>
      <vt:lpstr>Bilgisayarların Sınıflandırılması [3]</vt:lpstr>
      <vt:lpstr>Bilgisayarın Tarihçesi [3]</vt:lpstr>
      <vt:lpstr>Mekanik Bilgisayarlar [3]</vt:lpstr>
      <vt:lpstr>Elektromekanik Bilgisayarlar [3]</vt:lpstr>
      <vt:lpstr>Elektronik Bilgisayarlar [3]</vt:lpstr>
      <vt:lpstr>1950’den Günümüze [3]</vt:lpstr>
      <vt:lpstr>Bilgisayarın Parçaları [3]</vt:lpstr>
      <vt:lpstr>Bilgisayarın Ana Birimleri [3]</vt:lpstr>
      <vt:lpstr>Giriş Birimleri [3]</vt:lpstr>
      <vt:lpstr>Merkezi İşlem Birimi - MİB [3]</vt:lpstr>
      <vt:lpstr>Merkezi İşlem Birimi - MİB [3]</vt:lpstr>
      <vt:lpstr>Bellek Birimi (Ana- Yardımcı) [3]</vt:lpstr>
      <vt:lpstr>Çıkış Birimleri [3]</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Ufuk.Tanyeri</cp:lastModifiedBy>
  <cp:revision>45</cp:revision>
  <dcterms:created xsi:type="dcterms:W3CDTF">2017-11-14T11:12:27Z</dcterms:created>
  <dcterms:modified xsi:type="dcterms:W3CDTF">2017-12-11T20:42:37Z</dcterms:modified>
</cp:coreProperties>
</file>