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8" r:id="rId5"/>
    <p:sldId id="259" r:id="rId6"/>
    <p:sldId id="260" r:id="rId7"/>
    <p:sldId id="262" r:id="rId8"/>
    <p:sldId id="297" r:id="rId9"/>
    <p:sldId id="263" r:id="rId10"/>
    <p:sldId id="264" r:id="rId11"/>
    <p:sldId id="280" r:id="rId12"/>
    <p:sldId id="296" r:id="rId13"/>
    <p:sldId id="267" r:id="rId14"/>
    <p:sldId id="271" r:id="rId15"/>
    <p:sldId id="272" r:id="rId16"/>
    <p:sldId id="273" r:id="rId17"/>
    <p:sldId id="278" r:id="rId18"/>
    <p:sldId id="279" r:id="rId19"/>
    <p:sldId id="277" r:id="rId20"/>
    <p:sldId id="282" r:id="rId21"/>
    <p:sldId id="283" r:id="rId22"/>
    <p:sldId id="284" r:id="rId23"/>
    <p:sldId id="285" r:id="rId24"/>
    <p:sldId id="286" r:id="rId25"/>
    <p:sldId id="287" r:id="rId26"/>
    <p:sldId id="295" r:id="rId27"/>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8205" autoAdjust="0"/>
  </p:normalViewPr>
  <p:slideViewPr>
    <p:cSldViewPr>
      <p:cViewPr>
        <p:scale>
          <a:sx n="70" d="100"/>
          <a:sy n="70" d="100"/>
        </p:scale>
        <p:origin x="-52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4" name="29 Veri Yer Tutucusu"/>
          <p:cNvSpPr>
            <a:spLocks noGrp="1"/>
          </p:cNvSpPr>
          <p:nvPr>
            <p:ph type="dt" sz="half" idx="10"/>
          </p:nvPr>
        </p:nvSpPr>
        <p:spPr/>
        <p:txBody>
          <a:bodyPr/>
          <a:lstStyle>
            <a:lvl1pPr>
              <a:defRPr/>
            </a:lvl1pPr>
          </a:lstStyle>
          <a:p>
            <a:pPr>
              <a:defRPr/>
            </a:pPr>
            <a:fld id="{0E05303D-7DF1-4E60-A7A7-8CE9F645AF4F}" type="datetimeFigureOut">
              <a:rPr lang="tr-TR"/>
              <a:pPr>
                <a:defRPr/>
              </a:pPr>
              <a:t>27.02.2012</a:t>
            </a:fld>
            <a:endParaRPr lang="tr-TR"/>
          </a:p>
        </p:txBody>
      </p:sp>
      <p:sp>
        <p:nvSpPr>
          <p:cNvPr id="5" name="18 Altbilgi Yer Tutucusu"/>
          <p:cNvSpPr>
            <a:spLocks noGrp="1"/>
          </p:cNvSpPr>
          <p:nvPr>
            <p:ph type="ftr" sz="quarter" idx="11"/>
          </p:nvPr>
        </p:nvSpPr>
        <p:spPr/>
        <p:txBody>
          <a:bodyPr/>
          <a:lstStyle>
            <a:lvl1pPr>
              <a:defRPr/>
            </a:lvl1pPr>
          </a:lstStyle>
          <a:p>
            <a:pPr>
              <a:defRPr/>
            </a:pPr>
            <a:endParaRPr lang="tr-TR"/>
          </a:p>
        </p:txBody>
      </p:sp>
      <p:sp>
        <p:nvSpPr>
          <p:cNvPr id="6" name="26 Slayt Numarası Yer Tutucusu"/>
          <p:cNvSpPr>
            <a:spLocks noGrp="1"/>
          </p:cNvSpPr>
          <p:nvPr>
            <p:ph type="sldNum" sz="quarter" idx="12"/>
          </p:nvPr>
        </p:nvSpPr>
        <p:spPr/>
        <p:txBody>
          <a:bodyPr/>
          <a:lstStyle>
            <a:lvl1pPr>
              <a:defRPr/>
            </a:lvl1pPr>
          </a:lstStyle>
          <a:p>
            <a:pPr>
              <a:defRPr/>
            </a:pPr>
            <a:fld id="{BE9BDD7C-2BCB-40E5-8D05-AB528CEB9468}" type="slidenum">
              <a:rPr lang="tr-TR"/>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9A8AEFAC-2F8C-4A3F-8287-2A75082C34BD}" type="datetimeFigureOut">
              <a:rPr lang="tr-TR"/>
              <a:pPr>
                <a:defRPr/>
              </a:pPr>
              <a:t>27.02.2012</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5D890916-2408-45F9-9D56-5F1C743D4CC3}"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9A94A7A7-D411-45C1-BABA-C8785D710257}" type="datetimeFigureOut">
              <a:rPr lang="tr-TR"/>
              <a:pPr>
                <a:defRPr/>
              </a:pPr>
              <a:t>27.02.2012</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7767BD2A-4D36-412D-8FE6-03461DD4F581}"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0CC20F62-6554-40C9-8C91-214265211D79}" type="datetimeFigureOut">
              <a:rPr lang="tr-TR"/>
              <a:pPr>
                <a:defRPr/>
              </a:pPr>
              <a:t>27.02.2012</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6DBD6BCF-36BA-4BDB-B061-FBFB8CA14E70}"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3" name="2 Metin Yer Tutucusu"/>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EB09C0BA-BCCB-4282-9E95-91D2F62CC392}" type="datetimeFigureOut">
              <a:rPr lang="tr-TR"/>
              <a:pPr>
                <a:defRPr/>
              </a:pPr>
              <a:t>27.02.2012</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DFF1FCF-0489-4B22-A22D-E6F4F8DF1B90}" type="slidenum">
              <a:rPr lang="tr-TR"/>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A23BD062-47D1-4D53-8E5D-989FD08CCCDC}" type="datetimeFigureOut">
              <a:rPr lang="tr-TR"/>
              <a:pPr>
                <a:defRPr/>
              </a:pPr>
              <a:t>27.02.2012</a:t>
            </a:fld>
            <a:endParaRPr lang="tr-TR"/>
          </a:p>
        </p:txBody>
      </p:sp>
      <p:sp>
        <p:nvSpPr>
          <p:cNvPr id="6" name="21 Altbilgi Yer Tutucusu"/>
          <p:cNvSpPr>
            <a:spLocks noGrp="1"/>
          </p:cNvSpPr>
          <p:nvPr>
            <p:ph type="ftr" sz="quarter" idx="11"/>
          </p:nvPr>
        </p:nvSpPr>
        <p:spPr/>
        <p:txBody>
          <a:bodyPr/>
          <a:lstStyle>
            <a:lvl1pPr>
              <a:defRPr/>
            </a:lvl1pPr>
          </a:lstStyle>
          <a:p>
            <a:pPr>
              <a:defRPr/>
            </a:pPr>
            <a:endParaRPr lang="tr-TR"/>
          </a:p>
        </p:txBody>
      </p:sp>
      <p:sp>
        <p:nvSpPr>
          <p:cNvPr id="7" name="17 Slayt Numarası Yer Tutucusu"/>
          <p:cNvSpPr>
            <a:spLocks noGrp="1"/>
          </p:cNvSpPr>
          <p:nvPr>
            <p:ph type="sldNum" sz="quarter" idx="12"/>
          </p:nvPr>
        </p:nvSpPr>
        <p:spPr/>
        <p:txBody>
          <a:bodyPr/>
          <a:lstStyle>
            <a:lvl1pPr>
              <a:defRPr/>
            </a:lvl1pPr>
          </a:lstStyle>
          <a:p>
            <a:pPr>
              <a:defRPr/>
            </a:pPr>
            <a:fld id="{B8231D64-5969-49EC-8563-3D88DC44549F}"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9 Veri Yer Tutucusu"/>
          <p:cNvSpPr>
            <a:spLocks noGrp="1"/>
          </p:cNvSpPr>
          <p:nvPr>
            <p:ph type="dt" sz="half" idx="10"/>
          </p:nvPr>
        </p:nvSpPr>
        <p:spPr/>
        <p:txBody>
          <a:bodyPr/>
          <a:lstStyle>
            <a:lvl1pPr>
              <a:defRPr/>
            </a:lvl1pPr>
          </a:lstStyle>
          <a:p>
            <a:pPr>
              <a:defRPr/>
            </a:pPr>
            <a:fld id="{DE7E97B1-B82D-4812-85CE-474005304BEA}" type="datetimeFigureOut">
              <a:rPr lang="tr-TR"/>
              <a:pPr>
                <a:defRPr/>
              </a:pPr>
              <a:t>27.02.2012</a:t>
            </a:fld>
            <a:endParaRPr lang="tr-TR"/>
          </a:p>
        </p:txBody>
      </p:sp>
      <p:sp>
        <p:nvSpPr>
          <p:cNvPr id="8" name="21 Altbilgi Yer Tutucusu"/>
          <p:cNvSpPr>
            <a:spLocks noGrp="1"/>
          </p:cNvSpPr>
          <p:nvPr>
            <p:ph type="ftr" sz="quarter" idx="11"/>
          </p:nvPr>
        </p:nvSpPr>
        <p:spPr/>
        <p:txBody>
          <a:bodyPr/>
          <a:lstStyle>
            <a:lvl1pPr>
              <a:defRPr/>
            </a:lvl1pPr>
          </a:lstStyle>
          <a:p>
            <a:pPr>
              <a:defRPr/>
            </a:pPr>
            <a:endParaRPr lang="tr-TR"/>
          </a:p>
        </p:txBody>
      </p:sp>
      <p:sp>
        <p:nvSpPr>
          <p:cNvPr id="9" name="17 Slayt Numarası Yer Tutucusu"/>
          <p:cNvSpPr>
            <a:spLocks noGrp="1"/>
          </p:cNvSpPr>
          <p:nvPr>
            <p:ph type="sldNum" sz="quarter" idx="12"/>
          </p:nvPr>
        </p:nvSpPr>
        <p:spPr/>
        <p:txBody>
          <a:bodyPr/>
          <a:lstStyle>
            <a:lvl1pPr>
              <a:defRPr/>
            </a:lvl1pPr>
          </a:lstStyle>
          <a:p>
            <a:pPr>
              <a:defRPr/>
            </a:pPr>
            <a:fld id="{422ACE55-D5AA-4BCF-B639-7EB3118E7CD0}"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9 Veri Yer Tutucusu"/>
          <p:cNvSpPr>
            <a:spLocks noGrp="1"/>
          </p:cNvSpPr>
          <p:nvPr>
            <p:ph type="dt" sz="half" idx="10"/>
          </p:nvPr>
        </p:nvSpPr>
        <p:spPr/>
        <p:txBody>
          <a:bodyPr/>
          <a:lstStyle>
            <a:lvl1pPr>
              <a:defRPr/>
            </a:lvl1pPr>
          </a:lstStyle>
          <a:p>
            <a:pPr>
              <a:defRPr/>
            </a:pPr>
            <a:fld id="{3E6BCB3D-D86C-4868-9E84-3159802FA476}" type="datetimeFigureOut">
              <a:rPr lang="tr-TR"/>
              <a:pPr>
                <a:defRPr/>
              </a:pPr>
              <a:t>27.02.2012</a:t>
            </a:fld>
            <a:endParaRPr lang="tr-TR"/>
          </a:p>
        </p:txBody>
      </p:sp>
      <p:sp>
        <p:nvSpPr>
          <p:cNvPr id="4" name="21 Altbilgi Yer Tutucusu"/>
          <p:cNvSpPr>
            <a:spLocks noGrp="1"/>
          </p:cNvSpPr>
          <p:nvPr>
            <p:ph type="ftr" sz="quarter" idx="11"/>
          </p:nvPr>
        </p:nvSpPr>
        <p:spPr/>
        <p:txBody>
          <a:bodyPr/>
          <a:lstStyle>
            <a:lvl1pPr>
              <a:defRPr/>
            </a:lvl1pPr>
          </a:lstStyle>
          <a:p>
            <a:pPr>
              <a:defRPr/>
            </a:pPr>
            <a:endParaRPr lang="tr-TR"/>
          </a:p>
        </p:txBody>
      </p:sp>
      <p:sp>
        <p:nvSpPr>
          <p:cNvPr id="5" name="17 Slayt Numarası Yer Tutucusu"/>
          <p:cNvSpPr>
            <a:spLocks noGrp="1"/>
          </p:cNvSpPr>
          <p:nvPr>
            <p:ph type="sldNum" sz="quarter" idx="12"/>
          </p:nvPr>
        </p:nvSpPr>
        <p:spPr/>
        <p:txBody>
          <a:bodyPr/>
          <a:lstStyle>
            <a:lvl1pPr>
              <a:defRPr/>
            </a:lvl1pPr>
          </a:lstStyle>
          <a:p>
            <a:pPr>
              <a:defRPr/>
            </a:pPr>
            <a:fld id="{11694201-9430-4DBE-9CE7-B4FAB996EA56}"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9 Veri Yer Tutucusu"/>
          <p:cNvSpPr>
            <a:spLocks noGrp="1"/>
          </p:cNvSpPr>
          <p:nvPr>
            <p:ph type="dt" sz="half" idx="10"/>
          </p:nvPr>
        </p:nvSpPr>
        <p:spPr/>
        <p:txBody>
          <a:bodyPr/>
          <a:lstStyle>
            <a:lvl1pPr>
              <a:defRPr/>
            </a:lvl1pPr>
          </a:lstStyle>
          <a:p>
            <a:pPr>
              <a:defRPr/>
            </a:pPr>
            <a:fld id="{A997253A-F094-4E62-98FD-2522F973CEC9}" type="datetimeFigureOut">
              <a:rPr lang="tr-TR"/>
              <a:pPr>
                <a:defRPr/>
              </a:pPr>
              <a:t>27.02.2012</a:t>
            </a:fld>
            <a:endParaRPr lang="tr-TR"/>
          </a:p>
        </p:txBody>
      </p:sp>
      <p:sp>
        <p:nvSpPr>
          <p:cNvPr id="3" name="21 Altbilgi Yer Tutucusu"/>
          <p:cNvSpPr>
            <a:spLocks noGrp="1"/>
          </p:cNvSpPr>
          <p:nvPr>
            <p:ph type="ftr" sz="quarter" idx="11"/>
          </p:nvPr>
        </p:nvSpPr>
        <p:spPr/>
        <p:txBody>
          <a:bodyPr/>
          <a:lstStyle>
            <a:lvl1pPr>
              <a:defRPr/>
            </a:lvl1pPr>
          </a:lstStyle>
          <a:p>
            <a:pPr>
              <a:defRPr/>
            </a:pPr>
            <a:endParaRPr lang="tr-TR"/>
          </a:p>
        </p:txBody>
      </p:sp>
      <p:sp>
        <p:nvSpPr>
          <p:cNvPr id="4" name="17 Slayt Numarası Yer Tutucusu"/>
          <p:cNvSpPr>
            <a:spLocks noGrp="1"/>
          </p:cNvSpPr>
          <p:nvPr>
            <p:ph type="sldNum" sz="quarter" idx="12"/>
          </p:nvPr>
        </p:nvSpPr>
        <p:spPr/>
        <p:txBody>
          <a:bodyPr/>
          <a:lstStyle>
            <a:lvl1pPr>
              <a:defRPr/>
            </a:lvl1pPr>
          </a:lstStyle>
          <a:p>
            <a:pPr>
              <a:defRPr/>
            </a:pPr>
            <a:fld id="{3896A78A-D56C-4815-A97D-DD3FFFD349BE}"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E4605A4E-0186-4C7D-AD46-D3BCF57E4F15}" type="datetimeFigureOut">
              <a:rPr lang="tr-TR"/>
              <a:pPr>
                <a:defRPr/>
              </a:pPr>
              <a:t>27.02.2012</a:t>
            </a:fld>
            <a:endParaRPr lang="tr-TR"/>
          </a:p>
        </p:txBody>
      </p:sp>
      <p:sp>
        <p:nvSpPr>
          <p:cNvPr id="6" name="21 Altbilgi Yer Tutucusu"/>
          <p:cNvSpPr>
            <a:spLocks noGrp="1"/>
          </p:cNvSpPr>
          <p:nvPr>
            <p:ph type="ftr" sz="quarter" idx="11"/>
          </p:nvPr>
        </p:nvSpPr>
        <p:spPr/>
        <p:txBody>
          <a:bodyPr/>
          <a:lstStyle>
            <a:lvl1pPr>
              <a:defRPr/>
            </a:lvl1pPr>
          </a:lstStyle>
          <a:p>
            <a:pPr>
              <a:defRPr/>
            </a:pPr>
            <a:endParaRPr lang="tr-TR"/>
          </a:p>
        </p:txBody>
      </p:sp>
      <p:sp>
        <p:nvSpPr>
          <p:cNvPr id="7" name="17 Slayt Numarası Yer Tutucusu"/>
          <p:cNvSpPr>
            <a:spLocks noGrp="1"/>
          </p:cNvSpPr>
          <p:nvPr>
            <p:ph type="sldNum" sz="quarter" idx="12"/>
          </p:nvPr>
        </p:nvSpPr>
        <p:spPr/>
        <p:txBody>
          <a:bodyPr/>
          <a:lstStyle>
            <a:lvl1pPr>
              <a:defRPr/>
            </a:lvl1pPr>
          </a:lstStyle>
          <a:p>
            <a:pPr>
              <a:defRPr/>
            </a:pPr>
            <a:fld id="{5D674FB8-77FD-43D3-B5E1-F8B851EB5EE1}"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8 Tek Köşesi Kesik ve Yuvarlatılmış Dikdörtgen"/>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11 Dik Üçgen"/>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1 Başlık"/>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tr-TR" smtClean="0"/>
              <a:t>Asıl başlık stili için tıklatın</a:t>
            </a:r>
            <a:endParaRPr lang="en-US"/>
          </a:p>
        </p:txBody>
      </p:sp>
      <p:sp>
        <p:nvSpPr>
          <p:cNvPr id="4" name="3 Metin Yer Tutucusu"/>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9" name="4 Veri Yer Tutucusu"/>
          <p:cNvSpPr>
            <a:spLocks noGrp="1"/>
          </p:cNvSpPr>
          <p:nvPr>
            <p:ph type="dt" sz="half" idx="10"/>
          </p:nvPr>
        </p:nvSpPr>
        <p:spPr/>
        <p:txBody>
          <a:bodyPr/>
          <a:lstStyle>
            <a:lvl1pPr>
              <a:defRPr/>
            </a:lvl1pPr>
          </a:lstStyle>
          <a:p>
            <a:pPr>
              <a:defRPr/>
            </a:pPr>
            <a:fld id="{C485C013-2800-4322-9646-98A5243669C3}" type="datetimeFigureOut">
              <a:rPr lang="tr-TR"/>
              <a:pPr>
                <a:defRPr/>
              </a:pPr>
              <a:t>27.02.2012</a:t>
            </a:fld>
            <a:endParaRPr lang="tr-TR"/>
          </a:p>
        </p:txBody>
      </p:sp>
      <p:sp>
        <p:nvSpPr>
          <p:cNvPr id="10" name="5 Altbilgi Yer Tutucusu"/>
          <p:cNvSpPr>
            <a:spLocks noGrp="1"/>
          </p:cNvSpPr>
          <p:nvPr>
            <p:ph type="ftr" sz="quarter" idx="11"/>
          </p:nvPr>
        </p:nvSpPr>
        <p:spPr/>
        <p:txBody>
          <a:bodyPr/>
          <a:lstStyle>
            <a:lvl1pPr>
              <a:defRPr/>
            </a:lvl1pPr>
          </a:lstStyle>
          <a:p>
            <a:pPr>
              <a:defRPr/>
            </a:pPr>
            <a:endParaRPr lang="tr-TR"/>
          </a:p>
        </p:txBody>
      </p:sp>
      <p:sp>
        <p:nvSpPr>
          <p:cNvPr id="11" name="6 Slayt Numarası Yer Tutucusu"/>
          <p:cNvSpPr>
            <a:spLocks noGrp="1"/>
          </p:cNvSpPr>
          <p:nvPr>
            <p:ph type="sldNum" sz="quarter" idx="12"/>
          </p:nvPr>
        </p:nvSpPr>
        <p:spPr>
          <a:xfrm>
            <a:off x="8077200" y="6356350"/>
            <a:ext cx="609600" cy="365125"/>
          </a:xfrm>
        </p:spPr>
        <p:txBody>
          <a:bodyPr/>
          <a:lstStyle>
            <a:lvl1pPr>
              <a:defRPr/>
            </a:lvl1pPr>
          </a:lstStyle>
          <a:p>
            <a:pPr>
              <a:defRPr/>
            </a:pPr>
            <a:fld id="{BD7A4120-034D-45E2-919D-12CE36BCD7F8}"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7 Serbest Form"/>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8 Başlık Yer Tutucusu"/>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tr-TR" smtClean="0"/>
              <a:t>Asıl başlık stili için tıklatın</a:t>
            </a:r>
            <a:endParaRPr lang="en-US" smtClean="0"/>
          </a:p>
        </p:txBody>
      </p:sp>
      <p:sp>
        <p:nvSpPr>
          <p:cNvPr id="1029" name="29 Metin Yer Tutucusu"/>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5BE12D2E-F213-4B7B-881F-7026AFF644EB}" type="datetimeFigureOut">
              <a:rPr lang="tr-TR"/>
              <a:pPr>
                <a:defRPr/>
              </a:pPr>
              <a:t>27.02.2012</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0CBE9EAC-F2F1-4FE5-8B3B-7A90C3CCDB1E}" type="slidenum">
              <a:rPr lang="tr-TR"/>
              <a:pPr>
                <a:defRPr/>
              </a:pPr>
              <a:t>‹#›</a:t>
            </a:fld>
            <a:endParaRPr lang="tr-TR"/>
          </a:p>
        </p:txBody>
      </p:sp>
      <p:grpSp>
        <p:nvGrpSpPr>
          <p:cNvPr id="1033" name="1 Grup"/>
          <p:cNvGrpSpPr>
            <a:grpSpLocks/>
          </p:cNvGrpSpPr>
          <p:nvPr/>
        </p:nvGrpSpPr>
        <p:grpSpPr bwMode="auto">
          <a:xfrm>
            <a:off x="-19050" y="203200"/>
            <a:ext cx="9180513" cy="647700"/>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66" r:id="rId5"/>
    <p:sldLayoutId id="2147483667" r:id="rId6"/>
    <p:sldLayoutId id="2147483668" r:id="rId7"/>
    <p:sldLayoutId id="2147483669" r:id="rId8"/>
    <p:sldLayoutId id="2147483674" r:id="rId9"/>
    <p:sldLayoutId id="2147483670" r:id="rId10"/>
    <p:sldLayoutId id="2147483671"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9552" y="980728"/>
            <a:ext cx="7128792" cy="1944216"/>
          </a:xfrm>
        </p:spPr>
        <p:txBody>
          <a:bodyPr/>
          <a:lstStyle/>
          <a:p>
            <a:pPr fontAlgn="auto">
              <a:spcAft>
                <a:spcPts val="0"/>
              </a:spcAft>
              <a:defRPr/>
            </a:pPr>
            <a:r>
              <a:rPr lang="tr-TR" dirty="0" smtClean="0"/>
              <a:t>VİTAL AMPUTASYON</a:t>
            </a:r>
            <a:endParaRPr lang="tr-TR" dirty="0"/>
          </a:p>
        </p:txBody>
      </p:sp>
      <p:sp>
        <p:nvSpPr>
          <p:cNvPr id="13314" name="2 Alt Başlık"/>
          <p:cNvSpPr>
            <a:spLocks noGrp="1"/>
          </p:cNvSpPr>
          <p:nvPr>
            <p:ph type="subTitle" idx="1"/>
          </p:nvPr>
        </p:nvSpPr>
        <p:spPr>
          <a:xfrm>
            <a:off x="533400" y="3979863"/>
            <a:ext cx="7854950" cy="1752600"/>
          </a:xfrm>
        </p:spPr>
        <p:txBody>
          <a:bodyPr/>
          <a:lstStyle/>
          <a:p>
            <a:pPr marR="0"/>
            <a:r>
              <a:rPr lang="tr-TR" smtClean="0"/>
              <a:t> Prof. Dr. Aylin KALAYCI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Başlık"/>
          <p:cNvSpPr>
            <a:spLocks noGrp="1"/>
          </p:cNvSpPr>
          <p:nvPr>
            <p:ph type="title"/>
          </p:nvPr>
        </p:nvSpPr>
        <p:spPr>
          <a:xfrm>
            <a:off x="539750" y="341313"/>
            <a:ext cx="8229600" cy="1143000"/>
          </a:xfrm>
        </p:spPr>
        <p:txBody>
          <a:bodyPr/>
          <a:lstStyle/>
          <a:p>
            <a:r>
              <a:rPr lang="tr-TR" smtClean="0"/>
              <a:t>Başarısızlık Nedenleri</a:t>
            </a:r>
          </a:p>
        </p:txBody>
      </p:sp>
      <p:sp>
        <p:nvSpPr>
          <p:cNvPr id="22530" name="2 İçerik Yer Tutucusu"/>
          <p:cNvSpPr>
            <a:spLocks noGrp="1"/>
          </p:cNvSpPr>
          <p:nvPr>
            <p:ph idx="1"/>
          </p:nvPr>
        </p:nvSpPr>
        <p:spPr>
          <a:xfrm>
            <a:off x="457200" y="2279650"/>
            <a:ext cx="8229600" cy="4389438"/>
          </a:xfrm>
        </p:spPr>
        <p:txBody>
          <a:bodyPr/>
          <a:lstStyle/>
          <a:p>
            <a:r>
              <a:rPr lang="tr-TR" smtClean="0"/>
              <a:t>Endikasyon hatası</a:t>
            </a:r>
          </a:p>
          <a:p>
            <a:r>
              <a:rPr lang="tr-TR" smtClean="0"/>
              <a:t>Steril çalışılmaması</a:t>
            </a:r>
          </a:p>
          <a:p>
            <a:r>
              <a:rPr lang="tr-TR" smtClean="0"/>
              <a:t>Pulpayı irrite eden maddelerin kullanılması</a:t>
            </a:r>
          </a:p>
          <a:p>
            <a:r>
              <a:rPr lang="tr-TR" smtClean="0"/>
              <a:t>Tam bir örtücülüğün sağlanmadığı daimi restorasyonların varlığı </a:t>
            </a:r>
          </a:p>
          <a:p>
            <a:r>
              <a:rPr lang="tr-TR" smtClean="0"/>
              <a:t>Hastada teşhis edilmemiş bir enfeksiyon odağı olması gibi durumlarda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Grp="1" noChangeAspect="1" noChangeArrowheads="1"/>
          </p:cNvPicPr>
          <p:nvPr>
            <p:ph idx="1"/>
          </p:nvPr>
        </p:nvPicPr>
        <p:blipFill>
          <a:blip r:embed="rId2"/>
          <a:srcRect l="54611"/>
          <a:stretch>
            <a:fillRect/>
          </a:stretch>
        </p:blipFill>
        <p:spPr>
          <a:xfrm>
            <a:off x="539750" y="1804988"/>
            <a:ext cx="2333625" cy="4000500"/>
          </a:xfrm>
          <a:ln w="28575">
            <a:solidFill>
              <a:schemeClr val="tx1"/>
            </a:solidFill>
          </a:ln>
        </p:spPr>
      </p:pic>
      <p:pic>
        <p:nvPicPr>
          <p:cNvPr id="23554" name="Picture 2"/>
          <p:cNvPicPr>
            <a:picLocks noChangeAspect="1" noChangeArrowheads="1"/>
          </p:cNvPicPr>
          <p:nvPr/>
        </p:nvPicPr>
        <p:blipFill>
          <a:blip r:embed="rId3"/>
          <a:srcRect/>
          <a:stretch>
            <a:fillRect/>
          </a:stretch>
        </p:blipFill>
        <p:spPr bwMode="auto">
          <a:xfrm>
            <a:off x="3348038" y="1773238"/>
            <a:ext cx="5286375" cy="3990975"/>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2505" t="13394" r="69365" b="20975"/>
          <a:stretch>
            <a:fillRect/>
          </a:stretch>
        </p:blipFill>
        <p:spPr bwMode="auto">
          <a:xfrm>
            <a:off x="1116013" y="1628775"/>
            <a:ext cx="2016125" cy="35290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2"/>
          <p:cNvPicPr>
            <a:picLocks noChangeAspect="1" noChangeArrowheads="1"/>
          </p:cNvPicPr>
          <p:nvPr/>
        </p:nvPicPr>
        <p:blipFill>
          <a:blip r:embed="rId2"/>
          <a:srcRect l="36051" t="11899" r="31800" b="22470"/>
          <a:stretch>
            <a:fillRect/>
          </a:stretch>
        </p:blipFill>
        <p:spPr bwMode="auto">
          <a:xfrm>
            <a:off x="6227763" y="1628775"/>
            <a:ext cx="2305050" cy="35290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2"/>
          <p:cNvPicPr>
            <a:picLocks noChangeAspect="1" noChangeArrowheads="1"/>
          </p:cNvPicPr>
          <p:nvPr/>
        </p:nvPicPr>
        <p:blipFill>
          <a:blip r:embed="rId2"/>
          <a:srcRect l="73107" t="11743" b="22626"/>
          <a:stretch>
            <a:fillRect/>
          </a:stretch>
        </p:blipFill>
        <p:spPr bwMode="auto">
          <a:xfrm>
            <a:off x="3708400" y="1628775"/>
            <a:ext cx="1927225" cy="35290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95536" y="2564904"/>
            <a:ext cx="8208912" cy="3456384"/>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just" fontAlgn="auto">
              <a:spcBef>
                <a:spcPts val="0"/>
              </a:spcBef>
              <a:spcAft>
                <a:spcPts val="0"/>
              </a:spcAft>
              <a:defRPr/>
            </a:pPr>
            <a:r>
              <a:rPr lang="tr-TR" sz="3200" dirty="0">
                <a:solidFill>
                  <a:schemeClr val="tx1"/>
                </a:solidFill>
              </a:rPr>
              <a:t>Özellikle travma sonucu kronun kırılarak </a:t>
            </a:r>
            <a:r>
              <a:rPr lang="tr-TR" sz="3200" dirty="0" err="1">
                <a:solidFill>
                  <a:schemeClr val="tx1"/>
                </a:solidFill>
              </a:rPr>
              <a:t>pulpanın</a:t>
            </a:r>
            <a:r>
              <a:rPr lang="tr-TR" sz="3200" dirty="0">
                <a:solidFill>
                  <a:schemeClr val="tx1"/>
                </a:solidFill>
              </a:rPr>
              <a:t> perfore olduğu durumlarda; </a:t>
            </a:r>
            <a:r>
              <a:rPr lang="tr-TR" sz="3200" dirty="0" err="1">
                <a:solidFill>
                  <a:schemeClr val="tx1"/>
                </a:solidFill>
              </a:rPr>
              <a:t>koronal</a:t>
            </a:r>
            <a:r>
              <a:rPr lang="tr-TR" sz="3200" dirty="0">
                <a:solidFill>
                  <a:schemeClr val="tx1"/>
                </a:solidFill>
              </a:rPr>
              <a:t> </a:t>
            </a:r>
            <a:r>
              <a:rPr lang="tr-TR" sz="3200" dirty="0" err="1">
                <a:solidFill>
                  <a:schemeClr val="tx1"/>
                </a:solidFill>
              </a:rPr>
              <a:t>pulpa</a:t>
            </a:r>
            <a:r>
              <a:rPr lang="tr-TR" sz="3200" dirty="0">
                <a:solidFill>
                  <a:schemeClr val="tx1"/>
                </a:solidFill>
              </a:rPr>
              <a:t> dokusunun 1-2 mm derinliğinde alınması ve yara yüzeyinin  kalsiyum hidroksit ile kapatılması işlemidir.</a:t>
            </a:r>
            <a:endParaRPr lang="tr-TR" sz="3200" dirty="0">
              <a:solidFill>
                <a:schemeClr val="tx1"/>
              </a:solidFill>
            </a:endParaRPr>
          </a:p>
        </p:txBody>
      </p:sp>
      <p:sp>
        <p:nvSpPr>
          <p:cNvPr id="3" name="2 Dikdörtgen"/>
          <p:cNvSpPr/>
          <p:nvPr/>
        </p:nvSpPr>
        <p:spPr>
          <a:xfrm>
            <a:off x="432048" y="432048"/>
            <a:ext cx="8100392" cy="1772816"/>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tr-TR" sz="2800" b="1" dirty="0" err="1">
                <a:solidFill>
                  <a:schemeClr val="tx1"/>
                </a:solidFill>
              </a:rPr>
              <a:t>Parsiyel</a:t>
            </a:r>
            <a:r>
              <a:rPr lang="tr-TR" sz="2800" b="1" dirty="0">
                <a:solidFill>
                  <a:schemeClr val="tx1"/>
                </a:solidFill>
              </a:rPr>
              <a:t> </a:t>
            </a:r>
            <a:r>
              <a:rPr lang="tr-TR" sz="2800" b="1" dirty="0" err="1">
                <a:solidFill>
                  <a:schemeClr val="tx1"/>
                </a:solidFill>
              </a:rPr>
              <a:t>Amputasyon</a:t>
            </a:r>
            <a:r>
              <a:rPr lang="tr-TR" sz="2800" b="1" dirty="0">
                <a:solidFill>
                  <a:schemeClr val="tx1"/>
                </a:solidFill>
              </a:rPr>
              <a:t>(</a:t>
            </a:r>
            <a:r>
              <a:rPr lang="tr-TR" sz="2800" b="1" dirty="0" err="1">
                <a:solidFill>
                  <a:schemeClr val="tx1"/>
                </a:solidFill>
              </a:rPr>
              <a:t>Cvek</a:t>
            </a:r>
            <a:r>
              <a:rPr lang="tr-TR" sz="2800" b="1" dirty="0">
                <a:solidFill>
                  <a:schemeClr val="tx1"/>
                </a:solidFill>
              </a:rPr>
              <a:t> </a:t>
            </a:r>
            <a:r>
              <a:rPr lang="tr-TR" sz="2800" b="1" dirty="0" err="1">
                <a:solidFill>
                  <a:schemeClr val="tx1"/>
                </a:solidFill>
              </a:rPr>
              <a:t>Amputasyon</a:t>
            </a:r>
            <a:r>
              <a:rPr lang="tr-TR" sz="2800" b="1" dirty="0">
                <a:solidFill>
                  <a:schemeClr val="tx1"/>
                </a:solidFill>
              </a:rPr>
              <a:t>)</a:t>
            </a:r>
            <a:endParaRPr lang="tr-TR" sz="28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Başlık"/>
          <p:cNvSpPr>
            <a:spLocks noGrp="1"/>
          </p:cNvSpPr>
          <p:nvPr>
            <p:ph type="title"/>
          </p:nvPr>
        </p:nvSpPr>
        <p:spPr>
          <a:xfrm>
            <a:off x="360363" y="630238"/>
            <a:ext cx="8532812" cy="1285875"/>
          </a:xfrm>
        </p:spPr>
        <p:txBody>
          <a:bodyPr/>
          <a:lstStyle/>
          <a:p>
            <a:pPr algn="just"/>
            <a:r>
              <a:rPr lang="tr-TR" sz="2800" smtClean="0"/>
              <a:t>Cvek amputasyonunun servikal amputasyona göre bazı avantajları vardır;</a:t>
            </a:r>
          </a:p>
        </p:txBody>
      </p:sp>
      <p:sp>
        <p:nvSpPr>
          <p:cNvPr id="26626" name="2 İçerik Yer Tutucusu"/>
          <p:cNvSpPr>
            <a:spLocks noGrp="1"/>
          </p:cNvSpPr>
          <p:nvPr>
            <p:ph idx="1"/>
          </p:nvPr>
        </p:nvSpPr>
        <p:spPr>
          <a:xfrm>
            <a:off x="34925" y="2205038"/>
            <a:ext cx="8893175" cy="5111750"/>
          </a:xfrm>
        </p:spPr>
        <p:txBody>
          <a:bodyPr/>
          <a:lstStyle/>
          <a:p>
            <a:pPr algn="just"/>
            <a:r>
              <a:rPr lang="tr-TR" smtClean="0"/>
              <a:t>Hücreden zengin koronal pulpa dokusu korunduğu için bu uygulama sonrasında pulpanın daha yüksek bir iyileşme potansiyeli olur ve vitalite testleri daha kolay uygulanır.</a:t>
            </a:r>
          </a:p>
          <a:p>
            <a:pPr algn="just"/>
            <a:r>
              <a:rPr lang="tr-TR" smtClean="0"/>
              <a:t>Servikal alanda da fizyolojik olarak dentin birikimi devam edeceği için kron kırılmaya karşı daha dirençli olur.</a:t>
            </a:r>
          </a:p>
          <a:p>
            <a:pPr algn="just"/>
            <a:r>
              <a:rPr lang="tr-TR" smtClean="0"/>
              <a:t>Diş doğal renk ve saydamlığını korur.</a:t>
            </a:r>
          </a:p>
          <a:p>
            <a:pPr algn="just"/>
            <a:r>
              <a:rPr lang="tr-TR" smtClean="0"/>
              <a:t>Parsiyel amputasyon sonrası kök kanal tedavisine gerek kalmamaktadır.</a:t>
            </a:r>
          </a:p>
          <a:p>
            <a:pPr algn="just"/>
            <a:r>
              <a:rPr lang="tr-TR" smtClean="0"/>
              <a:t>Koronal bölümde canlı pulpa kaldığı için vitalite testleri uygulanabilmektedir.</a:t>
            </a:r>
          </a:p>
          <a:p>
            <a:pPr algn="just"/>
            <a:endParaRPr lang="tr-TR"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692150"/>
            <a:ext cx="8229600" cy="1296988"/>
          </a:xfrm>
        </p:spPr>
        <p:txBody>
          <a:bodyPr>
            <a:normAutofit fontScale="90000"/>
          </a:bodyPr>
          <a:lstStyle/>
          <a:p>
            <a:pPr algn="ctr" fontAlgn="auto">
              <a:spcAft>
                <a:spcPts val="0"/>
              </a:spcAft>
              <a:defRPr/>
            </a:pPr>
            <a:r>
              <a:rPr lang="tr-TR" dirty="0" err="1" smtClean="0"/>
              <a:t>Cvek</a:t>
            </a:r>
            <a:r>
              <a:rPr lang="tr-TR" dirty="0" smtClean="0"/>
              <a:t> </a:t>
            </a:r>
            <a:r>
              <a:rPr lang="tr-TR" dirty="0" err="1" smtClean="0"/>
              <a:t>Amputasyon</a:t>
            </a:r>
            <a:r>
              <a:rPr lang="tr-TR" dirty="0" smtClean="0"/>
              <a:t> Uygulama Tekniği</a:t>
            </a:r>
            <a:endParaRPr lang="tr-TR" dirty="0"/>
          </a:p>
        </p:txBody>
      </p:sp>
      <p:sp>
        <p:nvSpPr>
          <p:cNvPr id="27650" name="2 İçerik Yer Tutucusu"/>
          <p:cNvSpPr>
            <a:spLocks noGrp="1"/>
          </p:cNvSpPr>
          <p:nvPr>
            <p:ph idx="1"/>
          </p:nvPr>
        </p:nvSpPr>
        <p:spPr>
          <a:xfrm>
            <a:off x="250825" y="2151063"/>
            <a:ext cx="8642350" cy="4591050"/>
          </a:xfrm>
        </p:spPr>
        <p:txBody>
          <a:bodyPr/>
          <a:lstStyle/>
          <a:p>
            <a:pPr algn="just"/>
            <a:r>
              <a:rPr lang="tr-TR" smtClean="0"/>
              <a:t>Uygun anestezi yapılır ve rubber-dam takılır.</a:t>
            </a:r>
          </a:p>
          <a:p>
            <a:pPr algn="just"/>
            <a:r>
              <a:rPr lang="tr-TR" smtClean="0"/>
              <a:t>Açık dentin yüzeyi serum fizyolojik ya da anestezik madde ile yıkanır.</a:t>
            </a:r>
          </a:p>
          <a:p>
            <a:pPr algn="just"/>
            <a:r>
              <a:rPr lang="tr-TR" smtClean="0"/>
              <a:t>Pulpa açıldığı yerden itibaren çevresindeki dentin ile birlikte 1-2 mm kadar alınır ve yine serum fizyolojik ile yıkanır. Islak pamuk pelet ile hafifçe bastırılarak kanamanın durması beklenir.</a:t>
            </a:r>
          </a:p>
          <a:p>
            <a:pPr algn="just"/>
            <a:r>
              <a:rPr lang="tr-TR" smtClean="0"/>
              <a:t>Pulpa üzerine kalsiyum hidroksit onun üzerine de ZnO öjenol siman yerleştirildikten sonra daimi restorasyona geçilir.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2 İçerik Yer Tutucusu"/>
          <p:cNvSpPr>
            <a:spLocks noGrp="1"/>
          </p:cNvSpPr>
          <p:nvPr>
            <p:ph idx="1"/>
          </p:nvPr>
        </p:nvSpPr>
        <p:spPr>
          <a:xfrm>
            <a:off x="468313" y="1038225"/>
            <a:ext cx="8434387" cy="5630863"/>
          </a:xfrm>
        </p:spPr>
        <p:txBody>
          <a:bodyPr/>
          <a:lstStyle/>
          <a:p>
            <a:r>
              <a:rPr lang="tr-TR" smtClean="0"/>
              <a:t>Tedavi sonrasında 6-8 haftadan 2 yıla kadar birkaç ayda bir radyolojik ve klinik kontroller yapılır.</a:t>
            </a:r>
          </a:p>
          <a:p>
            <a:endParaRPr lang="tr-TR" smtClean="0"/>
          </a:p>
          <a:p>
            <a:pPr>
              <a:buFont typeface="Wingdings 2" pitchFamily="18" charset="2"/>
              <a:buNone/>
            </a:pPr>
            <a:r>
              <a:rPr lang="tr-TR" b="1" smtClean="0"/>
              <a:t>	Başarılı olmuş bir tedavide:</a:t>
            </a:r>
          </a:p>
          <a:p>
            <a:pPr>
              <a:buFont typeface="Wingdings 2" pitchFamily="18" charset="2"/>
              <a:buNone/>
            </a:pPr>
            <a:endParaRPr lang="tr-TR" b="1" smtClean="0"/>
          </a:p>
          <a:p>
            <a:pPr algn="just">
              <a:buFont typeface="Wingdings" pitchFamily="2" charset="2"/>
              <a:buChar char="Ø"/>
            </a:pPr>
            <a:r>
              <a:rPr lang="tr-TR" smtClean="0"/>
              <a:t>  Diş asemptomatik olmalı</a:t>
            </a:r>
          </a:p>
          <a:p>
            <a:pPr algn="just">
              <a:buFont typeface="Wingdings" pitchFamily="2" charset="2"/>
              <a:buChar char="Ø"/>
            </a:pPr>
            <a:r>
              <a:rPr lang="tr-TR" smtClean="0"/>
              <a:t>  Vitalite testlerine pozitif cevap vermeli</a:t>
            </a:r>
          </a:p>
          <a:p>
            <a:pPr algn="just">
              <a:buFont typeface="Wingdings" pitchFamily="2" charset="2"/>
              <a:buChar char="Ø"/>
            </a:pPr>
            <a:r>
              <a:rPr lang="tr-TR" smtClean="0"/>
              <a:t>  Kökte bir rezorbsiyon olmamalı</a:t>
            </a:r>
          </a:p>
          <a:p>
            <a:pPr algn="just">
              <a:buFont typeface="Wingdings" pitchFamily="2" charset="2"/>
              <a:buChar char="Ø"/>
            </a:pPr>
            <a:r>
              <a:rPr lang="tr-TR" smtClean="0"/>
              <a:t>  Kök ucunda lezyon olmamalı   </a:t>
            </a:r>
          </a:p>
          <a:p>
            <a:pPr algn="just">
              <a:buFont typeface="Wingdings" pitchFamily="2" charset="2"/>
              <a:buChar char="Ø"/>
            </a:pPr>
            <a:r>
              <a:rPr lang="tr-TR" smtClean="0"/>
              <a:t>  Radyografide kalsifiye köprü oluşumunun gözlenmesi ve kök ucunun gelişmeye devam etmesi, internal rezorbsiyon meydana gelmemesidir.</a:t>
            </a:r>
          </a:p>
          <a:p>
            <a:pPr algn="just">
              <a:buFont typeface="Wingdings 2" pitchFamily="18" charset="2"/>
              <a:buNone/>
            </a:pPr>
            <a:endParaRPr lang="tr-TR" smtClean="0"/>
          </a:p>
          <a:p>
            <a:pPr>
              <a:buFont typeface="Wingdings" pitchFamily="2" charset="2"/>
              <a:buChar char="Ø"/>
            </a:pPr>
            <a:endParaRPr lang="tr-TR" b="1"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vital amp. fotolar\2012-02-20 13.36.27.jpg"/>
          <p:cNvPicPr>
            <a:picLocks noChangeAspect="1" noChangeArrowheads="1"/>
          </p:cNvPicPr>
          <p:nvPr/>
        </p:nvPicPr>
        <p:blipFill>
          <a:blip r:embed="rId2"/>
          <a:srcRect l="13559" t="19068" r="55933" b="33899"/>
          <a:stretch>
            <a:fillRect/>
          </a:stretch>
        </p:blipFill>
        <p:spPr bwMode="auto">
          <a:xfrm>
            <a:off x="1870075" y="1281113"/>
            <a:ext cx="2132013" cy="43799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2" descr="F:\vital amp. fotolar\2012-02-20 13.36.27.jpg"/>
          <p:cNvPicPr>
            <a:picLocks noChangeAspect="1" noChangeArrowheads="1"/>
          </p:cNvPicPr>
          <p:nvPr/>
        </p:nvPicPr>
        <p:blipFill>
          <a:blip r:embed="rId3"/>
          <a:srcRect l="66101" t="19068" b="33899"/>
          <a:stretch>
            <a:fillRect/>
          </a:stretch>
        </p:blipFill>
        <p:spPr bwMode="auto">
          <a:xfrm>
            <a:off x="5076825" y="1268413"/>
            <a:ext cx="2374900" cy="43957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b="52590"/>
          <a:stretch>
            <a:fillRect/>
          </a:stretch>
        </p:blipFill>
        <p:spPr bwMode="auto">
          <a:xfrm>
            <a:off x="550863" y="2060575"/>
            <a:ext cx="8197850" cy="280828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İçerik Yer Tutucusu"/>
          <p:cNvSpPr>
            <a:spLocks noGrp="1"/>
          </p:cNvSpPr>
          <p:nvPr>
            <p:ph idx="1"/>
          </p:nvPr>
        </p:nvSpPr>
        <p:spPr/>
        <p:txBody>
          <a:bodyPr/>
          <a:lstStyle/>
          <a:p>
            <a:endParaRPr lang="tr-TR" smtClean="0"/>
          </a:p>
        </p:txBody>
      </p:sp>
      <p:pic>
        <p:nvPicPr>
          <p:cNvPr id="4098" name="Picture 2"/>
          <p:cNvPicPr>
            <a:picLocks noChangeAspect="1" noChangeArrowheads="1"/>
          </p:cNvPicPr>
          <p:nvPr/>
        </p:nvPicPr>
        <p:blipFill>
          <a:blip r:embed="rId2"/>
          <a:srcRect/>
          <a:stretch>
            <a:fillRect/>
          </a:stretch>
        </p:blipFill>
        <p:spPr bwMode="auto">
          <a:xfrm>
            <a:off x="519113" y="1042988"/>
            <a:ext cx="8105775" cy="47720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1 Başlık"/>
          <p:cNvSpPr>
            <a:spLocks noGrp="1"/>
          </p:cNvSpPr>
          <p:nvPr>
            <p:ph type="title"/>
          </p:nvPr>
        </p:nvSpPr>
        <p:spPr>
          <a:xfrm>
            <a:off x="457200" y="404813"/>
            <a:ext cx="8229600" cy="1143000"/>
          </a:xfrm>
        </p:spPr>
        <p:txBody>
          <a:bodyPr/>
          <a:lstStyle/>
          <a:p>
            <a:r>
              <a:rPr lang="tr-TR" sz="3600" smtClean="0"/>
              <a:t>Vital Amputasyon;</a:t>
            </a:r>
          </a:p>
        </p:txBody>
      </p:sp>
      <p:sp>
        <p:nvSpPr>
          <p:cNvPr id="14338" name="2 İçerik Yer Tutucusu"/>
          <p:cNvSpPr>
            <a:spLocks noGrp="1"/>
          </p:cNvSpPr>
          <p:nvPr>
            <p:ph idx="1"/>
          </p:nvPr>
        </p:nvSpPr>
        <p:spPr/>
        <p:txBody>
          <a:bodyPr/>
          <a:lstStyle/>
          <a:p>
            <a:pPr algn="just"/>
            <a:r>
              <a:rPr lang="tr-TR" sz="2800" smtClean="0"/>
              <a:t>Anestezi altında pulpanın koronal kısmının çıkarılması, kök kanallarındaki enfekte olmayan vital pulpanın dentin yapımını uyaran  bir madde ile kapatılması işlemidir.</a:t>
            </a:r>
          </a:p>
          <a:p>
            <a:pPr algn="just"/>
            <a:r>
              <a:rPr lang="tr-TR" sz="2800" smtClean="0"/>
              <a:t>Vital amputasyonda kök pulpası canlı olarak korunur. Bu amaçla biyouyumlu materyallerle kök pulpasının üzerinde yeni dentin oluşumu teşvik edilir. Bu olaya pulpatomi, parsiyel pulpektomi, koroner pulpektomi de denilir.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539750" y="404813"/>
            <a:ext cx="3802063" cy="2921000"/>
          </a:xfrm>
          <a:prstGeom prst="rect">
            <a:avLst/>
          </a:prstGeom>
          <a:noFill/>
          <a:ln w="9525">
            <a:noFill/>
            <a:miter lim="800000"/>
            <a:headEnd/>
            <a:tailEnd/>
          </a:ln>
        </p:spPr>
      </p:pic>
      <p:pic>
        <p:nvPicPr>
          <p:cNvPr id="32770" name="Picture 3"/>
          <p:cNvPicPr>
            <a:picLocks noChangeAspect="1" noChangeArrowheads="1"/>
          </p:cNvPicPr>
          <p:nvPr/>
        </p:nvPicPr>
        <p:blipFill>
          <a:blip r:embed="rId3"/>
          <a:srcRect/>
          <a:stretch>
            <a:fillRect/>
          </a:stretch>
        </p:blipFill>
        <p:spPr bwMode="auto">
          <a:xfrm>
            <a:off x="3492500" y="3429000"/>
            <a:ext cx="5118100" cy="3151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a:stretch>
            <a:fillRect/>
          </a:stretch>
        </p:blipFill>
        <p:spPr bwMode="auto">
          <a:xfrm>
            <a:off x="3348038" y="3357563"/>
            <a:ext cx="5616575" cy="3008312"/>
          </a:xfrm>
          <a:prstGeom prst="rect">
            <a:avLst/>
          </a:prstGeom>
          <a:noFill/>
          <a:ln w="9525">
            <a:noFill/>
            <a:miter lim="800000"/>
            <a:headEnd/>
            <a:tailEnd/>
          </a:ln>
        </p:spPr>
      </p:pic>
      <p:pic>
        <p:nvPicPr>
          <p:cNvPr id="33794" name="Picture 3"/>
          <p:cNvPicPr>
            <a:picLocks noChangeAspect="1" noChangeArrowheads="1"/>
          </p:cNvPicPr>
          <p:nvPr/>
        </p:nvPicPr>
        <p:blipFill>
          <a:blip r:embed="rId3"/>
          <a:srcRect/>
          <a:stretch>
            <a:fillRect/>
          </a:stretch>
        </p:blipFill>
        <p:spPr bwMode="auto">
          <a:xfrm>
            <a:off x="179388" y="476250"/>
            <a:ext cx="3751262" cy="4392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a:stretch>
            <a:fillRect/>
          </a:stretch>
        </p:blipFill>
        <p:spPr bwMode="auto">
          <a:xfrm>
            <a:off x="1116013" y="1666875"/>
            <a:ext cx="6943725" cy="356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a:stretch>
            <a:fillRect/>
          </a:stretch>
        </p:blipFill>
        <p:spPr bwMode="auto">
          <a:xfrm>
            <a:off x="323850" y="1916113"/>
            <a:ext cx="4508500" cy="2592387"/>
          </a:xfrm>
          <a:prstGeom prst="rect">
            <a:avLst/>
          </a:prstGeom>
          <a:noFill/>
          <a:ln w="9525">
            <a:noFill/>
            <a:miter lim="800000"/>
            <a:headEnd/>
            <a:tailEnd/>
          </a:ln>
        </p:spPr>
      </p:pic>
      <p:pic>
        <p:nvPicPr>
          <p:cNvPr id="35842" name="Picture 3"/>
          <p:cNvPicPr>
            <a:picLocks noChangeAspect="1" noChangeArrowheads="1"/>
          </p:cNvPicPr>
          <p:nvPr/>
        </p:nvPicPr>
        <p:blipFill>
          <a:blip r:embed="rId3"/>
          <a:srcRect/>
          <a:stretch>
            <a:fillRect/>
          </a:stretch>
        </p:blipFill>
        <p:spPr bwMode="auto">
          <a:xfrm>
            <a:off x="4997450" y="1125538"/>
            <a:ext cx="3925888" cy="411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427038" y="188913"/>
            <a:ext cx="4144962" cy="31083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171" name="Picture 3"/>
          <p:cNvPicPr>
            <a:picLocks noChangeAspect="1" noChangeArrowheads="1"/>
          </p:cNvPicPr>
          <p:nvPr/>
        </p:nvPicPr>
        <p:blipFill>
          <a:blip r:embed="rId3"/>
          <a:srcRect/>
          <a:stretch>
            <a:fillRect/>
          </a:stretch>
        </p:blipFill>
        <p:spPr bwMode="auto">
          <a:xfrm>
            <a:off x="3995738" y="3141663"/>
            <a:ext cx="4500562" cy="33750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srcRect/>
          <a:stretch>
            <a:fillRect/>
          </a:stretch>
        </p:blipFill>
        <p:spPr bwMode="auto">
          <a:xfrm>
            <a:off x="250825" y="188913"/>
            <a:ext cx="4267200" cy="3200400"/>
          </a:xfrm>
          <a:prstGeom prst="rect">
            <a:avLst/>
          </a:prstGeom>
          <a:noFill/>
          <a:ln w="9525">
            <a:noFill/>
            <a:miter lim="800000"/>
            <a:headEnd/>
            <a:tailEnd/>
          </a:ln>
        </p:spPr>
      </p:pic>
      <p:pic>
        <p:nvPicPr>
          <p:cNvPr id="37890" name="Picture 3"/>
          <p:cNvPicPr>
            <a:picLocks noChangeAspect="1" noChangeArrowheads="1"/>
          </p:cNvPicPr>
          <p:nvPr/>
        </p:nvPicPr>
        <p:blipFill>
          <a:blip r:embed="rId3"/>
          <a:srcRect/>
          <a:stretch>
            <a:fillRect/>
          </a:stretch>
        </p:blipFill>
        <p:spPr bwMode="auto">
          <a:xfrm>
            <a:off x="4716463" y="188913"/>
            <a:ext cx="4211637" cy="3159125"/>
          </a:xfrm>
          <a:prstGeom prst="rect">
            <a:avLst/>
          </a:prstGeom>
          <a:noFill/>
          <a:ln w="9525">
            <a:noFill/>
            <a:miter lim="800000"/>
            <a:headEnd/>
            <a:tailEnd/>
          </a:ln>
        </p:spPr>
      </p:pic>
      <p:pic>
        <p:nvPicPr>
          <p:cNvPr id="37891" name="Picture 5"/>
          <p:cNvPicPr>
            <a:picLocks noChangeAspect="1" noChangeArrowheads="1"/>
          </p:cNvPicPr>
          <p:nvPr/>
        </p:nvPicPr>
        <p:blipFill>
          <a:blip r:embed="rId4"/>
          <a:srcRect/>
          <a:stretch>
            <a:fillRect/>
          </a:stretch>
        </p:blipFill>
        <p:spPr bwMode="auto">
          <a:xfrm>
            <a:off x="2627313" y="3429000"/>
            <a:ext cx="4321175" cy="324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alga"/>
          <p:cNvSpPr/>
          <p:nvPr/>
        </p:nvSpPr>
        <p:spPr>
          <a:xfrm>
            <a:off x="683568" y="1340768"/>
            <a:ext cx="7846640" cy="3429000"/>
          </a:xfrm>
          <a:prstGeom prst="wave">
            <a:avLst/>
          </a:prstGeom>
          <a:solidFill>
            <a:schemeClr val="accent6">
              <a:lumMod val="40000"/>
              <a:lumOff val="60000"/>
            </a:schemeClr>
          </a:solidFill>
          <a:ln>
            <a:noFill/>
          </a:ln>
          <a:effectLst>
            <a:outerShdw blurRad="44450" dist="27940" dir="5400000" algn="ctr">
              <a:srgbClr val="000000">
                <a:alpha val="32000"/>
              </a:srgbClr>
            </a:outerShdw>
          </a:effectLst>
          <a:scene3d>
            <a:camera prst="perspectiveRelaxedModerately"/>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tr-TR" sz="8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TEŞEKKÜRLER</a:t>
            </a:r>
            <a:endParaRPr lang="tr-TR" sz="8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Başlık"/>
          <p:cNvSpPr>
            <a:spLocks noGrp="1"/>
          </p:cNvSpPr>
          <p:nvPr>
            <p:ph type="title"/>
          </p:nvPr>
        </p:nvSpPr>
        <p:spPr>
          <a:xfrm>
            <a:off x="2606675" y="341313"/>
            <a:ext cx="4845050" cy="1143000"/>
          </a:xfrm>
        </p:spPr>
        <p:txBody>
          <a:bodyPr/>
          <a:lstStyle/>
          <a:p>
            <a:r>
              <a:rPr lang="tr-TR" smtClean="0"/>
              <a:t>ENDİKASYONLARI</a:t>
            </a:r>
          </a:p>
        </p:txBody>
      </p:sp>
      <p:sp>
        <p:nvSpPr>
          <p:cNvPr id="15362" name="2 İçerik Yer Tutucusu"/>
          <p:cNvSpPr>
            <a:spLocks noGrp="1"/>
          </p:cNvSpPr>
          <p:nvPr>
            <p:ph idx="1"/>
          </p:nvPr>
        </p:nvSpPr>
        <p:spPr/>
        <p:txBody>
          <a:bodyPr/>
          <a:lstStyle/>
          <a:p>
            <a:pPr algn="just"/>
            <a:r>
              <a:rPr lang="tr-TR" smtClean="0"/>
              <a:t>Pulpanın hiperemi evresinde olması</a:t>
            </a:r>
          </a:p>
          <a:p>
            <a:pPr algn="just"/>
            <a:r>
              <a:rPr lang="tr-TR" smtClean="0"/>
              <a:t>Periodontal-endodontal bir sorunun bulunmaması</a:t>
            </a:r>
          </a:p>
          <a:p>
            <a:pPr algn="just"/>
            <a:r>
              <a:rPr lang="tr-TR" smtClean="0"/>
              <a:t>Kuafaj sırasında birden fazla ya da büyük perforasyon oluşması</a:t>
            </a:r>
          </a:p>
          <a:p>
            <a:pPr algn="just"/>
            <a:r>
              <a:rPr lang="tr-TR" smtClean="0"/>
              <a:t>Kök kanal tedavisi yapamayacak kadar  köklerin eğri olduğu dişler</a:t>
            </a:r>
          </a:p>
          <a:p>
            <a:pPr algn="just"/>
            <a:r>
              <a:rPr lang="tr-TR" smtClean="0"/>
              <a:t>Diş kırılmış ise üzerinden çok uzun süre geçmemiş olması</a:t>
            </a:r>
          </a:p>
          <a:p>
            <a:pPr algn="just"/>
            <a:endParaRPr lang="tr-TR"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2 İçerik Yer Tutucusu"/>
          <p:cNvSpPr>
            <a:spLocks noGrp="1"/>
          </p:cNvSpPr>
          <p:nvPr>
            <p:ph idx="1"/>
          </p:nvPr>
        </p:nvSpPr>
        <p:spPr>
          <a:xfrm>
            <a:off x="468313" y="1196975"/>
            <a:ext cx="8229600" cy="5381625"/>
          </a:xfrm>
        </p:spPr>
        <p:txBody>
          <a:bodyPr/>
          <a:lstStyle/>
          <a:p>
            <a:pPr algn="just">
              <a:buFont typeface="Wingdings 2" pitchFamily="18" charset="2"/>
              <a:buNone/>
            </a:pPr>
            <a:endParaRPr lang="tr-TR" smtClean="0"/>
          </a:p>
          <a:p>
            <a:pPr algn="just"/>
            <a:r>
              <a:rPr lang="tr-TR" smtClean="0"/>
              <a:t>Kök oluşumu henüz tamamlanmamış apeksi açık dişlerin varlığı</a:t>
            </a:r>
          </a:p>
          <a:p>
            <a:pPr algn="just"/>
            <a:r>
              <a:rPr lang="tr-TR" smtClean="0"/>
              <a:t>Hastanın genel fiziksel durumunun iyi olması</a:t>
            </a:r>
          </a:p>
          <a:p>
            <a:pPr algn="just"/>
            <a:r>
              <a:rPr lang="tr-TR" smtClean="0"/>
              <a:t>Sistemik kan hastalığının bulunmaması</a:t>
            </a:r>
          </a:p>
          <a:p>
            <a:pPr algn="just"/>
            <a:r>
              <a:rPr lang="tr-TR" smtClean="0"/>
              <a:t>Tedavi sırasında spesifik veya non-spesifik bir hastalığının olmaması </a:t>
            </a:r>
          </a:p>
          <a:p>
            <a:pPr algn="just"/>
            <a:r>
              <a:rPr lang="tr-TR" smtClean="0"/>
              <a:t>Kan dolaşımını bozan bir metabolizma bozukluğunun bulunmaması</a:t>
            </a:r>
          </a:p>
          <a:p>
            <a:pPr algn="just"/>
            <a:endParaRPr lang="tr-TR"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Başlık"/>
          <p:cNvSpPr>
            <a:spLocks noGrp="1"/>
          </p:cNvSpPr>
          <p:nvPr>
            <p:ph type="title"/>
          </p:nvPr>
        </p:nvSpPr>
        <p:spPr>
          <a:xfrm>
            <a:off x="735013" y="188913"/>
            <a:ext cx="8229600" cy="1143000"/>
          </a:xfrm>
        </p:spPr>
        <p:txBody>
          <a:bodyPr/>
          <a:lstStyle/>
          <a:p>
            <a:r>
              <a:rPr lang="tr-TR" sz="2800" b="1" smtClean="0"/>
              <a:t>Vital Amputasyon Uygulama Tekniği </a:t>
            </a:r>
          </a:p>
        </p:txBody>
      </p:sp>
      <p:sp>
        <p:nvSpPr>
          <p:cNvPr id="17410" name="2 İçerik Yer Tutucusu"/>
          <p:cNvSpPr>
            <a:spLocks noGrp="1"/>
          </p:cNvSpPr>
          <p:nvPr>
            <p:ph idx="1"/>
          </p:nvPr>
        </p:nvSpPr>
        <p:spPr/>
        <p:txBody>
          <a:bodyPr/>
          <a:lstStyle/>
          <a:p>
            <a:pPr algn="just"/>
            <a:r>
              <a:rPr lang="tr-TR" smtClean="0"/>
              <a:t>Anestezi yapılır, rubber-dam uygulanır ve tüm çürük doku kaldırılarak kaviteye daimi restorasyonun uygulanacağı bir şekil verilir.</a:t>
            </a:r>
          </a:p>
          <a:p>
            <a:pPr algn="just">
              <a:buFont typeface="Wingdings 2" pitchFamily="18" charset="2"/>
              <a:buNone/>
            </a:pPr>
            <a:endParaRPr lang="tr-TR" smtClean="0"/>
          </a:p>
          <a:p>
            <a:pPr algn="just"/>
            <a:r>
              <a:rPr lang="tr-TR" smtClean="0"/>
              <a:t>Pulpa odası tavanı kaldırılmadan tüm artıklar uzaklaştırılır. Steril bir frezle pulpa tavanı kaldırıldıktan sonra kron pulpası keskin bir ekskavatör  yardımıyla kök kanalları hizasından kesilerek çıkarılır.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2 İçerik Yer Tutucusu"/>
          <p:cNvSpPr>
            <a:spLocks noGrp="1"/>
          </p:cNvSpPr>
          <p:nvPr>
            <p:ph idx="1"/>
          </p:nvPr>
        </p:nvSpPr>
        <p:spPr>
          <a:xfrm>
            <a:off x="385763" y="1254125"/>
            <a:ext cx="8434387" cy="4911725"/>
          </a:xfrm>
        </p:spPr>
        <p:txBody>
          <a:bodyPr/>
          <a:lstStyle/>
          <a:p>
            <a:pPr algn="just"/>
            <a:r>
              <a:rPr lang="tr-TR" smtClean="0"/>
              <a:t>Bu aşamada ka</a:t>
            </a:r>
            <a:r>
              <a:rPr lang="tr-TR" smtClean="0">
                <a:latin typeface="Calibri" pitchFamily="34" charset="0"/>
              </a:rPr>
              <a:t>nam</a:t>
            </a:r>
            <a:r>
              <a:rPr lang="tr-TR" smtClean="0"/>
              <a:t>a kontrolü çok önemlidir. Kanamanın durdurulması için serum fizyolojik ya da anestezik solüsyon ile nemlendirilmiş pamuk pelet basınç uygulamaksızın pulpa odası tabanına uygulanır.</a:t>
            </a:r>
          </a:p>
          <a:p>
            <a:pPr algn="just"/>
            <a:endParaRPr lang="tr-TR" smtClean="0"/>
          </a:p>
          <a:p>
            <a:pPr algn="just"/>
            <a:r>
              <a:rPr lang="tr-TR" smtClean="0"/>
              <a:t>Kanamayı durdurmak için kostik veya kuvvetli hemostatik ilaçların kesinlikle kullanılmaması gerekir. Bu tür ilaçlar irreversible pulpitislere neden olur. Bu nedenle kan pıhtısı oluşuncaya kadar beklenir ve steril pamuk tampon ile kavite kurulanır.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2 İçerik Yer Tutucusu"/>
          <p:cNvSpPr>
            <a:spLocks noGrp="1"/>
          </p:cNvSpPr>
          <p:nvPr>
            <p:ph idx="1"/>
          </p:nvPr>
        </p:nvSpPr>
        <p:spPr>
          <a:xfrm>
            <a:off x="457200" y="1125538"/>
            <a:ext cx="8229600" cy="4911725"/>
          </a:xfrm>
        </p:spPr>
        <p:txBody>
          <a:bodyPr/>
          <a:lstStyle/>
          <a:p>
            <a:pPr algn="just"/>
            <a:r>
              <a:rPr lang="tr-TR" smtClean="0"/>
              <a:t>Kanama durdurulduktan sonra kanal ağızları ve tüm pulpa odası tabanına 2 mm kalınlığında kalsiyum hidroksit konulur, üzerine çinko oksit öjenol siman yerleştirildikten sonra yine aynı seansta daimi restoratif madde uygulanır.</a:t>
            </a:r>
          </a:p>
          <a:p>
            <a:pPr algn="just"/>
            <a:endParaRPr lang="tr-TR" smtClean="0"/>
          </a:p>
          <a:p>
            <a:pPr algn="just"/>
            <a:r>
              <a:rPr lang="tr-TR" smtClean="0"/>
              <a:t>Vital amputasyonda, dentin yapımını uyaran maddeler arasında kalsiyum hidroksidin ve kalsiyum bileşikleri içeren  preparatların tercih edilmelerinin nedeni kısa sürede ve daha fazla dentin yapımını sağlamalarıdır. </a:t>
            </a:r>
          </a:p>
          <a:p>
            <a:endParaRPr lang="tr-TR" smtClean="0"/>
          </a:p>
          <a:p>
            <a:endParaRPr lang="tr-TR"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2" descr="data:image/jpeg;base64,/9j/4AAQSkZJRgABAQAAAQABAAD/2wBDAAkGBwgHBgkIBwgKCgkLDRYPDQwMDRsUFRAWIB0iIiAdHx8kKDQsJCYxJx8fLT0tMTU3Ojo6Iys/RD84QzQ5Ojf/2wBDAQoKCg0MDRoPDxo3JR8lNzc3Nzc3Nzc3Nzc3Nzc3Nzc3Nzc3Nzc3Nzc3Nzc3Nzc3Nzc3Nzc3Nzc3Nzc3Nzc3Nzf/wAARCACMALkDASIAAhEBAxEB/8QAHAAAAQQDAQAAAAAAAAAAAAAABwMEBQYAAQII/8QAURAAAQMCAwQEBwsHCAsBAAAAAQACAwQRBRIhBhMxQQdRYZIUFyJTcZTTFSMyVoGRobGy0fA1QkNSweHxFiQzNmJkc4IlREVGVFVlcnWEorP/xAAUAQEAAAAAAAAAAAAAAAAAAAAA/8QAFBEBAAAAAAAAAAAAAAAAAAAAAP/aAAwDAQACEQMRAD8Avm32202ydZh8EWHx1fhbJXkvnMeQMLByab3z9nBVJ/TLXtBLdnqcgH/jnX//ADXfTn+VcDP93qftQoaWLhpo4a3/AGfUgIZ6bK4Xvs7T+vO9ms8dtba/8naf153s0O3QCRg1JB4ppLHlcR9PJAT/AB3Vnxdp/XnezWvHdWfF2n9fd7NCo6O7FpAVvHdWfF2D153s1g6bqz4u0/rzvZoUBZfX5EBZHTZWnUbO0/r7vZrrx1V3xdpvX3ezQnD8pISbpHX4oC346q34vU3r7vZrPHVW/F+m9fd7NCVjnyOAbz4lOWUUzjo0lAUh001x4bPU3r7vZrR6aq0cdn6Yf++72ao9HQOaxrQ0udzJW6ikaGeU0HlxQXfx1VvxfpvX3ezWeOusHHAKb193s0JZAWyPDeGbmndPSFzA5wv6eeiAneOyr+L9N6+72a147av4v03r7vZobCgz/wBG11+wJGXD5WtJDSPkQE7x3VY/3fpvX3ezWeO+r+L9P6+72aEJJBynS3NauTqPSgL3jwqxp/J6n9fd7NZ48Kv4vU4/993s0JIonSOIFz2hSVNhFRK0uDSR6EBs2B6Sp9rMedhkuFRUoFO+cSMqDJ8FzRaxYP1voREv6ECehmlkpdu3F7SL4dMNR/biR3sOpAIenIE4ngZAuBT1N+9EhqwkX6xqUVumaLeVuEm3CKb64/uQykgyuzAHj1INshzatBseKTrYwGZHtAeOXUpSnkjpaNrnC7joL80wlglrZCY2lxHG346kEHK3K+1klzVm9wnOF3kk20HamNbgzoQcgOiCH7FrmunMLPJcNRx7VydPmQa5Lk8NeC74krQ19ACCybMYR4SQ8jjpZEDCtkg54BLSdOSa7AUTDRxvLR8Eaq/0pbGx2mhFrhBBx4DTQNybtoJ1va6gcc2XLwZqQNIP5p0+VXhzsxOmgFgFxUAOhcwccp5cUHn+TCqpla6KWF4dm1+dWmh2eqKgBoYQ3je6vdRh0bqhrnRC975ra2S7I2tb5Atysgr+HbORxACQC1tVJ49s9S+57w2ENeGXBA4KQHkEZjzsQn2Lke5r3uv8A315IPP8GFTV2JywQts0OsT+xWzD+j6dzd7OWGw4A8FJbGUjZJJqiws+Un5LlXaGpbGbODQO1BWKLYiBpY/IM3Ai2hVggwKCFmRrW3t1WT+GrjANmkjgDdcSVN9eu4HZe/3oFdmMJgpMaNSxoEhhc35Lt+4K5Kq7NyufiZDjf3p31hWtBRekmibVPoifhMa8NPVq37kL6qFofl1Jv834si3t2XA0pA4Mff6EJa54a6V/EHh2IEaCilxaqbTxXaxp1I1ARBpNlxDTgQtDQBwtqVzsLgjYaBkj2WkkGZzj2q9wMjjBaLXJ6uAQUh2zs5jL2xi4OoHUmMmEsc0sljsedwie2EOY5oOhUZimElxD4G5utAG63ZNtQ8tiYc5drZNKnZEQ3Avpx1RPgopmyyEssS4gWGq5kwqWaUsLDm6rcEAYrcCliGZjT8qiXxOiccwsPrRoxvAJ4YwXQnJ+tbgVQMcwxzI3ubGbAGx7EFz6O52nZ1sgPlAFjvSrnSEPYNQBbQnqQw6OK4eDzUZI+GHaonUDQ5oBN76C3MoH+5NgQwkDiRyWn07sucfNzU5BFu4ms0NuOnErrdt/VCCsx0Ms7jlByg2v1JafBwxhc95Ate6sIY1rbAADjoo/GaiOKmLCbvf8EIKu6ERvDnEmx1PWFC9IWMjDcEyNdaWVmVo604xjFoaU5pHkAHVCParHZMdxN01zuWkiMHq60Fz2GqhHhTNddArPHOCPT1oZbOV5ipWRZuDyrlT1lo82cWAugsImGUnWySkqQ4gAnjdQNfiwY3K11nnTTVdU1UDGXEm50t2ILnsjLmxgi/6J31hXVDXYKpEu0hYDf+bSH/6YiXdBUduZ2RPpg63lNf8AQQhNXNjmrAxgs18gDgPSrx0w1bqeqwuOP4UkUx17Cz71QoRuIYXvJL96C4oDBhxZBSQsjuSW6DsUnBZ1iHXsOPIqr0FUZmh2a1gAAFLHEIadoLngF3JBPwucHdidDUKHoMRinAySNPYFJteA0Ovpbgg5hpGMldIRdxN+CWytzXsM3XZcb9hHEX6lmcE6cEHNTSQ1LC2VtwQqJtzs1S0+F1FTC4jKwkglX5klzl5qldLGKNosAfTgjeVPvbQUA06PqNzauZ4ANwMvpRYwRhNXE09evyBULYODc07nub5TrC9kQMIm3dexpy3yG5JQWlYq/XbRNieWU7B5PFz/ANgSNLj8ziN9u3i+thYhBZJHhjC52jQLlUzFK0zySSOfqPoU1i+J08lHu4JQ57+IB4elUnaCs8FopHtIzEZR2lBSdsqzwqXctkIZzsqicPkdl3TgTwtdOcUqM8zjfyi7UHkExglc2QG6CTwmhna4+TzJKn3ulhjy6g6JjgrrueDxvy5qTrWgszcrcUETU1Li6xJ4qRoql5pyOVxf0KMkZnn4cypumiZFSZnc0E70YySu24IOrTQzH5c8f70Ysvag30X1LJNuzEwf6hKb+h8f3ozIBH04z7rEMFaOJhnINup0X3qhsn3tM1t+Lm2+dXTp6/KeBde4qPtRKh4ZHmliY7VrTc/sQEjDJQIWWdqALpnPiLnzOfmBF7WPFRkteykgADrOdy6kwiqTJc8+aC14fiL6eQPjcR2XVkh2gBis51rDmUPIXvBD+FuSduqnuF7W7EF8o8ajlqWsAJubalWTe2aD2Ia7PNknq2ve1waweUeV1cp8Rjp4XSTuDQ0a/sQSwqoqaKWqqXtZEwavcUEdr8Zk2nx7eAnweI2hZwuP1j6VM4/jFbjzhBTtLKSN3EfnplDQ0sIJ03zbD0ILBsxSmmom57FxH8VIMeTKXsPkhtkhT3gpM7hYBtwev8XSge1lHviLaX0QQG0eJmGfcxuyuI8q5+tOdnKqWena6UkkaklU/aJ7jW5c+cP8o3487D6ladnGhlGC4G9gdeCCVp3fzid1zYaKu7YTEsEYPktBe63o4KeoiDDJLcWe4nVUna2rL3vJdxOnaOCCozHeyuOl8w160jG0B7QbEG3ApZxaAWgXNuK4p9ZRmGqCw4O0MmPVYKZqwNwLG2ihcHuSS70FS1Y4ZGtN9Agj4IvfrfN2KRrntZGA3TSyb0LM8wLQLDjdcYvIWROIA7Px+OKCY6Hn59vyf+nTfbiR0sgL0LOJ27cTofc+bT/PEj2gD3TqP9KYGTygqT/9RIf0s3g8O9IuSdB1q/dPFvdPAQeBhqb96JC6ecvOnA8PQED51ZJUSnM4uPAC/BWKibFTwF81i61/KVUoSN+Xu4DVPamtLySeA0CCyUFfFU1TYuGY3FupPcTMMb42tFr2BVdwmZoqmSk2y6DRK11eKipazNd2ZASsJc2CgjZzyhxI5lQeM13uhP4GHgU4+GSdHa/vXFfiopKBrGm0pADfmVZqa9tKxzI3bydw1PVfigkcWxDwOJlNRNAiFrkHW38UlgDJqybNO42Jv8ygDM7O5zzeQm4U9s/K57mkdV0F2lIjgbF+a48Oscf2fQm+LyiCmyscBpqE1FU91TG1x0Y29vlUVtDX3dYPzWv+1BDwEYjUyuLLODsrXdg/irYwGmw64JzEZWi/NVzZyJ2fMWaOt99/nurHOc9RGwaRsFyPqQdVszYKJoAHCwsOKG+PzGWpAPFWzHcQsCOTNB2lUWeYSzue7igb5SSQ3iVuFrt8DbQcV2XNPDjy9KcUbBnJJu0iw7UEvgzBuy7jcpzWSHWxXFDGI4A4aaXt+PQm0ry53Ze6CQonNa17yLaCxUTjUz9WjLa/X+OxSYlEdObcxdVuvl30jsvK1/RyQXLoUuduXE2v7nzfbiR8QE6FP68n/wAdN9uJHmyAOdPn5RwL/BqftRIUu4/Kiv09flPAv8Cp+1EhaWoNw8glmgl2Zx4JNoAbx1XRcSztKBeKp3bOI0uuqF5mroydLG6jiTex060vTymMlzfhcAgn8RrxPUvdf3uK4bbmVDbw5y8m4Gv4+f6Ft8tmhhPHUptc57crhA73zpHjMNeF/lU/gchieX8Tqq5FbQHQWKl8Pk96B59iC1MrWzB7hbMPJ+ZQVaXVUtmG+b6FglDacl54kk2/HYFmH+VPfkTa56kFhwoNgocxAAALQDa6XmqGw07ieMh0PVomcUzJZmxC2RtgR1pljFZma8MtYNs0IILGJROXNDiepQ74mNuXE2/cnE4kzG9+JSbmX+E7mEDcsFhYm1kpSEBxuOAXBBYevRLxNGdxIsbIJyJ7BBpzFwmOYudY8PqSrH5YQ61zbRNRJeThqeIQLV05Yxo7bfSoV5zPKe10hJt8qj+enWgv3QoANuCL/wCzpvtxI9aICdCf9eTf/l0324keroBB07DNimBj+71P2oULi0hFXpxYXYngjuQgqL/K6L7kMXsQNyFtpHzpRzeOi5LbX+tBwYw43HFbay1it2IW9b9iDhxLnaclq3PmlCOr5upaDb3QYwmye0smSO+YhMiCAR1paMnd9qB/JP7yATwHzpelq8kLXfnKKleczW8rfd+9bBIPHRBYvCBFQucH+VJqBzURVTuIaDbS54pq6dziL8Baw+T9yTLidbkkcECri597+i65eARl+laa6w7BosvcoNWA0tey7hcC+z9NCPSkzfiuTdpuALjggki8NjDer+Cbh4Ds5GllppEjSL5T28/xotGN7bWF7lAhO8OeTbstZIWzXNrfxTyo1Y3K3W2qb2sdRqEF36Fxbbknl7nTfbiR3yoEdDDQNuDbnh8324keUAy6YqOSeXDJmsJZHHK1xtoCSz7ihbLEG8XN+dem3taQMwDuWousMER/Rs7oQeW3ljTfeM7wSZfCNN7HYcPKC9T+Dw+aZ3Qt7iHzTO6EHlfPCf0sfeCwmLzsfeC9UbiHzTO6Fm4h80zuhB5XzRDjLH3gtZ4fOx94L1TuIfNM7oWbiHzTO6EHlVzoj+mj7wXQkiB0ljuOHlBeqNxD5pndCzcQ+aZ3Qg8rOfF56Ps8oLDJGRrNH3gvVO4h80zuhZuIfNM7oQeVd9D56Lvj8cx9CzeReej7wXqrweHzTO6FrweHzTO6EHlcSw2tvo++F0JIgf6WPvBepvB4fNM7oWCCHzTO6EHlreQ+dj7wWi+I/pY+8F6n3EPmmd0LNxD5pndCDyvvIfOx6f2wt76J1vfmG39sL1N4PD5pndCzweHzTO6EHlsVENgN5EP84WnvhLb72O//AHD8cl6l8Hh80zuhZuIr/wBEzuhAC+hh7Dt0QyRjiMOmuGuBt5cSPN0kI42PBbG0G3EBKoP/2Q=="/>
          <p:cNvSpPr>
            <a:spLocks noChangeAspect="1" noChangeArrowheads="1"/>
          </p:cNvSpPr>
          <p:nvPr/>
        </p:nvSpPr>
        <p:spPr bwMode="auto">
          <a:xfrm>
            <a:off x="63500" y="-469900"/>
            <a:ext cx="1257300" cy="952500"/>
          </a:xfrm>
          <a:prstGeom prst="rect">
            <a:avLst/>
          </a:prstGeom>
          <a:noFill/>
          <a:ln w="9525">
            <a:noFill/>
            <a:miter lim="800000"/>
            <a:headEnd/>
            <a:tailEnd/>
          </a:ln>
        </p:spPr>
        <p:txBody>
          <a:bodyPr/>
          <a:lstStyle/>
          <a:p>
            <a:endParaRPr lang="tr-TR">
              <a:latin typeface="Constantia" pitchFamily="18" charset="0"/>
            </a:endParaRPr>
          </a:p>
        </p:txBody>
      </p:sp>
      <p:sp>
        <p:nvSpPr>
          <p:cNvPr id="20482" name="AutoShape 4" descr="data:image/jpeg;base64,/9j/4AAQSkZJRgABAQAAAQABAAD/2wBDAAkGBwgHBgkIBwgKCgkLDRYPDQwMDRsUFRAWIB0iIiAdHx8kKDQsJCYxJx8fLT0tMTU3Ojo6Iys/RD84QzQ5Ojf/2wBDAQoKCg0MDRoPDxo3JR8lNzc3Nzc3Nzc3Nzc3Nzc3Nzc3Nzc3Nzc3Nzc3Nzc3Nzc3Nzc3Nzc3Nzc3Nzc3Nzc3Nzf/wAARCACMALkDASIAAhEBAxEB/8QAHAAAAQQDAQAAAAAAAAAAAAAABwMEBQYAAQII/8QAURAAAQMCAwQEBwsHCAsBAAAAAQACAwQRBRIhBhMxQQdRYZIUFyJTcZTTFSMyVoGRobGy0fA1QkNSweHxFiQzNmJkc4IlREVGVFVlcnWEorP/xAAUAQEAAAAAAAAAAAAAAAAAAAAA/8QAFBEBAAAAAAAAAAAAAAAAAAAAAP/aAAwDAQACEQMRAD8Avm32202ydZh8EWHx1fhbJXkvnMeQMLByab3z9nBVJ/TLXtBLdnqcgH/jnX//ADXfTn+VcDP93qftQoaWLhpo4a3/AGfUgIZ6bK4Xvs7T+vO9ms8dtba/8naf153s0O3QCRg1JB4ppLHlcR9PJAT/AB3Vnxdp/XnezWvHdWfF2n9fd7NCo6O7FpAVvHdWfF2D153s1g6bqz4u0/rzvZoUBZfX5EBZHTZWnUbO0/r7vZrrx1V3xdpvX3ezQnD8pISbpHX4oC346q34vU3r7vZrPHVW/F+m9fd7NCVjnyOAbz4lOWUUzjo0lAUh001x4bPU3r7vZrR6aq0cdn6Yf++72ao9HQOaxrQ0udzJW6ikaGeU0HlxQXfx1VvxfpvX3ezWeOusHHAKb193s0JZAWyPDeGbmndPSFzA5wv6eeiAneOyr+L9N6+72a147av4v03r7vZobCgz/wBG11+wJGXD5WtJDSPkQE7x3VY/3fpvX3ezWeO+r+L9P6+72aEJJBynS3NauTqPSgL3jwqxp/J6n9fd7NZ48Kv4vU4/993s0JIonSOIFz2hSVNhFRK0uDSR6EBs2B6Sp9rMedhkuFRUoFO+cSMqDJ8FzRaxYP1voREv6ECehmlkpdu3F7SL4dMNR/biR3sOpAIenIE4ngZAuBT1N+9EhqwkX6xqUVumaLeVuEm3CKb64/uQykgyuzAHj1INshzatBseKTrYwGZHtAeOXUpSnkjpaNrnC7joL80wlglrZCY2lxHG346kEHK3K+1klzVm9wnOF3kk20HamNbgzoQcgOiCH7FrmunMLPJcNRx7VydPmQa5Lk8NeC74krQ19ACCybMYR4SQ8jjpZEDCtkg54BLSdOSa7AUTDRxvLR8Eaq/0pbGx2mhFrhBBx4DTQNybtoJ1va6gcc2XLwZqQNIP5p0+VXhzsxOmgFgFxUAOhcwccp5cUHn+TCqpla6KWF4dm1+dWmh2eqKgBoYQ3je6vdRh0bqhrnRC975ra2S7I2tb5Atysgr+HbORxACQC1tVJ49s9S+57w2ENeGXBA4KQHkEZjzsQn2Lke5r3uv8A315IPP8GFTV2JywQts0OsT+xWzD+j6dzd7OWGw4A8FJbGUjZJJqiws+Un5LlXaGpbGbODQO1BWKLYiBpY/IM3Ai2hVggwKCFmRrW3t1WT+GrjANmkjgDdcSVN9eu4HZe/3oFdmMJgpMaNSxoEhhc35Lt+4K5Kq7NyufiZDjf3p31hWtBRekmibVPoifhMa8NPVq37kL6qFofl1Jv834si3t2XA0pA4Mff6EJa54a6V/EHh2IEaCilxaqbTxXaxp1I1ARBpNlxDTgQtDQBwtqVzsLgjYaBkj2WkkGZzj2q9wMjjBaLXJ6uAQUh2zs5jL2xi4OoHUmMmEsc0sljsedwie2EOY5oOhUZimElxD4G5utAG63ZNtQ8tiYc5drZNKnZEQ3Avpx1RPgopmyyEssS4gWGq5kwqWaUsLDm6rcEAYrcCliGZjT8qiXxOiccwsPrRoxvAJ4YwXQnJ+tbgVQMcwxzI3ubGbAGx7EFz6O52nZ1sgPlAFjvSrnSEPYNQBbQnqQw6OK4eDzUZI+GHaonUDQ5oBN76C3MoH+5NgQwkDiRyWn07sucfNzU5BFu4ms0NuOnErrdt/VCCsx0Ms7jlByg2v1JafBwxhc95Ate6sIY1rbAADjoo/GaiOKmLCbvf8EIKu6ERvDnEmx1PWFC9IWMjDcEyNdaWVmVo604xjFoaU5pHkAHVCParHZMdxN01zuWkiMHq60Fz2GqhHhTNddArPHOCPT1oZbOV5ipWRZuDyrlT1lo82cWAugsImGUnWySkqQ4gAnjdQNfiwY3K11nnTTVdU1UDGXEm50t2ILnsjLmxgi/6J31hXVDXYKpEu0hYDf+bSH/6YiXdBUduZ2RPpg63lNf8AQQhNXNjmrAxgs18gDgPSrx0w1bqeqwuOP4UkUx17Cz71QoRuIYXvJL96C4oDBhxZBSQsjuSW6DsUnBZ1iHXsOPIqr0FUZmh2a1gAAFLHEIadoLngF3JBPwucHdidDUKHoMRinAySNPYFJteA0Ovpbgg5hpGMldIRdxN+CWytzXsM3XZcb9hHEX6lmcE6cEHNTSQ1LC2VtwQqJtzs1S0+F1FTC4jKwkglX5klzl5qldLGKNosAfTgjeVPvbQUA06PqNzauZ4ANwMvpRYwRhNXE09evyBULYODc07nub5TrC9kQMIm3dexpy3yG5JQWlYq/XbRNieWU7B5PFz/ANgSNLj8ziN9u3i+thYhBZJHhjC52jQLlUzFK0zySSOfqPoU1i+J08lHu4JQ57+IB4elUnaCs8FopHtIzEZR2lBSdsqzwqXctkIZzsqicPkdl3TgTwtdOcUqM8zjfyi7UHkExglc2QG6CTwmhna4+TzJKn3ulhjy6g6JjgrrueDxvy5qTrWgszcrcUETU1Li6xJ4qRoql5pyOVxf0KMkZnn4cypumiZFSZnc0E70YySu24IOrTQzH5c8f70Ysvag30X1LJNuzEwf6hKb+h8f3ozIBH04z7rEMFaOJhnINup0X3qhsn3tM1t+Lm2+dXTp6/KeBde4qPtRKh4ZHmliY7VrTc/sQEjDJQIWWdqALpnPiLnzOfmBF7WPFRkteykgADrOdy6kwiqTJc8+aC14fiL6eQPjcR2XVkh2gBis51rDmUPIXvBD+FuSduqnuF7W7EF8o8ajlqWsAJubalWTe2aD2Ia7PNknq2ve1waweUeV1cp8Rjp4XSTuDQ0a/sQSwqoqaKWqqXtZEwavcUEdr8Zk2nx7eAnweI2hZwuP1j6VM4/jFbjzhBTtLKSN3EfnplDQ0sIJ03zbD0ILBsxSmmom57FxH8VIMeTKXsPkhtkhT3gpM7hYBtwev8XSge1lHviLaX0QQG0eJmGfcxuyuI8q5+tOdnKqWena6UkkaklU/aJ7jW5c+cP8o3487D6ladnGhlGC4G9gdeCCVp3fzid1zYaKu7YTEsEYPktBe63o4KeoiDDJLcWe4nVUna2rL3vJdxOnaOCCozHeyuOl8w160jG0B7QbEG3ApZxaAWgXNuK4p9ZRmGqCw4O0MmPVYKZqwNwLG2ihcHuSS70FS1Y4ZGtN9Agj4IvfrfN2KRrntZGA3TSyb0LM8wLQLDjdcYvIWROIA7Px+OKCY6Hn59vyf+nTfbiR0sgL0LOJ27cTofc+bT/PEj2gD3TqP9KYGTygqT/9RIf0s3g8O9IuSdB1q/dPFvdPAQeBhqb96JC6ecvOnA8PQED51ZJUSnM4uPAC/BWKibFTwF81i61/KVUoSN+Xu4DVPamtLySeA0CCyUFfFU1TYuGY3FupPcTMMb42tFr2BVdwmZoqmSk2y6DRK11eKipazNd2ZASsJc2CgjZzyhxI5lQeM13uhP4GHgU4+GSdHa/vXFfiopKBrGm0pADfmVZqa9tKxzI3bydw1PVfigkcWxDwOJlNRNAiFrkHW38UlgDJqybNO42Jv8ygDM7O5zzeQm4U9s/K57mkdV0F2lIjgbF+a48Oscf2fQm+LyiCmyscBpqE1FU91TG1x0Y29vlUVtDX3dYPzWv+1BDwEYjUyuLLODsrXdg/irYwGmw64JzEZWi/NVzZyJ2fMWaOt99/nurHOc9RGwaRsFyPqQdVszYKJoAHCwsOKG+PzGWpAPFWzHcQsCOTNB2lUWeYSzue7igb5SSQ3iVuFrt8DbQcV2XNPDjy9KcUbBnJJu0iw7UEvgzBuy7jcpzWSHWxXFDGI4A4aaXt+PQm0ry53Ze6CQonNa17yLaCxUTjUz9WjLa/X+OxSYlEdObcxdVuvl30jsvK1/RyQXLoUuduXE2v7nzfbiR8QE6FP68n/wAdN9uJHmyAOdPn5RwL/BqftRIUu4/Kiv09flPAv8Cp+1EhaWoNw8glmgl2Zx4JNoAbx1XRcSztKBeKp3bOI0uuqF5mroydLG6jiTex060vTymMlzfhcAgn8RrxPUvdf3uK4bbmVDbw5y8m4Gv4+f6Ft8tmhhPHUptc57crhA73zpHjMNeF/lU/gchieX8Tqq5FbQHQWKl8Pk96B59iC1MrWzB7hbMPJ+ZQVaXVUtmG+b6FglDacl54kk2/HYFmH+VPfkTa56kFhwoNgocxAAALQDa6XmqGw07ieMh0PVomcUzJZmxC2RtgR1pljFZma8MtYNs0IILGJROXNDiepQ74mNuXE2/cnE4kzG9+JSbmX+E7mEDcsFhYm1kpSEBxuOAXBBYevRLxNGdxIsbIJyJ7BBpzFwmOYudY8PqSrH5YQ61zbRNRJeThqeIQLV05Yxo7bfSoV5zPKe10hJt8qj+enWgv3QoANuCL/wCzpvtxI9aICdCf9eTf/l0324keroBB07DNimBj+71P2oULi0hFXpxYXYngjuQgqL/K6L7kMXsQNyFtpHzpRzeOi5LbX+tBwYw43HFbay1it2IW9b9iDhxLnaclq3PmlCOr5upaDb3QYwmye0smSO+YhMiCAR1paMnd9qB/JP7yATwHzpelq8kLXfnKKleczW8rfd+9bBIPHRBYvCBFQucH+VJqBzURVTuIaDbS54pq6dziL8Baw+T9yTLidbkkcECri597+i65eARl+laa6w7BosvcoNWA0tey7hcC+z9NCPSkzfiuTdpuALjggki8NjDer+Cbh4Ds5GllppEjSL5T28/xotGN7bWF7lAhO8OeTbstZIWzXNrfxTyo1Y3K3W2qb2sdRqEF36Fxbbknl7nTfbiR3yoEdDDQNuDbnh8324keUAy6YqOSeXDJmsJZHHK1xtoCSz7ihbLEG8XN+dem3taQMwDuWousMER/Rs7oQeW3ljTfeM7wSZfCNN7HYcPKC9T+Dw+aZ3Qt7iHzTO6EHlfPCf0sfeCwmLzsfeC9UbiHzTO6Fm4h80zuhB5XzRDjLH3gtZ4fOx94L1TuIfNM7oWbiHzTO6EHlVzoj+mj7wXQkiB0ljuOHlBeqNxD5pndCzcQ+aZ3Qg8rOfF56Ps8oLDJGRrNH3gvVO4h80zuhZuIfNM7oQeVd9D56Lvj8cx9CzeReej7wXqrweHzTO6FrweHzTO6EHlcSw2tvo++F0JIgf6WPvBepvB4fNM7oWCCHzTO6EHlreQ+dj7wWi+I/pY+8F6n3EPmmd0LNxD5pndCDyvvIfOx6f2wt76J1vfmG39sL1N4PD5pndCzweHzTO6EHlsVENgN5EP84WnvhLb72O//AHD8cl6l8Hh80zuhZuIr/wBEzuhAC+hh7Dt0QyRjiMOmuGuBt5cSPN0kI42PBbG0G3EBKoP/2Q=="/>
          <p:cNvSpPr>
            <a:spLocks noChangeAspect="1" noChangeArrowheads="1"/>
          </p:cNvSpPr>
          <p:nvPr/>
        </p:nvSpPr>
        <p:spPr bwMode="auto">
          <a:xfrm>
            <a:off x="63500" y="-469900"/>
            <a:ext cx="1257300" cy="952500"/>
          </a:xfrm>
          <a:prstGeom prst="rect">
            <a:avLst/>
          </a:prstGeom>
          <a:noFill/>
          <a:ln w="9525">
            <a:noFill/>
            <a:miter lim="800000"/>
            <a:headEnd/>
            <a:tailEnd/>
          </a:ln>
        </p:spPr>
        <p:txBody>
          <a:bodyPr/>
          <a:lstStyle/>
          <a:p>
            <a:endParaRPr lang="tr-TR">
              <a:latin typeface="Constantia" pitchFamily="18" charset="0"/>
            </a:endParaRPr>
          </a:p>
        </p:txBody>
      </p:sp>
      <p:pic>
        <p:nvPicPr>
          <p:cNvPr id="20483" name="Picture 5"/>
          <p:cNvPicPr>
            <a:picLocks noChangeAspect="1" noChangeArrowheads="1"/>
          </p:cNvPicPr>
          <p:nvPr/>
        </p:nvPicPr>
        <p:blipFill>
          <a:blip r:embed="rId2"/>
          <a:srcRect/>
          <a:stretch>
            <a:fillRect/>
          </a:stretch>
        </p:blipFill>
        <p:spPr bwMode="auto">
          <a:xfrm>
            <a:off x="1403350" y="2328863"/>
            <a:ext cx="3182938" cy="2324100"/>
          </a:xfrm>
          <a:prstGeom prst="rect">
            <a:avLst/>
          </a:prstGeom>
          <a:noFill/>
          <a:ln w="9525">
            <a:noFill/>
            <a:miter lim="800000"/>
            <a:headEnd/>
            <a:tailEnd/>
          </a:ln>
        </p:spPr>
      </p:pic>
      <p:pic>
        <p:nvPicPr>
          <p:cNvPr id="20484" name="Picture 7" descr="http://t1.gstatic.com/images?q=tbn:ANd9GcRMcTut0kYx-lsRPxaKCEDQvbit267KDzuFP5nqs_Y_jgSs23_J"/>
          <p:cNvPicPr>
            <a:picLocks noChangeAspect="1" noChangeArrowheads="1"/>
          </p:cNvPicPr>
          <p:nvPr/>
        </p:nvPicPr>
        <p:blipFill>
          <a:blip r:embed="rId3"/>
          <a:srcRect/>
          <a:stretch>
            <a:fillRect/>
          </a:stretch>
        </p:blipFill>
        <p:spPr bwMode="auto">
          <a:xfrm>
            <a:off x="5435600" y="2332038"/>
            <a:ext cx="2392363" cy="239236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Başlık"/>
          <p:cNvSpPr>
            <a:spLocks noGrp="1"/>
          </p:cNvSpPr>
          <p:nvPr>
            <p:ph type="title"/>
          </p:nvPr>
        </p:nvSpPr>
        <p:spPr>
          <a:xfrm>
            <a:off x="3059113" y="404813"/>
            <a:ext cx="2747962" cy="1143000"/>
          </a:xfrm>
        </p:spPr>
        <p:txBody>
          <a:bodyPr/>
          <a:lstStyle/>
          <a:p>
            <a:r>
              <a:rPr lang="tr-TR" smtClean="0"/>
              <a:t>PROGNOZ</a:t>
            </a:r>
          </a:p>
        </p:txBody>
      </p:sp>
      <p:sp>
        <p:nvSpPr>
          <p:cNvPr id="21506" name="2 İçerik Yer Tutucusu"/>
          <p:cNvSpPr>
            <a:spLocks noGrp="1"/>
          </p:cNvSpPr>
          <p:nvPr>
            <p:ph idx="1"/>
          </p:nvPr>
        </p:nvSpPr>
        <p:spPr>
          <a:xfrm>
            <a:off x="457200" y="1484313"/>
            <a:ext cx="8229600" cy="4479925"/>
          </a:xfrm>
        </p:spPr>
        <p:txBody>
          <a:bodyPr/>
          <a:lstStyle/>
          <a:p>
            <a:pPr algn="just"/>
            <a:endParaRPr lang="tr-TR" smtClean="0"/>
          </a:p>
          <a:p>
            <a:pPr algn="just"/>
            <a:r>
              <a:rPr lang="tr-TR" smtClean="0"/>
              <a:t>Başarılı olmuş bir vital amputasyon tedavisinde pulpa vitalitesini korumalı ve semptomsuz olmalıdır.</a:t>
            </a:r>
          </a:p>
          <a:p>
            <a:pPr algn="just"/>
            <a:endParaRPr lang="tr-TR" smtClean="0"/>
          </a:p>
          <a:p>
            <a:pPr algn="just"/>
            <a:r>
              <a:rPr lang="tr-TR" smtClean="0"/>
              <a:t>6-8 hafta sonra alınan radyografilerde kalsifiye dentin köprüleri izlenmeli, kökte rezorbsiyon ve apikal bölgede lezyon görülmemelidir.</a:t>
            </a:r>
          </a:p>
          <a:p>
            <a:pPr algn="just"/>
            <a:endParaRPr lang="tr-TR" smtClean="0"/>
          </a:p>
          <a:p>
            <a:pPr algn="just"/>
            <a:r>
              <a:rPr lang="tr-TR" smtClean="0"/>
              <a:t>Apeksi açık dişlerde uygulanmış ise kök oluşumu devam etmelidir.</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344</TotalTime>
  <Words>555</Words>
  <Application>Microsoft Office PowerPoint</Application>
  <PresentationFormat>On-screen Show (4:3)</PresentationFormat>
  <Paragraphs>61</Paragraphs>
  <Slides>26</Slides>
  <Notes>0</Notes>
  <HiddenSlides>0</HiddenSlides>
  <MMClips>0</MMClips>
  <ScaleCrop>false</ScaleCrop>
  <HeadingPairs>
    <vt:vector size="6" baseType="variant">
      <vt:variant>
        <vt:lpstr>Kullanılan Yazı Tipleri</vt:lpstr>
      </vt:variant>
      <vt:variant>
        <vt:i4>5</vt:i4>
      </vt:variant>
      <vt:variant>
        <vt:lpstr>Tasarım Şablonu</vt:lpstr>
      </vt:variant>
      <vt:variant>
        <vt:i4>4</vt:i4>
      </vt:variant>
      <vt:variant>
        <vt:lpstr>Slayt Başlıkları</vt:lpstr>
      </vt:variant>
      <vt:variant>
        <vt:i4>26</vt:i4>
      </vt:variant>
    </vt:vector>
  </HeadingPairs>
  <TitlesOfParts>
    <vt:vector size="35" baseType="lpstr">
      <vt:lpstr>Constantia</vt:lpstr>
      <vt:lpstr>Arial</vt:lpstr>
      <vt:lpstr>Calibri</vt:lpstr>
      <vt:lpstr>Wingdings 2</vt:lpstr>
      <vt:lpstr>Wingdings</vt:lpstr>
      <vt:lpstr>Akış</vt:lpstr>
      <vt:lpstr>Akış</vt:lpstr>
      <vt:lpstr>Akış</vt:lpstr>
      <vt:lpstr>Akış</vt:lpstr>
      <vt:lpstr>Slayt 1</vt:lpstr>
      <vt:lpstr>Vital Amputasyon;</vt:lpstr>
      <vt:lpstr>ENDİKASYONLARI</vt:lpstr>
      <vt:lpstr>Slayt 4</vt:lpstr>
      <vt:lpstr>Vital Amputasyon Uygulama Tekniği </vt:lpstr>
      <vt:lpstr>Slayt 6</vt:lpstr>
      <vt:lpstr>Slayt 7</vt:lpstr>
      <vt:lpstr>Slayt 8</vt:lpstr>
      <vt:lpstr>PROGNOZ</vt:lpstr>
      <vt:lpstr>Başarısızlık Nedenleri</vt:lpstr>
      <vt:lpstr>Slayt 11</vt:lpstr>
      <vt:lpstr>Slayt 12</vt:lpstr>
      <vt:lpstr>Slayt 13</vt:lpstr>
      <vt:lpstr>Cvek amputasyonunun servikal amputasyona göre bazı avantajları vardır;</vt:lpstr>
      <vt:lpstr>Cvek Amputasyon Uygulama Tekniği</vt:lpstr>
      <vt:lpstr>Slayt 16</vt:lpstr>
      <vt:lpstr>Slayt 17</vt:lpstr>
      <vt:lpstr>Slayt 18</vt:lpstr>
      <vt:lpstr>Slayt 19</vt:lpstr>
      <vt:lpstr>Slayt 20</vt:lpstr>
      <vt:lpstr>Slayt 21</vt:lpstr>
      <vt:lpstr>Slayt 22</vt:lpstr>
      <vt:lpstr>Slayt 23</vt:lpstr>
      <vt:lpstr>Slayt 24</vt:lpstr>
      <vt:lpstr>Slayt 25</vt:lpstr>
      <vt:lpstr>Slayt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VİTAL AMPUTASYON</dc:title>
  <dc:creator>Pc</dc:creator>
  <cp:lastModifiedBy>terminal</cp:lastModifiedBy>
  <cp:revision>40</cp:revision>
  <dcterms:created xsi:type="dcterms:W3CDTF">2012-02-20T17:13:22Z</dcterms:created>
  <dcterms:modified xsi:type="dcterms:W3CDTF">2012-02-27T11:33:03Z</dcterms:modified>
</cp:coreProperties>
</file>