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274" r:id="rId4"/>
    <p:sldId id="266" r:id="rId5"/>
    <p:sldId id="275" r:id="rId6"/>
    <p:sldId id="256" r:id="rId7"/>
    <p:sldId id="257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0"/>
  </p:normalViewPr>
  <p:slideViewPr>
    <p:cSldViewPr snapToGrid="0" snapToObjects="1">
      <p:cViewPr varScale="1">
        <p:scale>
          <a:sx n="92" d="100"/>
          <a:sy n="9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0F480A-C9AC-EB4D-AEB5-5F679067A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989CE65-B63A-FB46-AF4E-A56809991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3BEA54-CDA4-4E46-950F-8242BE90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3976C6-1779-EB4A-B443-DF5DFF08F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94231B-C16D-574F-96D7-E7C3D648A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75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DE329E-A45A-9140-A3F2-43B6BD1BC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930627-0458-B744-97DB-0FC6C4F5D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97513A-F9ED-F94B-B323-B3F1CDAE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3CDE17-D44E-FE42-B945-6750E0A7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560664-CA83-DB48-9883-C5063B23F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62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E83D3D6-4038-6A4C-8CEF-70FDB2FF2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54D0D9C-3E67-B940-828F-7171C29D9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4BA5A8-96EA-804F-AF6D-7EE89C16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B46A4A-DDAC-5D4D-9CCF-A70417FE8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DE89F3-212A-1446-8096-E2143B9B9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24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707F71-6281-E145-8517-4F517594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58AD48-2336-4044-BF97-2A33524C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6D5352-C96B-6E4D-9F1D-BC7DC69A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6AA911-DEB2-4849-BBBF-3432670E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00CEC3-CD46-4746-8CA3-02F4F457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6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D0264A-2770-7142-913C-3B483824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88715B-7676-5240-8BE4-80B5BCFC0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F8D046-C16A-194B-9D5C-867418353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55283C-45AE-9240-ACFC-0DCF3EAF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01792B-D3A4-8946-910A-60823FAD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9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006FBC-395E-984B-98D6-91B980FA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AAC2DD-1231-BE49-B842-38F58CA7F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9D9CA8-0F9B-184A-9DE6-5E14C4C2E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A78318-D64F-1F42-8A15-9C9E5ECC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64A985-418B-4643-9988-2BC525C7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60C126A-5DA4-8E4A-B40D-9B23B9FF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79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667EEF-60BC-6A4E-BF00-C94923DC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1173F8-E2AC-2449-98DC-7F1A9D12B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514C74D-DC19-E041-8426-F06EEAF35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6B5C7C5-B9F9-A04B-A70B-61BB77AA5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EDCEE40-AD14-924B-86A2-90603DC1C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D7CF33A-A824-A140-BA51-679996EAE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AFAE71E-5676-3541-8544-7A73889E0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20DBAC4-0CAB-A24C-A8EA-477BB83E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37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69FBEA-109C-D844-A779-99D96C54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41B5CDF-D7EA-2F49-95B6-8688FEB7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B65D3AE-9A3C-5547-8D19-1431235FE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0C671C-C786-9046-9AA7-5239288C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71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8310ED-1BFB-4A42-8D7E-E62D3916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EE91DD5-E3A9-9B46-A3F2-36B66F97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FA8E39-EB8D-AC4F-9121-3DC262CA0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67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C3AF13-8ACD-094D-B350-FB519EE88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7A7CE-3DC7-5B40-A8CF-5EE1DE958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47CD6AB-45DD-C042-AFFD-530770419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312A3D-691B-D847-8E83-8CDC53C89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DA9D026-EDC2-A04C-9CD0-F5E5156FE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3731180-2ABE-3B47-947D-E4FB4565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98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10AF50-51C5-094D-A2DB-B583DC477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168607F-D259-4E48-B874-F9BE8DAA0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A8A2A23-A9A1-E84F-AC24-416C717FD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0F7C8F-D3D9-6A42-887C-AA548C16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CD2480-C4C1-9E41-8E2D-78548979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27E943-1EA2-554F-86D8-85260F90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4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6FF6A47-E02B-3A4F-A097-C9140B552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35FAE9-79D9-4A4D-A969-1CF2AC314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1462D7-7BE3-7A4E-B132-01E8108F2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D1B2B-5372-AE4C-BC10-12F9B74F67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DB64AF-7325-3A42-B8C5-67E75A067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94AB2-ACC4-D041-B91A-DE416AB86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5C91E-B47E-384C-AF96-3094453C1A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06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 KLİNİĞİ DERSİ İÇERİĞİ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Konu: Ev-İçi Şiddet</a:t>
            </a:r>
          </a:p>
          <a:p>
            <a:r>
              <a:rPr lang="tr-TR" dirty="0"/>
              <a:t>Amaç: İnsan hakları problemi olarak ev-içi şiddetin görülmesini sağlayarak, öğrencilerin ev içi şiddete yol açan nedenlerle ilgili toplumsal cinsiyet eşitliğine ilişkin farkındalıklarını sağlamak ve ev-içi şiddete uğrayan ve maddi yoksunluk nedeniyle hukuki bilgiye ihtiyaç duyan kişileri bilgilendirmek</a:t>
            </a:r>
          </a:p>
          <a:p>
            <a:r>
              <a:rPr lang="tr-TR" dirty="0"/>
              <a:t>İşbirliği Yapılan Kurum ve Kuruluşlar: Adalet Bakanlığı-Aile ve Sosyal Politikalar Bakanlığı- Ankara Barosu</a:t>
            </a:r>
          </a:p>
          <a:p>
            <a:r>
              <a:rPr lang="tr-TR" dirty="0"/>
              <a:t>Kliniğe davet edilecekler: Aile Mahkemesi Hâkimi, Sosyal Hizmet Uzmanı, Ev-İçi şiddet davaları konusunda çalışan avukat, kolluk, Toplumsal cinsiyet konusunda çalışan akademisyenler</a:t>
            </a:r>
          </a:p>
        </p:txBody>
      </p:sp>
    </p:spTree>
    <p:extLst>
      <p:ext uri="{BB962C8B-B14F-4D97-AF65-F5344CB8AC3E}">
        <p14:creationId xmlns:p14="http://schemas.microsoft.com/office/powerpoint/2010/main" val="249655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KLİNİK PROGRAMI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/>
              <a:t>Ön Anket: Öğrencilerin beklentilerinin Alınması</a:t>
            </a:r>
          </a:p>
          <a:p>
            <a:r>
              <a:rPr lang="tr-TR" sz="2000" dirty="0"/>
              <a:t>Toplumsal cinsiyet Eşitliği farkındalığına ilişkin okumalar yapılması ve başkalarında bu farkındalığın nasıl belirleneceğine ilişkin çalışmalar yaptırılması (yaparak öğrenme-üniversite içinde çalışmalar yaptırılıp bu şekilde üniversitede de farkındalığın sağlanması)</a:t>
            </a:r>
          </a:p>
          <a:p>
            <a:r>
              <a:rPr lang="tr-TR" sz="2000" dirty="0"/>
              <a:t>Ev-içi şiddeti toplumsal cinsiyet eşitsizliğine ilişkin açıklama</a:t>
            </a:r>
          </a:p>
          <a:p>
            <a:r>
              <a:rPr lang="tr-TR" sz="2000" dirty="0"/>
              <a:t>Ev-içi Şiddete uğrayanlara empati gösterilmesiyle ilgili çalışmalar yaptırma (edebiyat eserleri)</a:t>
            </a:r>
          </a:p>
          <a:p>
            <a:r>
              <a:rPr lang="tr-TR" sz="2000" dirty="0"/>
              <a:t>Ön yargılar üzerine çalışmalar yaptırılıp farkındalığı sağlama</a:t>
            </a:r>
          </a:p>
        </p:txBody>
      </p:sp>
    </p:spTree>
    <p:extLst>
      <p:ext uri="{BB962C8B-B14F-4D97-AF65-F5344CB8AC3E}">
        <p14:creationId xmlns:p14="http://schemas.microsoft.com/office/powerpoint/2010/main" val="202827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KLİNİK PROGRAMI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Uyulması Gereken Etik İlkeler: Dürüstlük, Güven, Gizlilik, İhtimam Gösterme, Saygı, Dayanışma.</a:t>
            </a:r>
          </a:p>
          <a:p>
            <a:r>
              <a:rPr lang="tr-TR" dirty="0"/>
              <a:t>Görüşme Teknikleri</a:t>
            </a:r>
          </a:p>
          <a:p>
            <a:r>
              <a:rPr lang="tr-TR" dirty="0"/>
              <a:t>Görüşme Öncesi Rapor Hazırlama Hakkında Bilgi: bekledikleri ve karşılaştıkları arasındaki fark, görüştükleri kişiyle ilgili belirtmeleri gereken hususlar, önerdikleri çözüm, bu çözüm dışında başka alternatiflerin olup olmadığı, çözümün yerine getirilmesinde karşılaşılabilecek zorluklar, kişinin içinde bulunduğu durumun özellikleri</a:t>
            </a:r>
          </a:p>
          <a:p>
            <a:r>
              <a:rPr lang="tr-TR" dirty="0"/>
              <a:t>Şiddet Mağdurlarıyla Görüşme Aşaması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578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KLİNİK PROGRAMI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Düzenli yapılan toplantılarla görüşmelerin tartışılması</a:t>
            </a:r>
          </a:p>
          <a:p>
            <a:r>
              <a:rPr lang="tr-TR" dirty="0"/>
              <a:t>Neler Yapılabileceğine Dair Önerilerin Oluşturulması</a:t>
            </a:r>
          </a:p>
          <a:p>
            <a:r>
              <a:rPr lang="tr-TR" dirty="0"/>
              <a:t>Değerlendirmeye </a:t>
            </a:r>
            <a:r>
              <a:rPr lang="tr-TR"/>
              <a:t>yönelik çalışmaların yapılması</a:t>
            </a:r>
            <a:endParaRPr lang="tr-TR" dirty="0"/>
          </a:p>
          <a:p>
            <a:r>
              <a:rPr lang="tr-TR" dirty="0"/>
              <a:t>Son Anket: Görüşlerin Alınması</a:t>
            </a:r>
          </a:p>
          <a:p>
            <a:r>
              <a:rPr lang="tr-TR" dirty="0"/>
              <a:t>Diğer Katılımcıların Görüşlerinin Alınması</a:t>
            </a:r>
          </a:p>
        </p:txBody>
      </p:sp>
    </p:spTree>
    <p:extLst>
      <p:ext uri="{BB962C8B-B14F-4D97-AF65-F5344CB8AC3E}">
        <p14:creationId xmlns:p14="http://schemas.microsoft.com/office/powerpoint/2010/main" val="126476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D87775-8262-044D-A015-AB6F779B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 İÇİ ŞİDDET HAKKINDA BİLGİLENDİRME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ADE5CF-5B02-E243-A6AB-5CC18B13C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ŞİDDETİN ANLAMI VE TÜRLERİ</a:t>
            </a:r>
          </a:p>
          <a:p>
            <a:r>
              <a:rPr lang="tr-TR" dirty="0"/>
              <a:t>HUKUKİ MEVZUAT</a:t>
            </a:r>
          </a:p>
        </p:txBody>
      </p:sp>
    </p:spTree>
    <p:extLst>
      <p:ext uri="{BB962C8B-B14F-4D97-AF65-F5344CB8AC3E}">
        <p14:creationId xmlns:p14="http://schemas.microsoft.com/office/powerpoint/2010/main" val="32827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9600" dirty="0"/>
              <a:t>ŞİDDET NEDİR?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249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Güç ve baskı uygulayarak insanların bedensel veya ruhsal açıdan zarar görmesine neden olan bireysel veya toplu hareketlerin tümüdür.</a:t>
            </a:r>
            <a:br>
              <a:rPr lang="tr-TR" sz="4400" dirty="0"/>
            </a:br>
            <a:endParaRPr lang="tr-TR" sz="4400" dirty="0"/>
          </a:p>
          <a:p>
            <a:endParaRPr lang="tr-TR" sz="4400" dirty="0"/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982841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Aile içi şiddet;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Bir kişinin;   </a:t>
            </a:r>
          </a:p>
          <a:p>
            <a:pPr>
              <a:buNone/>
            </a:pPr>
            <a:r>
              <a:rPr lang="tr-TR" b="1" dirty="0"/>
              <a:t>                        - eşine,</a:t>
            </a:r>
          </a:p>
          <a:p>
            <a:pPr>
              <a:buNone/>
            </a:pPr>
            <a:r>
              <a:rPr lang="tr-TR" b="1" dirty="0"/>
              <a:t>                        - çocuklarına,</a:t>
            </a:r>
          </a:p>
          <a:p>
            <a:pPr>
              <a:buNone/>
            </a:pPr>
            <a:r>
              <a:rPr lang="tr-TR" b="1" dirty="0"/>
              <a:t>                        - anne babasına,</a:t>
            </a:r>
          </a:p>
          <a:p>
            <a:pPr>
              <a:buNone/>
            </a:pPr>
            <a:r>
              <a:rPr lang="tr-TR" b="1" dirty="0"/>
              <a:t>                        - kardeşlerine ve veya </a:t>
            </a:r>
          </a:p>
          <a:p>
            <a:pPr>
              <a:buNone/>
            </a:pPr>
            <a:r>
              <a:rPr lang="tr-TR" b="1" dirty="0"/>
              <a:t>                        - yakın akrabalarına</a:t>
            </a:r>
          </a:p>
          <a:p>
            <a:pPr>
              <a:buNone/>
            </a:pPr>
            <a:r>
              <a:rPr lang="tr-TR" dirty="0"/>
              <a:t>Yönelik uyguladığı her türlü </a:t>
            </a:r>
            <a:r>
              <a:rPr lang="tr-TR" b="1" u="sng" dirty="0"/>
              <a:t>saldırgan</a:t>
            </a:r>
            <a:r>
              <a:rPr lang="tr-TR" b="1" dirty="0"/>
              <a:t> </a:t>
            </a:r>
            <a:r>
              <a:rPr lang="tr-TR" dirty="0"/>
              <a:t>davranıştır.</a:t>
            </a:r>
          </a:p>
        </p:txBody>
      </p:sp>
    </p:spTree>
    <p:extLst>
      <p:ext uri="{BB962C8B-B14F-4D97-AF65-F5344CB8AC3E}">
        <p14:creationId xmlns:p14="http://schemas.microsoft.com/office/powerpoint/2010/main" val="1631230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315</Words>
  <Application>Microsoft Macintosh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HUKUK KLİNİĞİ DERSİ İÇERİĞİ</vt:lpstr>
      <vt:lpstr>KLİNİK PROGRAMI</vt:lpstr>
      <vt:lpstr>KLİNİK PROGRAMI</vt:lpstr>
      <vt:lpstr>KLİNİK PROGRAMI</vt:lpstr>
      <vt:lpstr>EV İÇİ ŞİDDET HAKKINDA BİLGİLENDİRME</vt:lpstr>
      <vt:lpstr>ŞİDDET NEDİR?</vt:lpstr>
      <vt:lpstr>PowerPoint Sunusu</vt:lpstr>
      <vt:lpstr> Aile içi şiddet;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KLİNİĞİ DERSİ İÇERİĞİ</dc:title>
  <dc:creator>Gülriz Uygur</dc:creator>
  <cp:lastModifiedBy>Gülriz Uygur</cp:lastModifiedBy>
  <cp:revision>2</cp:revision>
  <dcterms:created xsi:type="dcterms:W3CDTF">2020-01-31T15:17:17Z</dcterms:created>
  <dcterms:modified xsi:type="dcterms:W3CDTF">2020-01-31T15:24:25Z</dcterms:modified>
</cp:coreProperties>
</file>