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72" r:id="rId4"/>
    <p:sldId id="260" r:id="rId5"/>
    <p:sldId id="262" r:id="rId6"/>
    <p:sldId id="263" r:id="rId7"/>
    <p:sldId id="273" r:id="rId8"/>
    <p:sldId id="274" r:id="rId9"/>
    <p:sldId id="271" r:id="rId10"/>
    <p:sldId id="275" r:id="rId11"/>
    <p:sldId id="27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9788CC13-5C0B-E24C-8A37-A4D85C6FED1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400620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788CC13-5C0B-E24C-8A37-A4D85C6FED1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2418513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788CC13-5C0B-E24C-8A37-A4D85C6FED1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2817781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788CC13-5C0B-E24C-8A37-A4D85C6FED1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863239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9788CC13-5C0B-E24C-8A37-A4D85C6FED1C}"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369615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9788CC13-5C0B-E24C-8A37-A4D85C6FED1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2938515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9788CC13-5C0B-E24C-8A37-A4D85C6FED1C}"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1135060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788CC13-5C0B-E24C-8A37-A4D85C6FED1C}"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1031907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8CC13-5C0B-E24C-8A37-A4D85C6FED1C}"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693832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788CC13-5C0B-E24C-8A37-A4D85C6FED1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215030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788CC13-5C0B-E24C-8A37-A4D85C6FED1C}"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B4C1E-B6D5-EE48-A18F-53B622BED72A}" type="slidenum">
              <a:rPr lang="en-US" smtClean="0"/>
              <a:t>‹#›</a:t>
            </a:fld>
            <a:endParaRPr lang="en-US"/>
          </a:p>
        </p:txBody>
      </p:sp>
    </p:spTree>
    <p:extLst>
      <p:ext uri="{BB962C8B-B14F-4D97-AF65-F5344CB8AC3E}">
        <p14:creationId xmlns:p14="http://schemas.microsoft.com/office/powerpoint/2010/main" val="8644785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8CC13-5C0B-E24C-8A37-A4D85C6FED1C}"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2B4C1E-B6D5-EE48-A18F-53B622BED72A}" type="slidenum">
              <a:rPr lang="en-US" smtClean="0"/>
              <a:t>‹#›</a:t>
            </a:fld>
            <a:endParaRPr lang="en-US"/>
          </a:p>
        </p:txBody>
      </p:sp>
    </p:spTree>
    <p:extLst>
      <p:ext uri="{BB962C8B-B14F-4D97-AF65-F5344CB8AC3E}">
        <p14:creationId xmlns:p14="http://schemas.microsoft.com/office/powerpoint/2010/main" val="4252859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Alt Başlık 1"/>
          <p:cNvSpPr>
            <a:spLocks noGrp="1"/>
          </p:cNvSpPr>
          <p:nvPr>
            <p:ph type="subTitle" idx="1"/>
          </p:nvPr>
        </p:nvSpPr>
        <p:spPr/>
        <p:txBody>
          <a:bodyPr/>
          <a:lstStyle/>
          <a:p>
            <a:endParaRPr lang="en-US">
              <a:latin typeface="Perpetua" charset="0"/>
            </a:endParaRPr>
          </a:p>
        </p:txBody>
      </p:sp>
      <p:sp>
        <p:nvSpPr>
          <p:cNvPr id="278530" name="Unvan 2"/>
          <p:cNvSpPr>
            <a:spLocks noGrp="1"/>
          </p:cNvSpPr>
          <p:nvPr>
            <p:ph type="ctrTitle"/>
          </p:nvPr>
        </p:nvSpPr>
        <p:spPr>
          <a:xfrm>
            <a:off x="457200" y="1506538"/>
            <a:ext cx="8229600" cy="1470025"/>
          </a:xfrm>
        </p:spPr>
        <p:txBody>
          <a:bodyPr/>
          <a:lstStyle/>
          <a:p>
            <a:r>
              <a:rPr lang="tr-TR">
                <a:latin typeface="Franklin Gothic Book" charset="0"/>
              </a:rPr>
              <a:t>Lidelik ve Motivasyon</a:t>
            </a:r>
          </a:p>
        </p:txBody>
      </p:sp>
    </p:spTree>
    <p:extLst>
      <p:ext uri="{BB962C8B-B14F-4D97-AF65-F5344CB8AC3E}">
        <p14:creationId xmlns:p14="http://schemas.microsoft.com/office/powerpoint/2010/main" val="3662217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1" name="Unvan 1"/>
          <p:cNvSpPr>
            <a:spLocks noGrp="1"/>
          </p:cNvSpPr>
          <p:nvPr>
            <p:ph type="title"/>
          </p:nvPr>
        </p:nvSpPr>
        <p:spPr/>
        <p:txBody>
          <a:bodyPr/>
          <a:lstStyle/>
          <a:p>
            <a:endParaRPr lang="tr-TR" dirty="0">
              <a:latin typeface="Franklin Gothic Book" charset="0"/>
            </a:endParaRPr>
          </a:p>
        </p:txBody>
      </p:sp>
      <p:sp>
        <p:nvSpPr>
          <p:cNvPr id="291842" name="İçerik Yer Tutucusu 2"/>
          <p:cNvSpPr>
            <a:spLocks noGrp="1"/>
          </p:cNvSpPr>
          <p:nvPr>
            <p:ph sz="quarter" idx="1"/>
          </p:nvPr>
        </p:nvSpPr>
        <p:spPr/>
        <p:txBody>
          <a:bodyPr/>
          <a:lstStyle/>
          <a:p>
            <a:endParaRPr lang="tr-TR" dirty="0">
              <a:latin typeface="Perpetua" charset="0"/>
            </a:endParaRPr>
          </a:p>
          <a:p>
            <a:r>
              <a:rPr lang="tr-TR" sz="3600" dirty="0">
                <a:latin typeface="Perpetua" charset="0"/>
              </a:rPr>
              <a:t>Süreç teorileri davranışın ortaya çıkışından bitişine kadar olan faaliyetlerdeki değişkenleri açıklarlar.</a:t>
            </a:r>
          </a:p>
        </p:txBody>
      </p:sp>
    </p:spTree>
    <p:extLst>
      <p:ext uri="{BB962C8B-B14F-4D97-AF65-F5344CB8AC3E}">
        <p14:creationId xmlns:p14="http://schemas.microsoft.com/office/powerpoint/2010/main" val="3650503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Unvan 1"/>
          <p:cNvSpPr>
            <a:spLocks noGrp="1"/>
          </p:cNvSpPr>
          <p:nvPr>
            <p:ph type="title"/>
          </p:nvPr>
        </p:nvSpPr>
        <p:spPr/>
        <p:txBody>
          <a:bodyPr/>
          <a:lstStyle/>
          <a:p>
            <a:r>
              <a:rPr lang="tr-TR">
                <a:latin typeface="Franklin Gothic Book" charset="0"/>
              </a:rPr>
              <a:t>Motivasyon kavramı</a:t>
            </a:r>
          </a:p>
        </p:txBody>
      </p:sp>
      <p:sp>
        <p:nvSpPr>
          <p:cNvPr id="279554" name="İçerik Yer Tutucusu 2"/>
          <p:cNvSpPr>
            <a:spLocks noGrp="1"/>
          </p:cNvSpPr>
          <p:nvPr>
            <p:ph sz="quarter" idx="1"/>
          </p:nvPr>
        </p:nvSpPr>
        <p:spPr/>
        <p:txBody>
          <a:bodyPr/>
          <a:lstStyle/>
          <a:p>
            <a:r>
              <a:rPr lang="tr-TR" dirty="0">
                <a:latin typeface="Perpetua" charset="0"/>
              </a:rPr>
              <a:t>İngilizce ve Fransızca "motive" kelimesinden türetilmiştir "Motive" teriminin Türkçe karşılığı güdüdür.</a:t>
            </a:r>
          </a:p>
          <a:p>
            <a:endParaRPr lang="tr-TR" dirty="0">
              <a:latin typeface="Perpetua" charset="0"/>
            </a:endParaRPr>
          </a:p>
        </p:txBody>
      </p:sp>
    </p:spTree>
    <p:extLst>
      <p:ext uri="{BB962C8B-B14F-4D97-AF65-F5344CB8AC3E}">
        <p14:creationId xmlns:p14="http://schemas.microsoft.com/office/powerpoint/2010/main" val="3625540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Unvan 1"/>
          <p:cNvSpPr>
            <a:spLocks noGrp="1"/>
          </p:cNvSpPr>
          <p:nvPr>
            <p:ph type="title"/>
          </p:nvPr>
        </p:nvSpPr>
        <p:spPr/>
        <p:txBody>
          <a:bodyPr/>
          <a:lstStyle/>
          <a:p>
            <a:r>
              <a:rPr lang="tr-TR">
                <a:latin typeface="Franklin Gothic Book" charset="0"/>
              </a:rPr>
              <a:t>Motivasyon kavramı</a:t>
            </a:r>
          </a:p>
        </p:txBody>
      </p:sp>
      <p:sp>
        <p:nvSpPr>
          <p:cNvPr id="279554" name="İçerik Yer Tutucusu 2"/>
          <p:cNvSpPr>
            <a:spLocks noGrp="1"/>
          </p:cNvSpPr>
          <p:nvPr>
            <p:ph sz="quarter" idx="1"/>
          </p:nvPr>
        </p:nvSpPr>
        <p:spPr/>
        <p:txBody>
          <a:bodyPr/>
          <a:lstStyle/>
          <a:p>
            <a:endParaRPr lang="tr-TR" dirty="0">
              <a:latin typeface="Perpetua" charset="0"/>
            </a:endParaRPr>
          </a:p>
          <a:p>
            <a:r>
              <a:rPr lang="tr-TR" sz="3600" dirty="0">
                <a:latin typeface="Perpetua" charset="0"/>
              </a:rPr>
              <a:t>Güdü kavramı öğrenilen ihtiyaçları tatmin için bireyi faaliyete geçiren itici güç olarak ifade edilmektedir</a:t>
            </a:r>
            <a:r>
              <a:rPr lang="tr-TR" sz="3600" dirty="0" smtClean="0">
                <a:latin typeface="Perpetua" charset="0"/>
              </a:rPr>
              <a:t>.</a:t>
            </a:r>
          </a:p>
          <a:p>
            <a:endParaRPr lang="tr-TR" sz="3600" dirty="0" smtClean="0">
              <a:latin typeface="Perpetua" charset="0"/>
            </a:endParaRPr>
          </a:p>
          <a:p>
            <a:r>
              <a:rPr lang="tr-TR" sz="3600" dirty="0" smtClean="0">
                <a:latin typeface="Perpetua" charset="0"/>
              </a:rPr>
              <a:t>Güdü</a:t>
            </a:r>
            <a:r>
              <a:rPr lang="tr-TR" sz="3600" dirty="0">
                <a:latin typeface="Perpetua" charset="0"/>
              </a:rPr>
              <a:t>, bir davranışı başlatan ve bu davranışın yön ve sürekliliğini belirleyen içsel bir güçtür.</a:t>
            </a:r>
          </a:p>
          <a:p>
            <a:endParaRPr lang="tr-TR" dirty="0">
              <a:latin typeface="Perpetua" charset="0"/>
            </a:endParaRPr>
          </a:p>
        </p:txBody>
      </p:sp>
    </p:spTree>
    <p:extLst>
      <p:ext uri="{BB962C8B-B14F-4D97-AF65-F5344CB8AC3E}">
        <p14:creationId xmlns:p14="http://schemas.microsoft.com/office/powerpoint/2010/main" val="2149867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7" name="Unvan 1"/>
          <p:cNvSpPr>
            <a:spLocks noGrp="1"/>
          </p:cNvSpPr>
          <p:nvPr>
            <p:ph type="title"/>
          </p:nvPr>
        </p:nvSpPr>
        <p:spPr/>
        <p:txBody>
          <a:bodyPr/>
          <a:lstStyle/>
          <a:p>
            <a:endParaRPr lang="en-US">
              <a:latin typeface="Franklin Gothic Book" charset="0"/>
            </a:endParaRPr>
          </a:p>
        </p:txBody>
      </p:sp>
      <p:sp>
        <p:nvSpPr>
          <p:cNvPr id="280578" name="İçerik Yer Tutucusu 2"/>
          <p:cNvSpPr>
            <a:spLocks noGrp="1"/>
          </p:cNvSpPr>
          <p:nvPr>
            <p:ph sz="quarter" idx="1"/>
          </p:nvPr>
        </p:nvSpPr>
        <p:spPr/>
        <p:txBody>
          <a:bodyPr/>
          <a:lstStyle/>
          <a:p>
            <a:endParaRPr lang="tr-TR" dirty="0">
              <a:latin typeface="Perpetua" charset="0"/>
            </a:endParaRPr>
          </a:p>
          <a:p>
            <a:r>
              <a:rPr lang="tr-TR" dirty="0">
                <a:latin typeface="Perpetua" charset="0"/>
              </a:rPr>
              <a:t>"Motive" temel kavramından türetilen güdüleme ise, bir veya birden çok insanı, belirli bir yöne (gaye veya amaca) doğru devamlı şekilde harekete geçirmek için yapılan çabaların toplamıdır. </a:t>
            </a:r>
          </a:p>
          <a:p>
            <a:endParaRPr lang="tr-TR" dirty="0">
              <a:latin typeface="Perpetua" charset="0"/>
            </a:endParaRPr>
          </a:p>
        </p:txBody>
      </p:sp>
    </p:spTree>
    <p:extLst>
      <p:ext uri="{BB962C8B-B14F-4D97-AF65-F5344CB8AC3E}">
        <p14:creationId xmlns:p14="http://schemas.microsoft.com/office/powerpoint/2010/main" val="265917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5" name="Unvan 1"/>
          <p:cNvSpPr>
            <a:spLocks noGrp="1"/>
          </p:cNvSpPr>
          <p:nvPr>
            <p:ph type="title"/>
          </p:nvPr>
        </p:nvSpPr>
        <p:spPr/>
        <p:txBody>
          <a:bodyPr/>
          <a:lstStyle/>
          <a:p>
            <a:r>
              <a:rPr lang="tr-TR">
                <a:latin typeface="Franklin Gothic Book" charset="0"/>
              </a:rPr>
              <a:t>Motivasyon Teorileri</a:t>
            </a:r>
          </a:p>
        </p:txBody>
      </p:sp>
      <p:sp>
        <p:nvSpPr>
          <p:cNvPr id="282626" name="İçerik Yer Tutucusu 2"/>
          <p:cNvSpPr>
            <a:spLocks noGrp="1"/>
          </p:cNvSpPr>
          <p:nvPr>
            <p:ph sz="quarter" idx="1"/>
          </p:nvPr>
        </p:nvSpPr>
        <p:spPr>
          <a:xfrm>
            <a:off x="457200" y="1600200"/>
            <a:ext cx="8229600" cy="5257800"/>
          </a:xfrm>
        </p:spPr>
        <p:txBody>
          <a:bodyPr/>
          <a:lstStyle/>
          <a:p>
            <a:r>
              <a:rPr lang="tr-TR" sz="3600" dirty="0">
                <a:latin typeface="Perpetua" charset="0"/>
              </a:rPr>
              <a:t>Kapsam (içerik) Teorileri</a:t>
            </a:r>
          </a:p>
          <a:p>
            <a:r>
              <a:rPr lang="en-AU" sz="2400" dirty="0">
                <a:latin typeface="Perpetua" charset="0"/>
              </a:rPr>
              <a:t>Maslow’</a:t>
            </a:r>
            <a:r>
              <a:rPr lang="tr-TR" altLang="ja-JP" sz="2400" dirty="0">
                <a:latin typeface="Perpetua" charset="0"/>
              </a:rPr>
              <a:t> </a:t>
            </a:r>
            <a:r>
              <a:rPr lang="en-AU" altLang="ja-JP" sz="2400" dirty="0">
                <a:latin typeface="Perpetua" charset="0"/>
              </a:rPr>
              <a:t>un </a:t>
            </a:r>
            <a:r>
              <a:rPr lang="tr-TR" altLang="ja-JP" sz="2400" dirty="0">
                <a:latin typeface="Perpetua" charset="0"/>
              </a:rPr>
              <a:t>İ</a:t>
            </a:r>
            <a:r>
              <a:rPr lang="en-AU" altLang="ja-JP" sz="2400" dirty="0" err="1">
                <a:latin typeface="Perpetua" charset="0"/>
              </a:rPr>
              <a:t>htiyaçlar</a:t>
            </a:r>
            <a:r>
              <a:rPr lang="en-AU" altLang="ja-JP" sz="2400" dirty="0">
                <a:latin typeface="Perpetua" charset="0"/>
              </a:rPr>
              <a:t> </a:t>
            </a:r>
            <a:r>
              <a:rPr lang="tr-TR" altLang="ja-JP" sz="2400" dirty="0">
                <a:latin typeface="Perpetua" charset="0"/>
              </a:rPr>
              <a:t>H</a:t>
            </a:r>
            <a:r>
              <a:rPr lang="en-AU" altLang="ja-JP" sz="2400" dirty="0" err="1">
                <a:latin typeface="Perpetua" charset="0"/>
              </a:rPr>
              <a:t>iyerarşisi</a:t>
            </a:r>
            <a:r>
              <a:rPr lang="tr-TR" altLang="ja-JP" sz="2400" dirty="0">
                <a:latin typeface="Perpetua" charset="0"/>
              </a:rPr>
              <a:t> Kuramı</a:t>
            </a:r>
          </a:p>
          <a:p>
            <a:r>
              <a:rPr lang="en-AU" sz="2400" dirty="0">
                <a:latin typeface="Perpetua" charset="0"/>
              </a:rPr>
              <a:t>Herzberg </a:t>
            </a:r>
            <a:r>
              <a:rPr lang="tr-TR" sz="2400" dirty="0">
                <a:latin typeface="Perpetua" charset="0"/>
              </a:rPr>
              <a:t>M</a:t>
            </a:r>
            <a:r>
              <a:rPr lang="en-AU" sz="2400" dirty="0" err="1">
                <a:latin typeface="Perpetua" charset="0"/>
              </a:rPr>
              <a:t>odeli</a:t>
            </a:r>
            <a:endParaRPr lang="tr-TR" sz="2400" dirty="0">
              <a:latin typeface="Perpetua" charset="0"/>
            </a:endParaRPr>
          </a:p>
          <a:p>
            <a:r>
              <a:rPr lang="en-AU" sz="2400" dirty="0" err="1">
                <a:latin typeface="Perpetua" charset="0"/>
              </a:rPr>
              <a:t>Başarı</a:t>
            </a:r>
            <a:r>
              <a:rPr lang="en-AU" sz="2400" dirty="0">
                <a:latin typeface="Perpetua" charset="0"/>
              </a:rPr>
              <a:t> </a:t>
            </a:r>
            <a:r>
              <a:rPr lang="en-AU" sz="2400" dirty="0" err="1">
                <a:latin typeface="Perpetua" charset="0"/>
              </a:rPr>
              <a:t>güdüsü</a:t>
            </a:r>
            <a:r>
              <a:rPr lang="en-AU" sz="2400" dirty="0">
                <a:latin typeface="Perpetua" charset="0"/>
              </a:rPr>
              <a:t> </a:t>
            </a:r>
            <a:r>
              <a:rPr lang="en-AU" sz="2400" dirty="0" err="1">
                <a:latin typeface="Perpetua" charset="0"/>
              </a:rPr>
              <a:t>kuramı</a:t>
            </a:r>
            <a:endParaRPr lang="tr-TR" sz="2400" dirty="0">
              <a:latin typeface="Perpetua" charset="0"/>
            </a:endParaRPr>
          </a:p>
          <a:p>
            <a:pPr>
              <a:buFont typeface="Wingdings 2" charset="0"/>
              <a:buNone/>
            </a:pPr>
            <a:r>
              <a:rPr lang="tr-TR" sz="1600" dirty="0">
                <a:latin typeface="Perpetua" charset="0"/>
              </a:rPr>
              <a:t> </a:t>
            </a:r>
          </a:p>
          <a:p>
            <a:r>
              <a:rPr lang="tr-TR" sz="3600" dirty="0">
                <a:latin typeface="Perpetua" charset="0"/>
              </a:rPr>
              <a:t>Süreç Teorileri </a:t>
            </a:r>
          </a:p>
          <a:p>
            <a:r>
              <a:rPr lang="tr-TR" sz="2400" dirty="0">
                <a:latin typeface="Perpetua" charset="0"/>
              </a:rPr>
              <a:t>Beklenti Teorileri</a:t>
            </a:r>
          </a:p>
          <a:p>
            <a:r>
              <a:rPr lang="tr-TR" sz="2400" dirty="0">
                <a:latin typeface="Perpetua" charset="0"/>
              </a:rPr>
              <a:t>Eşitlik Teorisi</a:t>
            </a:r>
          </a:p>
          <a:p>
            <a:r>
              <a:rPr lang="tr-TR" sz="2400" dirty="0">
                <a:latin typeface="Perpetua" charset="0"/>
              </a:rPr>
              <a:t>Amaç Teorisi</a:t>
            </a:r>
          </a:p>
          <a:p>
            <a:endParaRPr lang="tr-TR" dirty="0">
              <a:latin typeface="Perpetua" charset="0"/>
            </a:endParaRPr>
          </a:p>
          <a:p>
            <a:endParaRPr lang="tr-TR" dirty="0">
              <a:latin typeface="Perpetua" charset="0"/>
            </a:endParaRPr>
          </a:p>
        </p:txBody>
      </p:sp>
    </p:spTree>
    <p:extLst>
      <p:ext uri="{BB962C8B-B14F-4D97-AF65-F5344CB8AC3E}">
        <p14:creationId xmlns:p14="http://schemas.microsoft.com/office/powerpoint/2010/main" val="1423414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Unvan 1"/>
          <p:cNvSpPr>
            <a:spLocks noGrp="1"/>
          </p:cNvSpPr>
          <p:nvPr>
            <p:ph type="title"/>
          </p:nvPr>
        </p:nvSpPr>
        <p:spPr/>
        <p:txBody>
          <a:bodyPr/>
          <a:lstStyle/>
          <a:p>
            <a:endParaRPr lang="en-US">
              <a:latin typeface="Franklin Gothic Book" charset="0"/>
            </a:endParaRPr>
          </a:p>
        </p:txBody>
      </p:sp>
      <p:sp>
        <p:nvSpPr>
          <p:cNvPr id="283650" name="İçerik Yer Tutucusu 2"/>
          <p:cNvSpPr>
            <a:spLocks noGrp="1"/>
          </p:cNvSpPr>
          <p:nvPr>
            <p:ph sz="quarter" idx="1"/>
          </p:nvPr>
        </p:nvSpPr>
        <p:spPr/>
        <p:txBody>
          <a:bodyPr>
            <a:normAutofit/>
          </a:bodyPr>
          <a:lstStyle/>
          <a:p>
            <a:r>
              <a:rPr lang="tr-TR" dirty="0">
                <a:latin typeface="Perpetua" charset="0"/>
              </a:rPr>
              <a:t>Kapsam teorileri, kişinin içinde bulunduğu ve kişiyi belirli yönlerde davranışa sevk eden faktörleri anlamaya çalışır. </a:t>
            </a:r>
          </a:p>
        </p:txBody>
      </p:sp>
    </p:spTree>
    <p:extLst>
      <p:ext uri="{BB962C8B-B14F-4D97-AF65-F5344CB8AC3E}">
        <p14:creationId xmlns:p14="http://schemas.microsoft.com/office/powerpoint/2010/main" val="3190057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Unvan 1"/>
          <p:cNvSpPr>
            <a:spLocks noGrp="1"/>
          </p:cNvSpPr>
          <p:nvPr>
            <p:ph type="title"/>
          </p:nvPr>
        </p:nvSpPr>
        <p:spPr/>
        <p:txBody>
          <a:bodyPr/>
          <a:lstStyle/>
          <a:p>
            <a:endParaRPr lang="en-US">
              <a:latin typeface="Franklin Gothic Book" charset="0"/>
            </a:endParaRPr>
          </a:p>
        </p:txBody>
      </p:sp>
      <p:sp>
        <p:nvSpPr>
          <p:cNvPr id="283650" name="İçerik Yer Tutucusu 2"/>
          <p:cNvSpPr>
            <a:spLocks noGrp="1"/>
          </p:cNvSpPr>
          <p:nvPr>
            <p:ph sz="quarter" idx="1"/>
          </p:nvPr>
        </p:nvSpPr>
        <p:spPr/>
        <p:txBody>
          <a:bodyPr>
            <a:normAutofit/>
          </a:bodyPr>
          <a:lstStyle/>
          <a:p>
            <a:r>
              <a:rPr lang="tr-TR" dirty="0">
                <a:latin typeface="Perpetua" charset="0"/>
              </a:rPr>
              <a:t>Kapsam </a:t>
            </a:r>
            <a:r>
              <a:rPr lang="tr-TR" dirty="0" smtClean="0">
                <a:latin typeface="Perpetua" charset="0"/>
              </a:rPr>
              <a:t>teorilerinin savunucuları</a:t>
            </a:r>
            <a:r>
              <a:rPr lang="tr-TR" dirty="0">
                <a:latin typeface="Perpetua" charset="0"/>
              </a:rPr>
              <a:t>, iş görenin, bazı değerlerinin ve gereksinimlerinin işletme tarafından karşılanması durumunda tatmine ulaşacağına inanmaktadırlar. </a:t>
            </a:r>
          </a:p>
          <a:p>
            <a:r>
              <a:rPr lang="tr-TR" dirty="0">
                <a:latin typeface="Perpetua" charset="0"/>
              </a:rPr>
              <a:t>Güdülenmenin kapsam teorilerinde iş yerinde çalışanı hangi ihtiyaçların güdülediği belirlenmeye çalışılır.</a:t>
            </a:r>
          </a:p>
        </p:txBody>
      </p:sp>
    </p:spTree>
    <p:extLst>
      <p:ext uri="{BB962C8B-B14F-4D97-AF65-F5344CB8AC3E}">
        <p14:creationId xmlns:p14="http://schemas.microsoft.com/office/powerpoint/2010/main" val="739399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Unvan 1"/>
          <p:cNvSpPr>
            <a:spLocks noGrp="1"/>
          </p:cNvSpPr>
          <p:nvPr>
            <p:ph type="title"/>
          </p:nvPr>
        </p:nvSpPr>
        <p:spPr/>
        <p:txBody>
          <a:bodyPr/>
          <a:lstStyle/>
          <a:p>
            <a:endParaRPr lang="en-US">
              <a:latin typeface="Franklin Gothic Book" charset="0"/>
            </a:endParaRPr>
          </a:p>
        </p:txBody>
      </p:sp>
      <p:sp>
        <p:nvSpPr>
          <p:cNvPr id="283650" name="İçerik Yer Tutucusu 2"/>
          <p:cNvSpPr>
            <a:spLocks noGrp="1"/>
          </p:cNvSpPr>
          <p:nvPr>
            <p:ph sz="quarter" idx="1"/>
          </p:nvPr>
        </p:nvSpPr>
        <p:spPr/>
        <p:txBody>
          <a:bodyPr>
            <a:normAutofit/>
          </a:bodyPr>
          <a:lstStyle/>
          <a:p>
            <a:r>
              <a:rPr lang="tr-TR" sz="3600" dirty="0" smtClean="0">
                <a:latin typeface="Perpetua" charset="0"/>
              </a:rPr>
              <a:t>Güdülenmenin </a:t>
            </a:r>
            <a:r>
              <a:rPr lang="tr-TR" sz="3600" dirty="0">
                <a:latin typeface="Perpetua" charset="0"/>
              </a:rPr>
              <a:t>kapsam teorilerinde iş yerinde çalışanı hangi ihtiyaçların güdülediği belirlenmeye çalışılır.</a:t>
            </a:r>
          </a:p>
        </p:txBody>
      </p:sp>
    </p:spTree>
    <p:extLst>
      <p:ext uri="{BB962C8B-B14F-4D97-AF65-F5344CB8AC3E}">
        <p14:creationId xmlns:p14="http://schemas.microsoft.com/office/powerpoint/2010/main" val="53324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1" name="Unvan 1"/>
          <p:cNvSpPr>
            <a:spLocks noGrp="1"/>
          </p:cNvSpPr>
          <p:nvPr>
            <p:ph type="title"/>
          </p:nvPr>
        </p:nvSpPr>
        <p:spPr/>
        <p:txBody>
          <a:bodyPr/>
          <a:lstStyle/>
          <a:p>
            <a:endParaRPr lang="tr-TR" dirty="0">
              <a:latin typeface="Franklin Gothic Book" charset="0"/>
            </a:endParaRPr>
          </a:p>
        </p:txBody>
      </p:sp>
      <p:sp>
        <p:nvSpPr>
          <p:cNvPr id="291842" name="İçerik Yer Tutucusu 2"/>
          <p:cNvSpPr>
            <a:spLocks noGrp="1"/>
          </p:cNvSpPr>
          <p:nvPr>
            <p:ph sz="quarter" idx="1"/>
          </p:nvPr>
        </p:nvSpPr>
        <p:spPr/>
        <p:txBody>
          <a:bodyPr/>
          <a:lstStyle/>
          <a:p>
            <a:r>
              <a:rPr lang="tr-TR" sz="3600" dirty="0">
                <a:latin typeface="Perpetua" charset="0"/>
              </a:rPr>
              <a:t>Süreç teorileri, motivasyon ile ilgili değişken türlerini (ihtiyaç, değer, beklenti ve algı) ve bunların motivasyon oluşturmak için nasıl birleştiğini açıklamaya çalışır.</a:t>
            </a:r>
          </a:p>
          <a:p>
            <a:endParaRPr lang="tr-TR" dirty="0">
              <a:latin typeface="Perpetua" charset="0"/>
            </a:endParaRPr>
          </a:p>
        </p:txBody>
      </p:sp>
    </p:spTree>
    <p:extLst>
      <p:ext uri="{BB962C8B-B14F-4D97-AF65-F5344CB8AC3E}">
        <p14:creationId xmlns:p14="http://schemas.microsoft.com/office/powerpoint/2010/main" val="1405031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547</Words>
  <Application>Microsoft Macintosh PowerPoint</Application>
  <PresentationFormat>On-screen Show (4:3)</PresentationFormat>
  <Paragraphs>42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Lidelik ve Motivasyon</vt:lpstr>
      <vt:lpstr>Motivasyon kavramı</vt:lpstr>
      <vt:lpstr>Motivasyon kavramı</vt:lpstr>
      <vt:lpstr>PowerPoint Presentation</vt:lpstr>
      <vt:lpstr>Motivasyon Teorileri</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Lidelik ve Motivasyon</dc:title>
  <dc:creator>ece</dc:creator>
  <cp:lastModifiedBy>ece</cp:lastModifiedBy>
  <cp:revision>3</cp:revision>
  <dcterms:created xsi:type="dcterms:W3CDTF">2020-03-20T13:07:42Z</dcterms:created>
  <dcterms:modified xsi:type="dcterms:W3CDTF">2020-05-05T11:42:54Z</dcterms:modified>
</cp:coreProperties>
</file>