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23" d="100"/>
          <a:sy n="123" d="100"/>
        </p:scale>
        <p:origin x="-7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F419B6D-BC3C-4F50-926B-7749B74FACA2}" type="datetimeFigureOut">
              <a:rPr lang="tr-TR" smtClean="0"/>
              <a:t>25.06.2018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1C04D6-3B06-4505-B380-D58ADD9E1EB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7524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19B6D-BC3C-4F50-926B-7749B74FACA2}" type="datetimeFigureOut">
              <a:rPr lang="tr-TR" smtClean="0"/>
              <a:t>25.06.2018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2353974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19B6D-BC3C-4F50-926B-7749B74FACA2}" type="datetimeFigureOut">
              <a:rPr lang="tr-TR" smtClean="0"/>
              <a:t>25.06.2018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261165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F419B6D-BC3C-4F50-926B-7749B74FACA2}" type="datetimeFigureOut">
              <a:rPr lang="tr-TR" smtClean="0"/>
              <a:t>25.06.2018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1894853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F419B6D-BC3C-4F50-926B-7749B74FACA2}" type="datetimeFigureOut">
              <a:rPr lang="tr-TR" smtClean="0"/>
              <a:t>25.06.2018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C1C04D6-3B06-4505-B380-D58ADD9E1EBA}"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23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F419B6D-BC3C-4F50-926B-7749B74FACA2}" type="datetimeFigureOut">
              <a:rPr lang="tr-TR" smtClean="0"/>
              <a:t>25.06.2018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2376849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F419B6D-BC3C-4F50-926B-7749B74FACA2}" type="datetimeFigureOut">
              <a:rPr lang="tr-TR" smtClean="0"/>
              <a:t>25.06.2018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233993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F419B6D-BC3C-4F50-926B-7749B74FACA2}" type="datetimeFigureOut">
              <a:rPr lang="tr-TR" smtClean="0"/>
              <a:t>25.06.2018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733950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F419B6D-BC3C-4F50-926B-7749B74FACA2}" type="datetimeFigureOut">
              <a:rPr lang="tr-TR" smtClean="0"/>
              <a:t>25.06.2018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1408764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F419B6D-BC3C-4F50-926B-7749B74FACA2}" type="datetimeFigureOut">
              <a:rPr lang="tr-TR" smtClean="0"/>
              <a:t>25.06.2018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1C04D6-3B06-4505-B380-D58ADD9E1EBA}" type="slidenum">
              <a:rPr lang="tr-TR" smtClean="0"/>
              <a:t>‹#›</a:t>
            </a:fld>
            <a:endParaRPr lang="tr-TR"/>
          </a:p>
        </p:txBody>
      </p:sp>
    </p:spTree>
    <p:extLst>
      <p:ext uri="{BB962C8B-B14F-4D97-AF65-F5344CB8AC3E}">
        <p14:creationId xmlns:p14="http://schemas.microsoft.com/office/powerpoint/2010/main" val="39819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F419B6D-BC3C-4F50-926B-7749B74FACA2}" type="datetimeFigureOut">
              <a:rPr lang="tr-TR" smtClean="0"/>
              <a:t>25.06.2018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C1C04D6-3B06-4505-B380-D58ADD9E1EBA}" type="slidenum">
              <a:rPr lang="tr-TR" smtClean="0"/>
              <a:t>‹#›</a:t>
            </a:fld>
            <a:endParaRPr lang="tr-TR"/>
          </a:p>
        </p:txBody>
      </p:sp>
    </p:spTree>
    <p:extLst>
      <p:ext uri="{BB962C8B-B14F-4D97-AF65-F5344CB8AC3E}">
        <p14:creationId xmlns:p14="http://schemas.microsoft.com/office/powerpoint/2010/main" val="3191301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F419B6D-BC3C-4F50-926B-7749B74FACA2}" type="datetimeFigureOut">
              <a:rPr lang="tr-TR" smtClean="0"/>
              <a:t>25.06.2018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1C04D6-3B06-4505-B380-D58ADD9E1EBA}"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48256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Siyaset Bilimi I</a:t>
            </a:r>
            <a:endParaRPr lang="tr-TR" dirty="0"/>
          </a:p>
        </p:txBody>
      </p:sp>
      <p:sp>
        <p:nvSpPr>
          <p:cNvPr id="3" name="Alt Başlık 2"/>
          <p:cNvSpPr>
            <a:spLocks noGrp="1"/>
          </p:cNvSpPr>
          <p:nvPr>
            <p:ph type="subTitle" idx="1"/>
          </p:nvPr>
        </p:nvSpPr>
        <p:spPr/>
        <p:txBody>
          <a:bodyPr/>
          <a:lstStyle/>
          <a:p>
            <a:r>
              <a:rPr lang="tr-TR" dirty="0" smtClean="0"/>
              <a:t>11. Hafta: Anayasa &amp; </a:t>
            </a:r>
            <a:r>
              <a:rPr lang="tr-TR" smtClean="0"/>
              <a:t>Siyasal Katılma</a:t>
            </a:r>
            <a:endParaRPr lang="tr-TR" dirty="0"/>
          </a:p>
        </p:txBody>
      </p:sp>
    </p:spTree>
    <p:extLst>
      <p:ext uri="{BB962C8B-B14F-4D97-AF65-F5344CB8AC3E}">
        <p14:creationId xmlns:p14="http://schemas.microsoft.com/office/powerpoint/2010/main" val="1169825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Özne </a:t>
            </a:r>
            <a:endParaRPr lang="tr-TR" dirty="0"/>
          </a:p>
        </p:txBody>
      </p:sp>
      <p:sp>
        <p:nvSpPr>
          <p:cNvPr id="3" name="İçerik Yer Tutucusu 2"/>
          <p:cNvSpPr>
            <a:spLocks noGrp="1"/>
          </p:cNvSpPr>
          <p:nvPr>
            <p:ph idx="1"/>
          </p:nvPr>
        </p:nvSpPr>
        <p:spPr/>
        <p:txBody>
          <a:bodyPr>
            <a:normAutofit/>
          </a:bodyPr>
          <a:lstStyle/>
          <a:p>
            <a:pPr lvl="1"/>
            <a:r>
              <a:rPr lang="tr-TR" sz="2600" dirty="0" smtClean="0"/>
              <a:t>Hukuk açısından:</a:t>
            </a:r>
          </a:p>
          <a:p>
            <a:pPr lvl="2"/>
            <a:r>
              <a:rPr lang="tr-TR" sz="2200" dirty="0" smtClean="0"/>
              <a:t>Kimler siyasal haklara sahip?</a:t>
            </a:r>
          </a:p>
          <a:p>
            <a:pPr lvl="2"/>
            <a:r>
              <a:rPr lang="tr-TR" sz="2200" dirty="0" smtClean="0"/>
              <a:t>Dar anlamda kimler siyasete katılma hakkına sahip?</a:t>
            </a:r>
          </a:p>
          <a:p>
            <a:pPr lvl="2"/>
            <a:r>
              <a:rPr lang="tr-TR" sz="2200" dirty="0" smtClean="0"/>
              <a:t>Geniş anlamda kimlerin katılması için gerekli güvence ve özgürlükler mevcut?</a:t>
            </a:r>
          </a:p>
          <a:p>
            <a:pPr lvl="1"/>
            <a:endParaRPr lang="tr-TR" sz="2600" dirty="0"/>
          </a:p>
          <a:p>
            <a:pPr lvl="1"/>
            <a:r>
              <a:rPr lang="tr-TR" sz="2600" dirty="0" smtClean="0"/>
              <a:t>Sosyolojik açıdan:</a:t>
            </a:r>
          </a:p>
          <a:p>
            <a:pPr lvl="2"/>
            <a:r>
              <a:rPr lang="tr-TR" sz="2200" dirty="0" smtClean="0"/>
              <a:t>Kimler siyasal haklardan faydalanabilecek konumda?</a:t>
            </a:r>
          </a:p>
          <a:p>
            <a:pPr lvl="2"/>
            <a:r>
              <a:rPr lang="tr-TR" sz="2200" dirty="0" smtClean="0"/>
              <a:t>Eğitim, gelir, yaş, cinsiyet, sınıf, meslek boyutları</a:t>
            </a:r>
            <a:endParaRPr lang="tr-TR" sz="2200" dirty="0"/>
          </a:p>
        </p:txBody>
      </p:sp>
    </p:spTree>
    <p:extLst>
      <p:ext uri="{BB962C8B-B14F-4D97-AF65-F5344CB8AC3E}">
        <p14:creationId xmlns:p14="http://schemas.microsoft.com/office/powerpoint/2010/main" val="2387038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Alan</a:t>
            </a:r>
            <a:endParaRPr lang="tr-TR" dirty="0"/>
          </a:p>
        </p:txBody>
      </p:sp>
      <p:sp>
        <p:nvSpPr>
          <p:cNvPr id="3" name="İçerik Yer Tutucusu 2"/>
          <p:cNvSpPr>
            <a:spLocks noGrp="1"/>
          </p:cNvSpPr>
          <p:nvPr>
            <p:ph idx="1"/>
          </p:nvPr>
        </p:nvSpPr>
        <p:spPr/>
        <p:txBody>
          <a:bodyPr>
            <a:normAutofit/>
          </a:bodyPr>
          <a:lstStyle/>
          <a:p>
            <a:pPr lvl="1"/>
            <a:r>
              <a:rPr lang="tr-TR" sz="2600" dirty="0" smtClean="0"/>
              <a:t>Hangi alanlara katılmak hedefleniyor?</a:t>
            </a:r>
          </a:p>
          <a:p>
            <a:pPr lvl="2"/>
            <a:r>
              <a:rPr lang="tr-TR" sz="2200" dirty="0"/>
              <a:t>Kurumların oluşumu</a:t>
            </a:r>
          </a:p>
          <a:p>
            <a:pPr lvl="2"/>
            <a:r>
              <a:rPr lang="tr-TR" sz="2200" dirty="0"/>
              <a:t>Görevlilerin belirlenmesi</a:t>
            </a:r>
          </a:p>
          <a:p>
            <a:pPr lvl="2"/>
            <a:r>
              <a:rPr lang="tr-TR" sz="2200" dirty="0"/>
              <a:t>Kararların alınması</a:t>
            </a:r>
          </a:p>
          <a:p>
            <a:pPr lvl="2"/>
            <a:endParaRPr lang="tr-TR" sz="2200" dirty="0" smtClean="0"/>
          </a:p>
          <a:p>
            <a:pPr lvl="1"/>
            <a:r>
              <a:rPr lang="tr-TR" sz="2600" dirty="0" smtClean="0"/>
              <a:t>Yerel yönetim kurumları</a:t>
            </a:r>
          </a:p>
          <a:p>
            <a:pPr lvl="1"/>
            <a:endParaRPr lang="tr-TR" sz="2600" dirty="0" smtClean="0"/>
          </a:p>
          <a:p>
            <a:pPr lvl="1"/>
            <a:r>
              <a:rPr lang="tr-TR" sz="2600" dirty="0" smtClean="0"/>
              <a:t>Katılmanın dışında bırakılan kurumlar</a:t>
            </a:r>
          </a:p>
        </p:txBody>
      </p:sp>
    </p:spTree>
    <p:extLst>
      <p:ext uri="{BB962C8B-B14F-4D97-AF65-F5344CB8AC3E}">
        <p14:creationId xmlns:p14="http://schemas.microsoft.com/office/powerpoint/2010/main" val="1549731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Katılmanın somut biçimleri</a:t>
            </a:r>
            <a:endParaRPr lang="tr-TR" dirty="0"/>
          </a:p>
        </p:txBody>
      </p:sp>
      <p:sp>
        <p:nvSpPr>
          <p:cNvPr id="3" name="İçerik Yer Tutucusu 2"/>
          <p:cNvSpPr>
            <a:spLocks noGrp="1"/>
          </p:cNvSpPr>
          <p:nvPr>
            <p:ph idx="1"/>
          </p:nvPr>
        </p:nvSpPr>
        <p:spPr/>
        <p:txBody>
          <a:bodyPr>
            <a:normAutofit/>
          </a:bodyPr>
          <a:lstStyle/>
          <a:p>
            <a:pPr lvl="1"/>
            <a:r>
              <a:rPr lang="tr-TR" sz="2600" dirty="0" smtClean="0"/>
              <a:t>Katılma eylemi gönüllü olmalıdır – zorlama içermemelidir</a:t>
            </a:r>
          </a:p>
          <a:p>
            <a:pPr lvl="1"/>
            <a:endParaRPr lang="tr-TR" sz="2600" dirty="0"/>
          </a:p>
          <a:p>
            <a:pPr lvl="1"/>
            <a:r>
              <a:rPr lang="tr-TR" sz="2600" dirty="0" smtClean="0"/>
              <a:t>Katılanların amaçları ve yöntemleri</a:t>
            </a:r>
          </a:p>
          <a:p>
            <a:pPr lvl="2"/>
            <a:r>
              <a:rPr lang="tr-TR" sz="2200" dirty="0" smtClean="0"/>
              <a:t>Katılmanın meşruluğu – hukuk dışı olmaması, düzenin dışına çıkmaması (tarihsel doğruluk değil, bilimsel tanım sorunu)</a:t>
            </a:r>
          </a:p>
          <a:p>
            <a:pPr lvl="2"/>
            <a:r>
              <a:rPr lang="tr-TR" sz="2200" dirty="0" smtClean="0"/>
              <a:t>Katılmanın biçimleri: bireysel, toplu, örgütlü, pasif</a:t>
            </a:r>
          </a:p>
          <a:p>
            <a:pPr lvl="2"/>
            <a:endParaRPr lang="tr-TR" sz="2200" dirty="0"/>
          </a:p>
          <a:p>
            <a:pPr marL="384048" lvl="2" indent="0">
              <a:buNone/>
            </a:pPr>
            <a:endParaRPr lang="tr-TR" sz="2200" dirty="0" smtClean="0"/>
          </a:p>
          <a:p>
            <a:pPr lvl="2"/>
            <a:endParaRPr lang="tr-TR" sz="2200" dirty="0"/>
          </a:p>
        </p:txBody>
      </p:sp>
    </p:spTree>
    <p:extLst>
      <p:ext uri="{BB962C8B-B14F-4D97-AF65-F5344CB8AC3E}">
        <p14:creationId xmlns:p14="http://schemas.microsoft.com/office/powerpoint/2010/main" val="2011997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Katılmayı belirleyen etmenler</a:t>
            </a:r>
            <a:endParaRPr lang="tr-TR" dirty="0"/>
          </a:p>
        </p:txBody>
      </p:sp>
      <p:sp>
        <p:nvSpPr>
          <p:cNvPr id="3" name="İçerik Yer Tutucusu 2"/>
          <p:cNvSpPr>
            <a:spLocks noGrp="1"/>
          </p:cNvSpPr>
          <p:nvPr>
            <p:ph idx="1"/>
          </p:nvPr>
        </p:nvSpPr>
        <p:spPr/>
        <p:txBody>
          <a:bodyPr>
            <a:normAutofit/>
          </a:bodyPr>
          <a:lstStyle/>
          <a:p>
            <a:pPr lvl="1"/>
            <a:r>
              <a:rPr lang="tr-TR" sz="2600" dirty="0" smtClean="0"/>
              <a:t>Devlet kuruluşunun niteliği</a:t>
            </a:r>
          </a:p>
          <a:p>
            <a:pPr lvl="1"/>
            <a:r>
              <a:rPr lang="tr-TR" sz="2600" dirty="0" smtClean="0"/>
              <a:t>Tüzel çerçeve</a:t>
            </a:r>
          </a:p>
          <a:p>
            <a:pPr lvl="1"/>
            <a:r>
              <a:rPr lang="tr-TR" sz="2600" dirty="0" smtClean="0"/>
              <a:t>İdeolojik ortam ve gelenekler</a:t>
            </a:r>
          </a:p>
          <a:p>
            <a:pPr lvl="1"/>
            <a:r>
              <a:rPr lang="tr-TR" sz="2600" dirty="0" smtClean="0"/>
              <a:t>Teknolojik olanaklar</a:t>
            </a:r>
          </a:p>
          <a:p>
            <a:pPr lvl="1"/>
            <a:r>
              <a:rPr lang="tr-TR" sz="2600" dirty="0" smtClean="0"/>
              <a:t>Katılanların sayısı</a:t>
            </a:r>
          </a:p>
          <a:p>
            <a:pPr lvl="1"/>
            <a:r>
              <a:rPr lang="tr-TR" sz="2600" dirty="0" smtClean="0"/>
              <a:t>Eğitim düzeyi</a:t>
            </a:r>
          </a:p>
          <a:p>
            <a:pPr lvl="1"/>
            <a:r>
              <a:rPr lang="tr-TR" sz="2600" dirty="0" smtClean="0"/>
              <a:t>Yerleşim yerleri</a:t>
            </a:r>
          </a:p>
          <a:p>
            <a:pPr lvl="1"/>
            <a:r>
              <a:rPr lang="tr-TR" sz="2600" dirty="0" smtClean="0"/>
              <a:t>Sınıfsal konum</a:t>
            </a:r>
            <a:endParaRPr lang="tr-TR" sz="2600" dirty="0"/>
          </a:p>
        </p:txBody>
      </p:sp>
    </p:spTree>
    <p:extLst>
      <p:ext uri="{BB962C8B-B14F-4D97-AF65-F5344CB8AC3E}">
        <p14:creationId xmlns:p14="http://schemas.microsoft.com/office/powerpoint/2010/main" val="3679307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Siyasal katılmanın değeri</a:t>
            </a:r>
            <a:endParaRPr lang="tr-TR" dirty="0"/>
          </a:p>
        </p:txBody>
      </p:sp>
      <p:sp>
        <p:nvSpPr>
          <p:cNvPr id="3" name="İçerik Yer Tutucusu 2"/>
          <p:cNvSpPr>
            <a:spLocks noGrp="1"/>
          </p:cNvSpPr>
          <p:nvPr>
            <p:ph idx="1"/>
          </p:nvPr>
        </p:nvSpPr>
        <p:spPr/>
        <p:txBody>
          <a:bodyPr>
            <a:normAutofit/>
          </a:bodyPr>
          <a:lstStyle/>
          <a:p>
            <a:pPr lvl="1"/>
            <a:r>
              <a:rPr lang="tr-TR" sz="2600" dirty="0" smtClean="0"/>
              <a:t>Devletin üç temel işlevi:</a:t>
            </a:r>
          </a:p>
          <a:p>
            <a:pPr lvl="2"/>
            <a:r>
              <a:rPr lang="tr-TR" sz="2200" dirty="0" smtClean="0"/>
              <a:t>Toplumun ortak çıkarına hizmet – ezilen sınıfların kitlesel katılımı</a:t>
            </a:r>
          </a:p>
          <a:p>
            <a:pPr lvl="2"/>
            <a:r>
              <a:rPr lang="tr-TR" sz="2200" dirty="0" smtClean="0"/>
              <a:t>Egemen sınıflara hizmet – sınıfsal seçkinlerin katılımı</a:t>
            </a:r>
          </a:p>
          <a:p>
            <a:pPr lvl="2"/>
            <a:r>
              <a:rPr lang="tr-TR" sz="2200" dirty="0" smtClean="0"/>
              <a:t>Kendini korumak ve egemenlik araçlarını elde etmek – siyasal katılma devlet gücünün toplumu </a:t>
            </a:r>
            <a:r>
              <a:rPr lang="tr-TR" sz="2200" smtClean="0"/>
              <a:t>ezmesini engeller</a:t>
            </a:r>
            <a:endParaRPr lang="tr-TR" sz="2200" dirty="0" smtClean="0"/>
          </a:p>
          <a:p>
            <a:pPr marL="384048" lvl="2" indent="0">
              <a:buNone/>
            </a:pPr>
            <a:endParaRPr lang="tr-TR" sz="2200" dirty="0"/>
          </a:p>
        </p:txBody>
      </p:sp>
    </p:spTree>
    <p:extLst>
      <p:ext uri="{BB962C8B-B14F-4D97-AF65-F5344CB8AC3E}">
        <p14:creationId xmlns:p14="http://schemas.microsoft.com/office/powerpoint/2010/main" val="3203119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Anayasa – Tanımlar</a:t>
            </a:r>
            <a:endParaRPr lang="tr-TR" dirty="0"/>
          </a:p>
        </p:txBody>
      </p:sp>
      <p:sp>
        <p:nvSpPr>
          <p:cNvPr id="3" name="İçerik Yer Tutucusu 2"/>
          <p:cNvSpPr>
            <a:spLocks noGrp="1"/>
          </p:cNvSpPr>
          <p:nvPr>
            <p:ph idx="1"/>
          </p:nvPr>
        </p:nvSpPr>
        <p:spPr/>
        <p:txBody>
          <a:bodyPr>
            <a:normAutofit lnSpcReduction="10000"/>
          </a:bodyPr>
          <a:lstStyle/>
          <a:p>
            <a:pPr lvl="1"/>
            <a:r>
              <a:rPr lang="tr-TR" sz="2600" dirty="0" smtClean="0"/>
              <a:t>Devletin ana kuruluşunu örgütleyen belge</a:t>
            </a:r>
          </a:p>
          <a:p>
            <a:pPr lvl="2"/>
            <a:r>
              <a:rPr lang="tr-TR" sz="2200" dirty="0"/>
              <a:t>Dar anlamıyla anayasa metni </a:t>
            </a:r>
          </a:p>
          <a:p>
            <a:pPr lvl="2"/>
            <a:r>
              <a:rPr lang="tr-TR" sz="2200" dirty="0"/>
              <a:t>Çok sayıda temel yasa metninden oluşan ana yasalar</a:t>
            </a:r>
          </a:p>
          <a:p>
            <a:pPr lvl="2"/>
            <a:r>
              <a:rPr lang="tr-TR" sz="2200" dirty="0"/>
              <a:t>Yerleşik gelenekler</a:t>
            </a:r>
          </a:p>
          <a:p>
            <a:pPr lvl="2"/>
            <a:endParaRPr lang="tr-TR" sz="2200" dirty="0"/>
          </a:p>
          <a:p>
            <a:pPr lvl="1"/>
            <a:r>
              <a:rPr lang="tr-TR" sz="2600" dirty="0" smtClean="0"/>
              <a:t>Geniş anlamda anayasa: anayasal düzenin unsurlarını barındıran bir yapı</a:t>
            </a:r>
          </a:p>
          <a:p>
            <a:pPr lvl="1"/>
            <a:r>
              <a:rPr lang="tr-TR" sz="2600" dirty="0" smtClean="0"/>
              <a:t>Anayasal düzen: devlet, siyasal sistem ve siyasal düzenin bütünü</a:t>
            </a:r>
          </a:p>
          <a:p>
            <a:pPr lvl="1"/>
            <a:r>
              <a:rPr lang="tr-TR" sz="2600" dirty="0" smtClean="0"/>
              <a:t>Her anayasa devletin temel ilkelerini, devlet güçlerinin örgütlenmesini yurttaş hak ve özgürlüklerini ve anayasayı değiştirme yöntemini içerir</a:t>
            </a:r>
          </a:p>
          <a:p>
            <a:pPr lvl="1"/>
            <a:r>
              <a:rPr lang="tr-TR" sz="2600" dirty="0" smtClean="0"/>
              <a:t>Anayasal düzen sınıf ilişkileri, gelişmişlik düzeyi, hakim inanç ve ideolojiler, kabul görmüş gelenekler tarafından biçimlenir</a:t>
            </a:r>
          </a:p>
        </p:txBody>
      </p:sp>
    </p:spTree>
    <p:extLst>
      <p:ext uri="{BB962C8B-B14F-4D97-AF65-F5344CB8AC3E}">
        <p14:creationId xmlns:p14="http://schemas.microsoft.com/office/powerpoint/2010/main" val="949965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Anayasaları sınıflandırmak</a:t>
            </a:r>
            <a:endParaRPr lang="tr-TR" dirty="0"/>
          </a:p>
        </p:txBody>
      </p:sp>
      <p:sp>
        <p:nvSpPr>
          <p:cNvPr id="3" name="İçerik Yer Tutucusu 2"/>
          <p:cNvSpPr>
            <a:spLocks noGrp="1"/>
          </p:cNvSpPr>
          <p:nvPr>
            <p:ph idx="1"/>
          </p:nvPr>
        </p:nvSpPr>
        <p:spPr/>
        <p:txBody>
          <a:bodyPr>
            <a:normAutofit/>
          </a:bodyPr>
          <a:lstStyle/>
          <a:p>
            <a:pPr lvl="1"/>
            <a:r>
              <a:rPr lang="tr-TR" sz="2600" dirty="0" smtClean="0"/>
              <a:t>Nominal anayasalar: çoğu ilkenin kağıt üzerinde kaldığı, siyasal gerçekliği yansıtmayan sistemler</a:t>
            </a:r>
          </a:p>
          <a:p>
            <a:pPr lvl="1"/>
            <a:endParaRPr lang="tr-TR" sz="2600" dirty="0"/>
          </a:p>
          <a:p>
            <a:pPr lvl="1"/>
            <a:r>
              <a:rPr lang="tr-TR" sz="2600" dirty="0" smtClean="0"/>
              <a:t>Program anayasalar: belirli ilkelere gerçek talepleri karşılamak için değil «amaç» olarak yer veren anayasalar</a:t>
            </a:r>
          </a:p>
          <a:p>
            <a:pPr lvl="1"/>
            <a:endParaRPr lang="tr-TR" sz="2600" dirty="0"/>
          </a:p>
          <a:p>
            <a:pPr lvl="1"/>
            <a:r>
              <a:rPr lang="tr-TR" sz="2600" dirty="0" smtClean="0"/>
              <a:t>Karma anayasalar: nominal ve program anayasa nitelikleri de taşımasına rağmen çoğu ilkesi devlet ve kişi yaşamında uygulanan anayasalar </a:t>
            </a:r>
            <a:endParaRPr lang="tr-TR" sz="2600" dirty="0"/>
          </a:p>
        </p:txBody>
      </p:sp>
    </p:spTree>
    <p:extLst>
      <p:ext uri="{BB962C8B-B14F-4D97-AF65-F5344CB8AC3E}">
        <p14:creationId xmlns:p14="http://schemas.microsoft.com/office/powerpoint/2010/main" val="734037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Anayasalar neden yapıldı?</a:t>
            </a:r>
            <a:endParaRPr lang="tr-TR" dirty="0"/>
          </a:p>
        </p:txBody>
      </p:sp>
      <p:sp>
        <p:nvSpPr>
          <p:cNvPr id="3" name="İçerik Yer Tutucusu 2"/>
          <p:cNvSpPr>
            <a:spLocks noGrp="1"/>
          </p:cNvSpPr>
          <p:nvPr>
            <p:ph idx="1"/>
          </p:nvPr>
        </p:nvSpPr>
        <p:spPr/>
        <p:txBody>
          <a:bodyPr>
            <a:normAutofit fontScale="92500"/>
          </a:bodyPr>
          <a:lstStyle/>
          <a:p>
            <a:pPr lvl="1"/>
            <a:r>
              <a:rPr lang="tr-TR" sz="2600" dirty="0" smtClean="0"/>
              <a:t>Tarihsel süreçteki siyasal mücadelelerin ürünü olan ve karşılıklı hak ve görevleri teminat altına alan bir tür sözleşme</a:t>
            </a:r>
          </a:p>
          <a:p>
            <a:pPr lvl="1"/>
            <a:endParaRPr lang="tr-TR" sz="2600" dirty="0"/>
          </a:p>
          <a:p>
            <a:pPr lvl="1"/>
            <a:r>
              <a:rPr lang="tr-TR" sz="2600" dirty="0" smtClean="0"/>
              <a:t>Yazılı ilk anayasa 1654’te İngiltere’de yapıldı</a:t>
            </a:r>
          </a:p>
          <a:p>
            <a:pPr lvl="1"/>
            <a:endParaRPr lang="tr-TR" sz="2600" dirty="0" smtClean="0"/>
          </a:p>
          <a:p>
            <a:pPr lvl="1"/>
            <a:r>
              <a:rPr lang="tr-TR" sz="2600" dirty="0" smtClean="0"/>
              <a:t>17.- 18. yüzyıllar toplum sözleşmeleri düşüncesinin dönemi</a:t>
            </a:r>
          </a:p>
          <a:p>
            <a:pPr lvl="1"/>
            <a:endParaRPr lang="tr-TR" sz="2600" dirty="0"/>
          </a:p>
          <a:p>
            <a:pPr lvl="1"/>
            <a:r>
              <a:rPr lang="tr-TR" sz="2600" dirty="0" smtClean="0"/>
              <a:t>19. yüzyılda ulus devletlerin inşası</a:t>
            </a:r>
          </a:p>
          <a:p>
            <a:pPr lvl="1"/>
            <a:endParaRPr lang="tr-TR" sz="2600" dirty="0"/>
          </a:p>
          <a:p>
            <a:pPr lvl="1"/>
            <a:r>
              <a:rPr lang="tr-TR" sz="2600" dirty="0" smtClean="0"/>
              <a:t>II. Dünya Savaşı sonrası ve </a:t>
            </a:r>
            <a:r>
              <a:rPr lang="tr-TR" sz="2600" dirty="0" err="1" smtClean="0"/>
              <a:t>Sovyetler’in</a:t>
            </a:r>
            <a:r>
              <a:rPr lang="tr-TR" sz="2600" dirty="0" smtClean="0"/>
              <a:t> dağılışı sonrası anayasa yapım süreçleri</a:t>
            </a:r>
            <a:endParaRPr lang="tr-TR" sz="2600" dirty="0"/>
          </a:p>
        </p:txBody>
      </p:sp>
    </p:spTree>
    <p:extLst>
      <p:ext uri="{BB962C8B-B14F-4D97-AF65-F5344CB8AC3E}">
        <p14:creationId xmlns:p14="http://schemas.microsoft.com/office/powerpoint/2010/main" val="2511058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Anayasalar nasıl yapılır?</a:t>
            </a:r>
            <a:endParaRPr lang="tr-TR" dirty="0"/>
          </a:p>
        </p:txBody>
      </p:sp>
      <p:sp>
        <p:nvSpPr>
          <p:cNvPr id="3" name="İçerik Yer Tutucusu 2"/>
          <p:cNvSpPr>
            <a:spLocks noGrp="1"/>
          </p:cNvSpPr>
          <p:nvPr>
            <p:ph idx="1"/>
          </p:nvPr>
        </p:nvSpPr>
        <p:spPr/>
        <p:txBody>
          <a:bodyPr>
            <a:normAutofit fontScale="92500"/>
          </a:bodyPr>
          <a:lstStyle/>
          <a:p>
            <a:pPr lvl="1"/>
            <a:r>
              <a:rPr lang="tr-TR" sz="2600" dirty="0" smtClean="0"/>
              <a:t>Asli kurucu iktidar</a:t>
            </a:r>
          </a:p>
          <a:p>
            <a:pPr lvl="2"/>
            <a:r>
              <a:rPr lang="tr-TR" sz="2200" dirty="0"/>
              <a:t>Yeni bir devletin doğumu durumunda, kurucu iktidar hukuk yaratma yetkisini kendisinin yarattığı fiili durumdan </a:t>
            </a:r>
            <a:r>
              <a:rPr lang="tr-TR" sz="2200" dirty="0" smtClean="0"/>
              <a:t>alır – anayasa yapım süreci</a:t>
            </a:r>
            <a:endParaRPr lang="tr-TR" sz="2200" dirty="0"/>
          </a:p>
          <a:p>
            <a:pPr lvl="2"/>
            <a:endParaRPr lang="tr-TR" sz="2200" dirty="0"/>
          </a:p>
          <a:p>
            <a:pPr lvl="1"/>
            <a:r>
              <a:rPr lang="tr-TR" sz="2600" dirty="0" smtClean="0"/>
              <a:t>Türev kurucu iktidar</a:t>
            </a:r>
          </a:p>
          <a:p>
            <a:pPr lvl="2"/>
            <a:r>
              <a:rPr lang="tr-TR" sz="2200" dirty="0" smtClean="0"/>
              <a:t>Halihazırdaki hukuk kurallarının tanıdığı yetkiyle yeni kurallar yaratma – anayasa değişikliği süreci</a:t>
            </a:r>
          </a:p>
          <a:p>
            <a:pPr lvl="1"/>
            <a:endParaRPr lang="tr-TR" sz="2600" dirty="0"/>
          </a:p>
          <a:p>
            <a:pPr lvl="1"/>
            <a:r>
              <a:rPr lang="tr-TR" sz="2600" dirty="0" smtClean="0"/>
              <a:t>Tanımların açmazı: türev yetki sahibi bir meclis, asli kurucu bir meclis gibi davranıp yeni bir anayasa yapabilir mi?  Yeni bir anayasa yapılması için mutlaka olağanüstü bir durumu, hukuksal bir boşluğu mu beklemek gerekir?</a:t>
            </a:r>
          </a:p>
        </p:txBody>
      </p:sp>
    </p:spTree>
    <p:extLst>
      <p:ext uri="{BB962C8B-B14F-4D97-AF65-F5344CB8AC3E}">
        <p14:creationId xmlns:p14="http://schemas.microsoft.com/office/powerpoint/2010/main" val="215700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Siyasal Katılma - kökenler</a:t>
            </a:r>
            <a:endParaRPr lang="tr-TR" dirty="0"/>
          </a:p>
        </p:txBody>
      </p:sp>
      <p:sp>
        <p:nvSpPr>
          <p:cNvPr id="3" name="İçerik Yer Tutucusu 2"/>
          <p:cNvSpPr>
            <a:spLocks noGrp="1"/>
          </p:cNvSpPr>
          <p:nvPr>
            <p:ph idx="1"/>
          </p:nvPr>
        </p:nvSpPr>
        <p:spPr/>
        <p:txBody>
          <a:bodyPr>
            <a:normAutofit/>
          </a:bodyPr>
          <a:lstStyle/>
          <a:p>
            <a:pPr lvl="1"/>
            <a:r>
              <a:rPr lang="tr-TR" sz="2600" dirty="0" smtClean="0"/>
              <a:t>Siyasal katılma yalnızca devlet yönetimine katılma mıdır, toplumdaki siyasal etkinliğe katılma mıdır?</a:t>
            </a:r>
          </a:p>
          <a:p>
            <a:pPr lvl="1"/>
            <a:endParaRPr lang="tr-TR" sz="2600" dirty="0"/>
          </a:p>
          <a:p>
            <a:pPr lvl="1"/>
            <a:r>
              <a:rPr lang="tr-TR" sz="2600" dirty="0" smtClean="0"/>
              <a:t>17.yy. İngiliz (parlamentonun egemenliği), 18. yy Amerikan (temel özgürlükler), 18. yy Fransız (kamunun genel iradesi) ve 20. yy Rus devrimleri (</a:t>
            </a:r>
            <a:r>
              <a:rPr lang="tr-TR" sz="2600" dirty="0" err="1" smtClean="0"/>
              <a:t>sovyetlere</a:t>
            </a:r>
            <a:r>
              <a:rPr lang="tr-TR" sz="2600" dirty="0" smtClean="0"/>
              <a:t> katılım) ile II. Dünya Savaşı sonrası bağımsızlık hareketleri bağlamında oluşan bir kavram</a:t>
            </a:r>
            <a:endParaRPr lang="tr-TR" sz="2600" dirty="0"/>
          </a:p>
        </p:txBody>
      </p:sp>
    </p:spTree>
    <p:extLst>
      <p:ext uri="{BB962C8B-B14F-4D97-AF65-F5344CB8AC3E}">
        <p14:creationId xmlns:p14="http://schemas.microsoft.com/office/powerpoint/2010/main" val="657690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Türkiye’de siyasal katılma</a:t>
            </a:r>
            <a:endParaRPr lang="tr-TR" dirty="0"/>
          </a:p>
        </p:txBody>
      </p:sp>
      <p:sp>
        <p:nvSpPr>
          <p:cNvPr id="3" name="İçerik Yer Tutucusu 2"/>
          <p:cNvSpPr>
            <a:spLocks noGrp="1"/>
          </p:cNvSpPr>
          <p:nvPr>
            <p:ph idx="1"/>
          </p:nvPr>
        </p:nvSpPr>
        <p:spPr/>
        <p:txBody>
          <a:bodyPr>
            <a:normAutofit/>
          </a:bodyPr>
          <a:lstStyle/>
          <a:p>
            <a:pPr lvl="1"/>
            <a:r>
              <a:rPr lang="tr-TR" sz="2600" dirty="0" smtClean="0"/>
              <a:t>1839 Tanzimat Fermanı</a:t>
            </a:r>
          </a:p>
          <a:p>
            <a:pPr lvl="1"/>
            <a:r>
              <a:rPr lang="tr-TR" sz="2600" dirty="0" smtClean="0"/>
              <a:t>1876 I. Meşrutiyet</a:t>
            </a:r>
          </a:p>
          <a:p>
            <a:pPr lvl="1"/>
            <a:r>
              <a:rPr lang="tr-TR" sz="2600" dirty="0" smtClean="0"/>
              <a:t>1908 II. Meşrutiyet</a:t>
            </a:r>
          </a:p>
          <a:p>
            <a:pPr lvl="1"/>
            <a:r>
              <a:rPr lang="tr-TR" sz="2600" dirty="0" smtClean="0"/>
              <a:t>23 Nisan 1920 TBMM’nin açılması</a:t>
            </a:r>
          </a:p>
          <a:p>
            <a:pPr lvl="1"/>
            <a:r>
              <a:rPr lang="tr-TR" sz="2600" dirty="0" smtClean="0"/>
              <a:t>29 Ekim 1923 Cumhuriyet</a:t>
            </a:r>
          </a:p>
          <a:p>
            <a:pPr lvl="1"/>
            <a:r>
              <a:rPr lang="tr-TR" sz="2600" dirty="0" smtClean="0"/>
              <a:t>1934 – kadınlara seçme/seçilme hakkının tanınması</a:t>
            </a:r>
          </a:p>
          <a:p>
            <a:pPr lvl="1"/>
            <a:r>
              <a:rPr lang="tr-TR" sz="2600" dirty="0" smtClean="0"/>
              <a:t>1950 Demokrat Parti’nin seçilmesi</a:t>
            </a:r>
          </a:p>
          <a:p>
            <a:pPr lvl="1"/>
            <a:r>
              <a:rPr lang="tr-TR" sz="2600" dirty="0" smtClean="0"/>
              <a:t>1961 Anayasası</a:t>
            </a:r>
            <a:endParaRPr lang="tr-TR" sz="2600" dirty="0"/>
          </a:p>
        </p:txBody>
      </p:sp>
    </p:spTree>
    <p:extLst>
      <p:ext uri="{BB962C8B-B14F-4D97-AF65-F5344CB8AC3E}">
        <p14:creationId xmlns:p14="http://schemas.microsoft.com/office/powerpoint/2010/main" val="4242697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Siyasal katılmanın koşulları</a:t>
            </a:r>
            <a:endParaRPr lang="tr-TR" dirty="0"/>
          </a:p>
        </p:txBody>
      </p:sp>
      <p:sp>
        <p:nvSpPr>
          <p:cNvPr id="3" name="İçerik Yer Tutucusu 2"/>
          <p:cNvSpPr>
            <a:spLocks noGrp="1"/>
          </p:cNvSpPr>
          <p:nvPr>
            <p:ph idx="1"/>
          </p:nvPr>
        </p:nvSpPr>
        <p:spPr/>
        <p:txBody>
          <a:bodyPr>
            <a:normAutofit lnSpcReduction="10000"/>
          </a:bodyPr>
          <a:lstStyle/>
          <a:p>
            <a:pPr lvl="1"/>
            <a:r>
              <a:rPr lang="tr-TR" sz="2600" dirty="0" smtClean="0"/>
              <a:t>Siyasal katılma hangi ortamlarda, kimler tarafından, neye yönelik gerçekleştirilir?</a:t>
            </a:r>
          </a:p>
          <a:p>
            <a:pPr lvl="1"/>
            <a:endParaRPr lang="tr-TR" sz="2600" dirty="0" smtClean="0"/>
          </a:p>
          <a:p>
            <a:pPr lvl="1"/>
            <a:r>
              <a:rPr lang="tr-TR" sz="2600" dirty="0" smtClean="0"/>
              <a:t>Devletin bağımsızlığı – egemenliği kendi elinde tutan bir yönetime katılma</a:t>
            </a:r>
          </a:p>
          <a:p>
            <a:pPr lvl="1"/>
            <a:endParaRPr lang="tr-TR" sz="2600" dirty="0"/>
          </a:p>
          <a:p>
            <a:pPr lvl="1"/>
            <a:r>
              <a:rPr lang="tr-TR" sz="2600" dirty="0" smtClean="0"/>
              <a:t>Katılacak öznelerin can güvenliği bulunması, hukuk devletinin asgari güvencelerine sahip olunması</a:t>
            </a:r>
          </a:p>
          <a:p>
            <a:pPr lvl="1"/>
            <a:endParaRPr lang="tr-TR" sz="2600" dirty="0"/>
          </a:p>
          <a:p>
            <a:pPr lvl="1"/>
            <a:r>
              <a:rPr lang="tr-TR" sz="2600" dirty="0" smtClean="0"/>
              <a:t>Eğitim aracılığıyla kazanılan bir toplumsallaşma</a:t>
            </a:r>
            <a:endParaRPr lang="tr-TR" sz="2600" dirty="0"/>
          </a:p>
        </p:txBody>
      </p:sp>
    </p:spTree>
    <p:extLst>
      <p:ext uri="{BB962C8B-B14F-4D97-AF65-F5344CB8AC3E}">
        <p14:creationId xmlns:p14="http://schemas.microsoft.com/office/powerpoint/2010/main" val="322963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Ortam</a:t>
            </a:r>
            <a:endParaRPr lang="tr-TR" dirty="0"/>
          </a:p>
        </p:txBody>
      </p:sp>
      <p:sp>
        <p:nvSpPr>
          <p:cNvPr id="3" name="İçerik Yer Tutucusu 2"/>
          <p:cNvSpPr>
            <a:spLocks noGrp="1"/>
          </p:cNvSpPr>
          <p:nvPr>
            <p:ph idx="1"/>
          </p:nvPr>
        </p:nvSpPr>
        <p:spPr/>
        <p:txBody>
          <a:bodyPr>
            <a:normAutofit/>
          </a:bodyPr>
          <a:lstStyle/>
          <a:p>
            <a:pPr lvl="1"/>
            <a:r>
              <a:rPr lang="tr-TR" sz="2600" dirty="0" smtClean="0"/>
              <a:t>Katılmaya dayanak oluşturacak bir tüzel çerçeve</a:t>
            </a:r>
          </a:p>
          <a:p>
            <a:pPr lvl="1"/>
            <a:endParaRPr lang="tr-TR" sz="2600" dirty="0" smtClean="0"/>
          </a:p>
          <a:p>
            <a:pPr lvl="1"/>
            <a:r>
              <a:rPr lang="tr-TR" sz="2600" dirty="0" smtClean="0"/>
              <a:t>Katılmaya açık bir ideolojik ortam</a:t>
            </a:r>
          </a:p>
          <a:p>
            <a:pPr lvl="1"/>
            <a:endParaRPr lang="tr-TR" sz="2600" dirty="0"/>
          </a:p>
          <a:p>
            <a:pPr lvl="1"/>
            <a:r>
              <a:rPr lang="tr-TR" sz="2600" dirty="0" smtClean="0"/>
              <a:t>Yurttaşlar ve yönetim arasında asgari bir iletişim düzeyi</a:t>
            </a:r>
          </a:p>
          <a:p>
            <a:pPr lvl="1"/>
            <a:endParaRPr lang="tr-TR" sz="2600" dirty="0"/>
          </a:p>
        </p:txBody>
      </p:sp>
    </p:spTree>
    <p:extLst>
      <p:ext uri="{BB962C8B-B14F-4D97-AF65-F5344CB8AC3E}">
        <p14:creationId xmlns:p14="http://schemas.microsoft.com/office/powerpoint/2010/main" val="371460895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296</TotalTime>
  <Words>608</Words>
  <Application>Microsoft Office PowerPoint</Application>
  <PresentationFormat>Özel</PresentationFormat>
  <Paragraphs>102</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Geçmişe bakış</vt:lpstr>
      <vt:lpstr>Siyaset Bilimi I</vt:lpstr>
      <vt:lpstr>Anayasa – Tanımlar</vt:lpstr>
      <vt:lpstr>Anayasaları sınıflandırmak</vt:lpstr>
      <vt:lpstr>Anayasalar neden yapıldı?</vt:lpstr>
      <vt:lpstr>Anayasalar nasıl yapılır?</vt:lpstr>
      <vt:lpstr>Siyasal Katılma - kökenler</vt:lpstr>
      <vt:lpstr>Türkiye’de siyasal katılma</vt:lpstr>
      <vt:lpstr>Siyasal katılmanın koşulları</vt:lpstr>
      <vt:lpstr>Ortam</vt:lpstr>
      <vt:lpstr>Özne </vt:lpstr>
      <vt:lpstr>Alan</vt:lpstr>
      <vt:lpstr>Katılmanın somut biçimleri</vt:lpstr>
      <vt:lpstr>Katılmayı belirleyen etmenler</vt:lpstr>
      <vt:lpstr>Siyasal katılmanın değeri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Siyaset Bilimi I</dc:title>
  <dc:creator>EZGIKAYA</dc:creator>
  <cp:lastModifiedBy>ismail - [2010]</cp:lastModifiedBy>
  <cp:revision>17</cp:revision>
  <dcterms:created xsi:type="dcterms:W3CDTF">2018-06-19T11:27:11Z</dcterms:created>
  <dcterms:modified xsi:type="dcterms:W3CDTF">2018-06-25T17:06:16Z</dcterms:modified>
</cp:coreProperties>
</file>