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2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51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44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890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26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21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40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55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60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393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E5F2C-B03A-46AC-B714-2AFB497F1E9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81E5E-AA16-46C0-8742-BA48B60BD0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32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acillus_thuringiensis_israelensi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acillus_thuringiensis_israelensi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ayer_CropScience" TargetMode="External"/><Relationship Id="rId2" Type="http://schemas.openxmlformats.org/officeDocument/2006/relationships/hyperlink" Target="http://en.wikipedia.org/wiki/Plant_Genetic_System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iological_pesticide" TargetMode="External"/><Relationship Id="rId2" Type="http://schemas.openxmlformats.org/officeDocument/2006/relationships/hyperlink" Target="http://en.wikipedia.org/wiki/Gram-positive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nvironmental_Protection_Agency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nthrax_disease" TargetMode="External"/><Relationship Id="rId2" Type="http://schemas.openxmlformats.org/officeDocument/2006/relationships/hyperlink" Target="http://en.wikipedia.org/wiki/Bacillus_cere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acillus_anthraci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iptera" TargetMode="External"/><Relationship Id="rId2" Type="http://schemas.openxmlformats.org/officeDocument/2006/relationships/hyperlink" Target="http://en.wikipedia.org/wiki/Lepidopt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ematode" TargetMode="External"/><Relationship Id="rId5" Type="http://schemas.openxmlformats.org/officeDocument/2006/relationships/hyperlink" Target="http://en.wikipedia.org/wiki/Hymenoptera" TargetMode="External"/><Relationship Id="rId4" Type="http://schemas.openxmlformats.org/officeDocument/2006/relationships/hyperlink" Target="http://en.wikipedia.org/wiki/Coleopter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622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568" y="1423988"/>
            <a:ext cx="7776864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42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Böceklerin kontrolünde Proteinlerin ve Sporların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i="1" dirty="0"/>
              <a:t>B.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smtClean="0"/>
              <a:t>tarafından üretilen sporlar ve kristalin </a:t>
            </a:r>
            <a:r>
              <a:rPr lang="tr-TR" dirty="0" err="1" smtClean="0"/>
              <a:t>insektisidal</a:t>
            </a:r>
            <a:r>
              <a:rPr lang="tr-TR" dirty="0" smtClean="0"/>
              <a:t> proteinler 1920 yılından günümüze böceklerin kontrolünde kullanılmakta, genellikle de sprey olarak uygulanmaktadır.</a:t>
            </a:r>
          </a:p>
          <a:p>
            <a:endParaRPr lang="tr-TR" dirty="0"/>
          </a:p>
          <a:p>
            <a:r>
              <a:rPr lang="tr-TR" dirty="0" smtClean="0"/>
              <a:t>Günümüzde spesifik </a:t>
            </a:r>
            <a:r>
              <a:rPr lang="tr-TR" dirty="0" err="1" smtClean="0"/>
              <a:t>insektisitler</a:t>
            </a:r>
            <a:r>
              <a:rPr lang="tr-TR" dirty="0" smtClean="0"/>
              <a:t> olarak yer almakta ve </a:t>
            </a:r>
          </a:p>
          <a:p>
            <a:pPr marL="68580" indent="0">
              <a:buNone/>
            </a:pPr>
            <a:endParaRPr lang="tr-TR" dirty="0"/>
          </a:p>
          <a:p>
            <a:r>
              <a:rPr lang="en-US" dirty="0" err="1"/>
              <a:t>DiPel</a:t>
            </a:r>
            <a:r>
              <a:rPr lang="en-US" dirty="0"/>
              <a:t> </a:t>
            </a:r>
            <a:r>
              <a:rPr lang="tr-TR" dirty="0" smtClean="0"/>
              <a:t>ve </a:t>
            </a:r>
            <a:r>
              <a:rPr lang="en-US" dirty="0" smtClean="0"/>
              <a:t> </a:t>
            </a:r>
            <a:r>
              <a:rPr lang="en-US" dirty="0" err="1" smtClean="0"/>
              <a:t>Thuricide</a:t>
            </a:r>
            <a:r>
              <a:rPr lang="tr-TR" dirty="0" smtClean="0"/>
              <a:t> gibi ticari markalar olarak satılmaktadır.</a:t>
            </a:r>
          </a:p>
          <a:p>
            <a:pPr marL="6858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38840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764705"/>
            <a:ext cx="6777317" cy="5067925"/>
          </a:xfrm>
        </p:spPr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r>
              <a:rPr lang="tr-TR" dirty="0" err="1" smtClean="0"/>
              <a:t>Spesifiteleri</a:t>
            </a:r>
            <a:r>
              <a:rPr lang="tr-TR" dirty="0" smtClean="0"/>
              <a:t>  nedeni ile pestisitler çevre dostu olarak tanımlanırlar.</a:t>
            </a:r>
          </a:p>
          <a:p>
            <a:endParaRPr lang="tr-TR" dirty="0"/>
          </a:p>
          <a:p>
            <a:r>
              <a:rPr lang="tr-TR" dirty="0" smtClean="0"/>
              <a:t>Doğal yaşama, </a:t>
            </a:r>
          </a:p>
          <a:p>
            <a:pPr lvl="1"/>
            <a:r>
              <a:rPr lang="tr-TR" dirty="0" smtClean="0"/>
              <a:t>insanlara, </a:t>
            </a:r>
          </a:p>
          <a:p>
            <a:pPr lvl="1"/>
            <a:r>
              <a:rPr lang="tr-TR" dirty="0" smtClean="0"/>
              <a:t>tozlaşma ajanlarına ve</a:t>
            </a:r>
          </a:p>
          <a:p>
            <a:pPr lvl="1"/>
            <a:r>
              <a:rPr lang="tr-TR" dirty="0" smtClean="0"/>
              <a:t> faydalı pek çok böceğe </a:t>
            </a:r>
          </a:p>
          <a:p>
            <a:pPr marL="365760" lvl="1" indent="0">
              <a:buNone/>
            </a:pPr>
            <a:endParaRPr lang="tr-TR" dirty="0"/>
          </a:p>
          <a:p>
            <a:pPr marL="365760" lvl="1" indent="0">
              <a:buNone/>
            </a:pPr>
            <a:r>
              <a:rPr lang="tr-TR" dirty="0" smtClean="0"/>
              <a:t>karşı zararlı etkileri bulunmamaktadır ve organik ürün yetiştiriciliğinde yaygın olarak kullanılmaktadırlar.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Bununla birlikte, bu ürünlerin kataloglarında insan ve çevre sağlığı ile ilgili pek çok uyarı yer almaktadır.</a:t>
            </a:r>
          </a:p>
          <a:p>
            <a:endParaRPr lang="tr-TR" dirty="0"/>
          </a:p>
          <a:p>
            <a:pPr marL="6858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1644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268761"/>
            <a:ext cx="6777317" cy="4563869"/>
          </a:xfrm>
        </p:spPr>
        <p:txBody>
          <a:bodyPr>
            <a:normAutofit/>
          </a:bodyPr>
          <a:lstStyle/>
          <a:p>
            <a:r>
              <a:rPr lang="en-US" i="1" dirty="0">
                <a:hlinkClick r:id="rId2" tooltip="Bacillus thuringiensis israelensis"/>
              </a:rPr>
              <a:t>Bacillus </a:t>
            </a:r>
            <a:r>
              <a:rPr lang="en-US" i="1" dirty="0" err="1">
                <a:hlinkClick r:id="rId2" tooltip="Bacillus thuringiensis israelensis"/>
              </a:rPr>
              <a:t>thuringiensis</a:t>
            </a:r>
            <a:r>
              <a:rPr lang="en-US" dirty="0">
                <a:hlinkClick r:id="rId2" tooltip="Bacillus thuringiensis israelensis"/>
              </a:rPr>
              <a:t> </a:t>
            </a:r>
            <a:r>
              <a:rPr lang="en-US" dirty="0" err="1">
                <a:hlinkClick r:id="rId2" tooltip="Bacillus thuringiensis israelensis"/>
              </a:rPr>
              <a:t>serovar</a:t>
            </a:r>
            <a:r>
              <a:rPr lang="en-US" dirty="0">
                <a:hlinkClick r:id="rId2" tooltip="Bacillus thuringiensis israelensis"/>
              </a:rPr>
              <a:t> </a:t>
            </a:r>
            <a:r>
              <a:rPr lang="en-US" i="1" dirty="0" err="1" smtClean="0">
                <a:hlinkClick r:id="rId2" tooltip="Bacillus thuringiensis israelensis"/>
              </a:rPr>
              <a:t>israelensis</a:t>
            </a:r>
            <a:r>
              <a:rPr lang="tr-TR" i="1" dirty="0" smtClean="0"/>
              <a:t> </a:t>
            </a:r>
            <a:r>
              <a:rPr lang="tr-TR" dirty="0" smtClean="0"/>
              <a:t>yaygın olarak sinek </a:t>
            </a:r>
            <a:r>
              <a:rPr lang="tr-TR" dirty="0" err="1" smtClean="0"/>
              <a:t>larvasiti</a:t>
            </a:r>
            <a:r>
              <a:rPr lang="tr-TR" dirty="0" smtClean="0"/>
              <a:t> olarak kullanılmaktadır.</a:t>
            </a:r>
          </a:p>
          <a:p>
            <a:endParaRPr lang="tr-TR" dirty="0"/>
          </a:p>
          <a:p>
            <a:r>
              <a:rPr lang="tr-TR" dirty="0" smtClean="0"/>
              <a:t>Bu yöntem, sinekler ile mücadelede çevre dostu bir yöntemdir.</a:t>
            </a:r>
          </a:p>
          <a:p>
            <a:endParaRPr lang="tr-TR" dirty="0" smtClean="0"/>
          </a:p>
          <a:p>
            <a:endParaRPr lang="tr-TR" i="1" dirty="0">
              <a:hlinkClick r:id="rId2" tooltip="Bacillus thuringiensis israelensis"/>
            </a:endParaRPr>
          </a:p>
        </p:txBody>
      </p:sp>
    </p:spTree>
    <p:extLst>
      <p:ext uri="{BB962C8B-B14F-4D97-AF65-F5344CB8AC3E}">
        <p14:creationId xmlns:p14="http://schemas.microsoft.com/office/powerpoint/2010/main" val="2334948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052737"/>
            <a:ext cx="6777317" cy="4779893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Böcekler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Bt’ye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</a:t>
            </a:r>
            <a:r>
              <a:rPr lang="tr-TR" dirty="0" smtClean="0">
                <a:solidFill>
                  <a:schemeClr val="tx1"/>
                </a:solidFill>
                <a:hlinkClick r:id="rId2" tooltip="Bacillus thuringiensis israelensis"/>
              </a:rPr>
              <a:t>direnç 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geliştirdikçe, yeni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Bt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suşlarının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araştırması sürmektedir.</a:t>
            </a:r>
          </a:p>
          <a:p>
            <a:endParaRPr lang="tr-TR" i="1" dirty="0">
              <a:solidFill>
                <a:schemeClr val="tx1"/>
              </a:solidFill>
              <a:hlinkClick r:id="rId2" tooltip="Bacillus thuringiensis israelensis"/>
            </a:endParaRPr>
          </a:p>
          <a:p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Bir başka yaklaşım </a:t>
            </a:r>
            <a:r>
              <a:rPr lang="tr-TR" dirty="0" smtClean="0">
                <a:solidFill>
                  <a:schemeClr val="tx1"/>
                </a:solidFill>
                <a:hlinkClick r:id="rId2" tooltip="Bacillus thuringiensis israelensis"/>
              </a:rPr>
              <a:t>ise;</a:t>
            </a:r>
          </a:p>
          <a:p>
            <a:r>
              <a:rPr lang="tr-TR" dirty="0" smtClean="0">
                <a:solidFill>
                  <a:schemeClr val="tx1"/>
                </a:solidFill>
                <a:hlinkClick r:id="rId2" tooltip="Bacillus thuringiensis israelensis"/>
              </a:rPr>
              <a:t> 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organizma karakteristiklerinin iyileştirilmesi için mutasyonların gerçekleştirilmesi ya da </a:t>
            </a:r>
            <a:endParaRPr lang="tr-TR" dirty="0" smtClean="0">
              <a:solidFill>
                <a:schemeClr val="tx1"/>
              </a:solidFill>
              <a:hlinkClick r:id="rId2" tooltip="Bacillus thuringiensis israelensis"/>
            </a:endParaRPr>
          </a:p>
          <a:p>
            <a:r>
              <a:rPr lang="tr-TR" dirty="0" smtClean="0">
                <a:solidFill>
                  <a:schemeClr val="tx1"/>
                </a:solidFill>
                <a:hlinkClick r:id="rId2" tooltip="Bacillus thuringiensis israelensis"/>
              </a:rPr>
              <a:t>homolog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rekombinasyon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tekniği kullanılarak, genetik mühendisliği tekniği ile kristal boyutunun ve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pestisidal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aktivitenin arttırılmasıdır.</a:t>
            </a:r>
          </a:p>
          <a:p>
            <a:endParaRPr lang="tr-TR" dirty="0">
              <a:solidFill>
                <a:schemeClr val="tx1"/>
              </a:solidFill>
              <a:hlinkClick r:id="rId2" tooltip="Bacillus thuringiensis israelensis"/>
            </a:endParaRPr>
          </a:p>
          <a:p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Bir diğer yol ise,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Bt’nin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konak direncinin yükseltilmesi ya da mevcut toksinlerin daha etkin </a:t>
            </a:r>
            <a:r>
              <a:rPr lang="tr-TR" dirty="0" err="1">
                <a:solidFill>
                  <a:schemeClr val="tx1"/>
                </a:solidFill>
                <a:hlinkClick r:id="rId2" tooltip="Bacillus thuringiensis israelensis"/>
              </a:rPr>
              <a:t>formülasyona</a:t>
            </a:r>
            <a:r>
              <a:rPr lang="tr-TR" dirty="0">
                <a:solidFill>
                  <a:schemeClr val="tx1"/>
                </a:solidFill>
                <a:hlinkClick r:id="rId2" tooltip="Bacillus thuringiensis israelensis"/>
              </a:rPr>
              <a:t> kavuşturulmasıdır.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83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609" y="836713"/>
            <a:ext cx="6777317" cy="456386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Her bir yeni </a:t>
            </a:r>
            <a:r>
              <a:rPr lang="tr-TR" dirty="0" err="1" smtClean="0"/>
              <a:t>suşa</a:t>
            </a:r>
            <a:r>
              <a:rPr lang="tr-TR" dirty="0" smtClean="0"/>
              <a:t> yeni bir numara verilmekte ve U.S: EPA’ya kaydı yapılmaktadır.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6788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0"/>
            <a:ext cx="777686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2063552" y="6125506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http://www.epa.gov/oppbppd1/biopesticides/pips/regofbtcrops.htm</a:t>
            </a:r>
          </a:p>
        </p:txBody>
      </p:sp>
    </p:spTree>
    <p:extLst>
      <p:ext uri="{BB962C8B-B14F-4D97-AF65-F5344CB8AC3E}">
        <p14:creationId xmlns:p14="http://schemas.microsoft.com/office/powerpoint/2010/main" val="2396637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9617" y="1556793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Kayıt yapıldıktan sonra, </a:t>
            </a:r>
            <a:r>
              <a:rPr lang="tr-TR" dirty="0" err="1"/>
              <a:t>suş</a:t>
            </a:r>
            <a:r>
              <a:rPr lang="tr-TR" dirty="0"/>
              <a:t> üzerinde genetik modifikasyonların yapılabilmesi için izin alınmaktadır.</a:t>
            </a:r>
          </a:p>
          <a:p>
            <a:pPr marL="68580" indent="0">
              <a:buNone/>
            </a:pPr>
            <a:endParaRPr lang="tr-TR" dirty="0"/>
          </a:p>
          <a:p>
            <a:r>
              <a:rPr lang="tr-TR" dirty="0" smtClean="0"/>
              <a:t>Organik </a:t>
            </a:r>
            <a:r>
              <a:rPr lang="tr-TR" dirty="0"/>
              <a:t>tarımda kullanımı uygun bulunan </a:t>
            </a:r>
            <a:r>
              <a:rPr lang="tr-TR" dirty="0" err="1"/>
              <a:t>Bt’lerin</a:t>
            </a:r>
            <a:r>
              <a:rPr lang="tr-TR" dirty="0"/>
              <a:t> listesi ABD’de </a:t>
            </a:r>
            <a:r>
              <a:rPr lang="en-US" dirty="0"/>
              <a:t>Organic Materials Review Institute (OMRI)</a:t>
            </a:r>
            <a:r>
              <a:rPr lang="tr-TR" baseline="30000" dirty="0"/>
              <a:t> </a:t>
            </a:r>
            <a:r>
              <a:rPr lang="tr-TR" dirty="0"/>
              <a:t> web sayfasında yer almakta ve ayrıca pek çok üniversite yine web sayfasında </a:t>
            </a:r>
            <a:r>
              <a:rPr lang="tr-TR" dirty="0" err="1"/>
              <a:t>Bt</a:t>
            </a:r>
            <a:r>
              <a:rPr lang="tr-TR" dirty="0"/>
              <a:t> sporlarının ya da protein </a:t>
            </a:r>
            <a:r>
              <a:rPr lang="tr-TR" dirty="0" err="1"/>
              <a:t>preperatlarının</a:t>
            </a:r>
            <a:r>
              <a:rPr lang="tr-TR" dirty="0"/>
              <a:t> organik tarımda nasıl kullanılacağına dair çeşitli bilgiler vermektedir.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048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609" y="2276873"/>
            <a:ext cx="6777317" cy="3508977"/>
          </a:xfrm>
        </p:spPr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825" y="332657"/>
            <a:ext cx="8134350" cy="528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728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67608" y="83671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600" b="1" dirty="0" err="1"/>
              <a:t>Bt</a:t>
            </a:r>
            <a:r>
              <a:rPr lang="tr-TR" sz="3600" b="1" dirty="0"/>
              <a:t> Genlerinin Bitkilerin Böcek Direnci Kazanmasında Kullanımı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Belçika firması olan </a:t>
            </a:r>
            <a:r>
              <a:rPr lang="en-US" dirty="0">
                <a:hlinkClick r:id="rId2" tooltip="Plant Genetic Systems"/>
              </a:rPr>
              <a:t>Plant Genetic Systems</a:t>
            </a:r>
            <a:r>
              <a:rPr lang="en-US" dirty="0"/>
              <a:t> </a:t>
            </a:r>
            <a:r>
              <a:rPr lang="tr-TR" dirty="0" smtClean="0"/>
              <a:t> (şimdi </a:t>
            </a:r>
            <a:r>
              <a:rPr lang="en-US" dirty="0">
                <a:hlinkClick r:id="rId3" tooltip="Bayer CropScience"/>
              </a:rPr>
              <a:t>Bayer </a:t>
            </a:r>
            <a:r>
              <a:rPr lang="en-US" dirty="0" err="1" smtClean="0">
                <a:hlinkClick r:id="rId3" tooltip="Bayer CropScience"/>
              </a:rPr>
              <a:t>CropScience</a:t>
            </a:r>
            <a:r>
              <a:rPr lang="tr-TR" dirty="0" smtClean="0"/>
              <a:t>’</a:t>
            </a:r>
            <a:r>
              <a:rPr lang="tr-TR" dirty="0" err="1" smtClean="0"/>
              <a:t>nin</a:t>
            </a:r>
            <a:r>
              <a:rPr lang="tr-TR" dirty="0" smtClean="0"/>
              <a:t> bir parçası) ilk olarak 1985 yılında, </a:t>
            </a:r>
            <a:r>
              <a:rPr lang="en-US" i="1" dirty="0"/>
              <a:t>B. </a:t>
            </a:r>
            <a:r>
              <a:rPr lang="tr-TR" i="1" dirty="0" err="1"/>
              <a:t>t</a:t>
            </a:r>
            <a:r>
              <a:rPr lang="en-US" i="1" dirty="0" err="1" smtClean="0"/>
              <a:t>huringiensis</a:t>
            </a:r>
            <a:r>
              <a:rPr lang="tr-TR" i="1" dirty="0" smtClean="0"/>
              <a:t> </a:t>
            </a:r>
            <a:r>
              <a:rPr lang="tr-TR" i="1" dirty="0" err="1" smtClean="0"/>
              <a:t>cry</a:t>
            </a:r>
            <a:r>
              <a:rPr lang="tr-TR" i="1" dirty="0" smtClean="0"/>
              <a:t> </a:t>
            </a:r>
            <a:r>
              <a:rPr lang="tr-TR" dirty="0" smtClean="0"/>
              <a:t>genlerini ifade etmek suretiyle böcek direncine sahip genetik olarak düzenlenmiş bitki (tütün) üretmiştir.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Bt</a:t>
            </a:r>
            <a:r>
              <a:rPr lang="tr-TR" dirty="0" smtClean="0"/>
              <a:t> tütün, hiçbir zaman ticari olarak satılmamıştır, besin zincirinin bir parçası olmamıştır; genetik </a:t>
            </a:r>
            <a:r>
              <a:rPr lang="tr-TR" dirty="0" err="1" smtClean="0"/>
              <a:t>manipulasyonları</a:t>
            </a:r>
            <a:r>
              <a:rPr lang="tr-TR" dirty="0" smtClean="0"/>
              <a:t> kolay olduğu için genetik olarak yapılan modifikasyonları test etmek için kullanılmıştır.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115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thrungiensis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/>
              <a:t>Bacillus </a:t>
            </a:r>
            <a:r>
              <a:rPr lang="en-US" b="1" i="1" dirty="0" err="1"/>
              <a:t>thuringiensis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tr-TR" dirty="0" smtClean="0"/>
              <a:t>ya da</a:t>
            </a:r>
            <a:r>
              <a:rPr lang="en-US" dirty="0" smtClean="0"/>
              <a:t> </a:t>
            </a:r>
            <a:r>
              <a:rPr lang="en-US" b="1" dirty="0" err="1"/>
              <a:t>Bt</a:t>
            </a:r>
            <a:r>
              <a:rPr lang="en-US" dirty="0"/>
              <a:t>) </a:t>
            </a:r>
            <a:r>
              <a:rPr lang="en-US" dirty="0" smtClean="0">
                <a:solidFill>
                  <a:srgbClr val="FF0000"/>
                </a:solidFill>
                <a:hlinkClick r:id="rId2" tooltip="Gram-positive"/>
              </a:rPr>
              <a:t>Gram-</a:t>
            </a:r>
            <a:r>
              <a:rPr lang="en-US" dirty="0" err="1" smtClean="0">
                <a:solidFill>
                  <a:srgbClr val="FF0000"/>
                </a:solidFill>
                <a:hlinkClick r:id="rId2" tooltip="Gram-positive"/>
              </a:rPr>
              <a:t>po</a:t>
            </a:r>
            <a:r>
              <a:rPr lang="tr-TR" dirty="0" err="1" smtClean="0">
                <a:solidFill>
                  <a:srgbClr val="FF0000"/>
                </a:solidFill>
              </a:rPr>
              <a:t>zitif</a:t>
            </a:r>
            <a:r>
              <a:rPr lang="en-US" dirty="0" smtClean="0"/>
              <a:t>, </a:t>
            </a:r>
            <a:r>
              <a:rPr lang="tr-TR" dirty="0" smtClean="0"/>
              <a:t>toprakta yaşayan bir bakteridir ve yaygın olarak </a:t>
            </a:r>
            <a:r>
              <a:rPr lang="en-US" dirty="0" err="1" smtClean="0">
                <a:solidFill>
                  <a:srgbClr val="FFC000"/>
                </a:solidFill>
                <a:hlinkClick r:id="rId3" tooltip="Biological pesticide"/>
              </a:rPr>
              <a:t>biolo</a:t>
            </a:r>
            <a:r>
              <a:rPr lang="tr-TR" dirty="0" err="1" smtClean="0">
                <a:solidFill>
                  <a:srgbClr val="FFC000"/>
                </a:solidFill>
                <a:hlinkClick r:id="rId3" tooltip="Biological pesticide"/>
              </a:rPr>
              <a:t>jik</a:t>
            </a:r>
            <a:r>
              <a:rPr lang="tr-TR" dirty="0" smtClean="0">
                <a:solidFill>
                  <a:srgbClr val="FFC000"/>
                </a:solidFill>
                <a:hlinkClick r:id="rId3" tooltip="Biological pesticide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hlinkClick r:id="rId3" tooltip="Biological pesticide"/>
              </a:rPr>
              <a:t>pesti</a:t>
            </a:r>
            <a:r>
              <a:rPr lang="tr-TR" dirty="0" smtClean="0">
                <a:solidFill>
                  <a:srgbClr val="FFC000"/>
                </a:solidFill>
              </a:rPr>
              <a:t>sit </a:t>
            </a:r>
            <a:r>
              <a:rPr lang="tr-TR" dirty="0" smtClean="0"/>
              <a:t>olarak kullanılır</a:t>
            </a:r>
            <a:r>
              <a:rPr lang="en-US" dirty="0" smtClean="0"/>
              <a:t>.</a:t>
            </a:r>
            <a:endParaRPr lang="tr-TR" dirty="0" smtClean="0"/>
          </a:p>
          <a:p>
            <a:pPr marL="68580" indent="0">
              <a:buNone/>
            </a:pPr>
            <a:endParaRPr lang="tr-TR" dirty="0" smtClean="0"/>
          </a:p>
          <a:p>
            <a:r>
              <a:rPr lang="en-US" dirty="0" smtClean="0"/>
              <a:t> </a:t>
            </a:r>
            <a:r>
              <a:rPr lang="en-US" i="1" dirty="0"/>
              <a:t>B.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smtClean="0"/>
              <a:t>ayrıca çok çeşitli tırtıl</a:t>
            </a:r>
            <a:r>
              <a:rPr lang="en-US" dirty="0" smtClean="0"/>
              <a:t> </a:t>
            </a:r>
            <a:r>
              <a:rPr lang="tr-TR" dirty="0" smtClean="0"/>
              <a:t>türlerinin, pul kanatlıların ve</a:t>
            </a:r>
            <a:r>
              <a:rPr lang="en-US" dirty="0" smtClean="0"/>
              <a:t> </a:t>
            </a:r>
            <a:r>
              <a:rPr lang="tr-TR" dirty="0" smtClean="0"/>
              <a:t>kelebeklerin </a:t>
            </a:r>
            <a:r>
              <a:rPr lang="tr-TR" dirty="0" err="1" smtClean="0"/>
              <a:t>gastrointestinal</a:t>
            </a:r>
            <a:r>
              <a:rPr lang="tr-TR" dirty="0" smtClean="0"/>
              <a:t> sisteminde doğal olarak bulunurlar.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Bu canlıların gut sisteminin </a:t>
            </a:r>
            <a:r>
              <a:rPr lang="tr-TR" dirty="0"/>
              <a:t>y</a:t>
            </a:r>
            <a:r>
              <a:rPr lang="tr-TR" dirty="0" smtClean="0"/>
              <a:t>anı sıra </a:t>
            </a:r>
            <a:r>
              <a:rPr lang="tr-TR" dirty="0" err="1" smtClean="0"/>
              <a:t>Bt</a:t>
            </a:r>
            <a:r>
              <a:rPr lang="tr-TR" dirty="0" smtClean="0"/>
              <a:t> çeşitli yaprakların yüzeyinde, sucul çevrelerde</a:t>
            </a:r>
            <a:r>
              <a:rPr lang="en-US" dirty="0" smtClean="0"/>
              <a:t>,</a:t>
            </a:r>
            <a:r>
              <a:rPr lang="tr-TR" dirty="0" smtClean="0"/>
              <a:t> hayvan dışkısında </a:t>
            </a:r>
            <a:r>
              <a:rPr lang="en-US" dirty="0" smtClean="0"/>
              <a:t> </a:t>
            </a:r>
            <a:r>
              <a:rPr lang="tr-TR" dirty="0" smtClean="0"/>
              <a:t>ve böcek bakımından zengin çevrelerde, un öğütme ve de ekin depolama </a:t>
            </a:r>
            <a:r>
              <a:rPr lang="tr-TR" dirty="0"/>
              <a:t>tesislerinde </a:t>
            </a:r>
            <a:r>
              <a:rPr lang="tr-TR" dirty="0" smtClean="0"/>
              <a:t>yayın olarak bulunabilir.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32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https://www.youtube.com/watch?v=3aLj1WmzL98&amp;list=PLtna2bytZCdc7D_2Mf49qJ5GEvXhoUUq7&amp;index=1</a:t>
            </a:r>
          </a:p>
        </p:txBody>
      </p:sp>
    </p:spTree>
    <p:extLst>
      <p:ext uri="{BB962C8B-B14F-4D97-AF65-F5344CB8AC3E}">
        <p14:creationId xmlns:p14="http://schemas.microsoft.com/office/powerpoint/2010/main" val="3994247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3851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/>
              <a:t>Kullanımı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628801"/>
            <a:ext cx="6777317" cy="4203829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İlk olarak 1995 yılında </a:t>
            </a:r>
            <a:r>
              <a:rPr lang="en-US" dirty="0"/>
              <a:t>CRY 3A </a:t>
            </a:r>
            <a:r>
              <a:rPr lang="en-US" dirty="0" err="1"/>
              <a:t>Bt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tr-TR" dirty="0" err="1" smtClean="0"/>
              <a:t>ksinini</a:t>
            </a:r>
            <a:r>
              <a:rPr lang="tr-TR" dirty="0" smtClean="0"/>
              <a:t> üreten patates bitkisi </a:t>
            </a:r>
            <a:r>
              <a:rPr lang="en-US" dirty="0">
                <a:hlinkClick r:id="rId2" tooltip="Environmental Protection Agency"/>
              </a:rPr>
              <a:t>Environmental Protection </a:t>
            </a:r>
            <a:r>
              <a:rPr lang="en-US" dirty="0" smtClean="0">
                <a:hlinkClick r:id="rId2" tooltip="Environmental Protection Agency"/>
              </a:rPr>
              <a:t>Agency</a:t>
            </a:r>
            <a:r>
              <a:rPr lang="tr-TR" dirty="0" smtClean="0"/>
              <a:t> tarafından güvenli olarak değerlendirilmiştir.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Bu ürün, insan tarafından üretilen ve pestisit üretme özelliğine sahip ürün olarak USA’de tanımlanmıştır.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Bu patates 2001 yılında, yeterince ilgi görememesi nedeni ile  marketten kaldırılmıştır.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96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484785"/>
            <a:ext cx="6777317" cy="4347845"/>
          </a:xfrm>
        </p:spPr>
        <p:txBody>
          <a:bodyPr>
            <a:normAutofit/>
          </a:bodyPr>
          <a:lstStyle/>
          <a:p>
            <a:r>
              <a:rPr lang="tr-TR" dirty="0" smtClean="0"/>
              <a:t>1996 yılında, genetik olarak düzenlenmiş ve </a:t>
            </a:r>
            <a:r>
              <a:rPr lang="en-US" dirty="0" err="1"/>
              <a:t>Bt</a:t>
            </a:r>
            <a:r>
              <a:rPr lang="en-US" dirty="0"/>
              <a:t> Cry </a:t>
            </a:r>
            <a:r>
              <a:rPr lang="en-US" dirty="0" smtClean="0"/>
              <a:t>protein</a:t>
            </a:r>
            <a:r>
              <a:rPr lang="tr-TR" dirty="0" smtClean="0"/>
              <a:t>ini üreten ve Avrupa mısır kurdunu ve yakın akraba diğer türleri öldürme özelliğine sahip mısır bitkisi  üretilmiştir.</a:t>
            </a:r>
          </a:p>
          <a:p>
            <a:endParaRPr lang="tr-TR" dirty="0"/>
          </a:p>
          <a:p>
            <a:r>
              <a:rPr lang="tr-TR" dirty="0" smtClean="0"/>
              <a:t>Daha sonrasında ise, kök kurtlarının larvasını öldürme özelliğindeki </a:t>
            </a:r>
            <a:r>
              <a:rPr lang="tr-TR" dirty="0" err="1" smtClean="0"/>
              <a:t>Bt</a:t>
            </a:r>
            <a:r>
              <a:rPr lang="tr-TR" dirty="0" smtClean="0"/>
              <a:t> genleri ilave edilmiştir.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567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79577" y="1556793"/>
            <a:ext cx="7065233" cy="4275837"/>
          </a:xfrm>
        </p:spPr>
        <p:txBody>
          <a:bodyPr>
            <a:normAutofit fontScale="62500" lnSpcReduction="20000"/>
          </a:bodyPr>
          <a:lstStyle/>
          <a:p>
            <a:r>
              <a:rPr lang="tr-TR" dirty="0" err="1" smtClean="0"/>
              <a:t>Sporulasyon</a:t>
            </a:r>
            <a:r>
              <a:rPr lang="tr-TR" dirty="0" smtClean="0"/>
              <a:t> sırasında </a:t>
            </a:r>
            <a:r>
              <a:rPr lang="en-US" dirty="0" err="1"/>
              <a:t>Bt</a:t>
            </a:r>
            <a:r>
              <a:rPr lang="en-US" dirty="0"/>
              <a:t> </a:t>
            </a:r>
            <a:r>
              <a:rPr lang="tr-TR" dirty="0" err="1" smtClean="0"/>
              <a:t>suşlarının</a:t>
            </a:r>
            <a:r>
              <a:rPr lang="tr-TR" dirty="0" smtClean="0"/>
              <a:t> çoğu </a:t>
            </a:r>
            <a:r>
              <a:rPr lang="en-US" b="1" dirty="0" smtClean="0">
                <a:solidFill>
                  <a:srgbClr val="FFC000"/>
                </a:solidFill>
              </a:rPr>
              <a:t>δ-endotoxin</a:t>
            </a:r>
            <a:r>
              <a:rPr lang="tr-TR" b="1" dirty="0" err="1" smtClean="0">
                <a:solidFill>
                  <a:srgbClr val="FFC000"/>
                </a:solidFill>
              </a:rPr>
              <a:t>ler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dirty="0" smtClean="0"/>
              <a:t>adı verilen kristal proteinler (protein doğasındaki </a:t>
            </a:r>
            <a:r>
              <a:rPr lang="tr-TR" dirty="0" err="1" smtClean="0"/>
              <a:t>inklüzyonlar</a:t>
            </a:r>
            <a:r>
              <a:rPr lang="tr-TR" dirty="0" smtClean="0"/>
              <a:t>)üretirler. </a:t>
            </a:r>
          </a:p>
          <a:p>
            <a:endParaRPr lang="tr-TR" dirty="0"/>
          </a:p>
          <a:p>
            <a:r>
              <a:rPr lang="tr-TR" dirty="0" smtClean="0"/>
              <a:t>Bu kristal proteinlerin </a:t>
            </a:r>
            <a:r>
              <a:rPr lang="tr-TR" dirty="0" err="1" smtClean="0"/>
              <a:t>insektisidal</a:t>
            </a:r>
            <a:r>
              <a:rPr lang="tr-TR" dirty="0" smtClean="0"/>
              <a:t> etkilerinin olduğu bilinmektedir.</a:t>
            </a:r>
          </a:p>
          <a:p>
            <a:endParaRPr lang="tr-TR" dirty="0"/>
          </a:p>
          <a:p>
            <a:r>
              <a:rPr lang="tr-TR" dirty="0" smtClean="0"/>
              <a:t>Bu kristaller nedeni ile </a:t>
            </a:r>
            <a:r>
              <a:rPr lang="tr-TR" dirty="0" err="1" smtClean="0"/>
              <a:t>Bt’lerin</a:t>
            </a:r>
            <a:r>
              <a:rPr lang="tr-TR" dirty="0" smtClean="0"/>
              <a:t> </a:t>
            </a:r>
            <a:r>
              <a:rPr lang="tr-TR" dirty="0" err="1" smtClean="0"/>
              <a:t>insektisidal</a:t>
            </a:r>
            <a:r>
              <a:rPr lang="tr-TR" dirty="0" smtClean="0"/>
              <a:t> olarak kullanımları yaygındır.</a:t>
            </a:r>
          </a:p>
          <a:p>
            <a:endParaRPr lang="tr-TR" dirty="0"/>
          </a:p>
          <a:p>
            <a:r>
              <a:rPr lang="tr-TR" dirty="0" smtClean="0"/>
              <a:t>Ayrıca, </a:t>
            </a:r>
            <a:r>
              <a:rPr lang="tr-TR" dirty="0" err="1" smtClean="0"/>
              <a:t>Bt</a:t>
            </a:r>
            <a:r>
              <a:rPr lang="tr-TR" dirty="0" smtClean="0"/>
              <a:t> genleri kullanılarak son yıllarda çeşitli bitkilerin genetik olarak düzenlenmiş bitkiler geliştirilmiştir.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Kristal üreticisi </a:t>
            </a:r>
            <a:r>
              <a:rPr lang="tr-TR" dirty="0" err="1" smtClean="0"/>
              <a:t>Bt</a:t>
            </a:r>
            <a:r>
              <a:rPr lang="tr-TR" dirty="0" smtClean="0"/>
              <a:t> </a:t>
            </a:r>
            <a:r>
              <a:rPr lang="tr-TR" dirty="0" err="1" smtClean="0"/>
              <a:t>suşlarının</a:t>
            </a:r>
            <a:r>
              <a:rPr lang="tr-TR" dirty="0" smtClean="0"/>
              <a:t> çoğunun </a:t>
            </a:r>
            <a:r>
              <a:rPr lang="tr-TR" dirty="0" err="1" smtClean="0"/>
              <a:t>insektisidal</a:t>
            </a:r>
            <a:r>
              <a:rPr lang="tr-TR" dirty="0" smtClean="0"/>
              <a:t> etkisi yoktur.</a:t>
            </a:r>
          </a:p>
          <a:p>
            <a:endParaRPr lang="tr-TR" dirty="0"/>
          </a:p>
          <a:p>
            <a:r>
              <a:rPr lang="tr-TR" dirty="0" smtClean="0"/>
              <a:t>O halde, bir </a:t>
            </a:r>
            <a:r>
              <a:rPr lang="tr-TR" dirty="0" err="1" smtClean="0"/>
              <a:t>Bt</a:t>
            </a:r>
            <a:r>
              <a:rPr lang="tr-TR" dirty="0" smtClean="0"/>
              <a:t> </a:t>
            </a:r>
            <a:r>
              <a:rPr lang="tr-TR" dirty="0" err="1" smtClean="0"/>
              <a:t>suşu</a:t>
            </a:r>
            <a:r>
              <a:rPr lang="tr-TR" dirty="0" smtClean="0"/>
              <a:t> kristal üretiyor ise, bu kristal proteininin mutlaka </a:t>
            </a:r>
            <a:r>
              <a:rPr lang="tr-TR" dirty="0" err="1" smtClean="0"/>
              <a:t>insektisidal</a:t>
            </a:r>
            <a:r>
              <a:rPr lang="tr-TR" dirty="0" smtClean="0"/>
              <a:t> etkisi vardır dememiz mümkün değildir.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68580" indent="0">
              <a:buNone/>
            </a:pPr>
            <a:endParaRPr lang="tr-TR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47627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67490" y="1027664"/>
            <a:ext cx="7024744" cy="601136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/>
              <a:t>BT’NİN KEŞFİ VE ETKİ MEKANİZMASI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916833"/>
            <a:ext cx="6777317" cy="3915797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B. </a:t>
            </a:r>
            <a:r>
              <a:rPr lang="tr-TR" i="1" dirty="0" smtClean="0"/>
              <a:t>t</a:t>
            </a:r>
            <a:r>
              <a:rPr lang="en-US" i="1" dirty="0" err="1" smtClean="0"/>
              <a:t>huringiensis</a:t>
            </a:r>
            <a:r>
              <a:rPr lang="tr-TR" i="1" dirty="0" smtClean="0"/>
              <a:t> </a:t>
            </a:r>
            <a:r>
              <a:rPr lang="tr-TR" dirty="0" smtClean="0"/>
              <a:t>ilk olarak Japon biyolog </a:t>
            </a:r>
            <a:r>
              <a:rPr lang="en-US" dirty="0" err="1"/>
              <a:t>Ishiwata</a:t>
            </a:r>
            <a:r>
              <a:rPr lang="en-US" dirty="0"/>
              <a:t> </a:t>
            </a:r>
            <a:r>
              <a:rPr lang="en-US" dirty="0" err="1" smtClean="0"/>
              <a:t>Shigetane</a:t>
            </a:r>
            <a:r>
              <a:rPr lang="tr-TR" dirty="0" smtClean="0"/>
              <a:t> tarafından 1901 yılında keşfedilmiştir.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1911 yılında </a:t>
            </a:r>
            <a:r>
              <a:rPr lang="en-US" i="1" dirty="0"/>
              <a:t>B. </a:t>
            </a:r>
            <a:r>
              <a:rPr lang="tr-TR" i="1" dirty="0" err="1"/>
              <a:t>t</a:t>
            </a:r>
            <a:r>
              <a:rPr lang="en-US" i="1" dirty="0" err="1" smtClean="0"/>
              <a:t>huringiensis</a:t>
            </a:r>
            <a:r>
              <a:rPr lang="tr-TR" i="1" dirty="0" smtClean="0"/>
              <a:t> </a:t>
            </a:r>
            <a:r>
              <a:rPr lang="en-US" dirty="0"/>
              <a:t>Ernst </a:t>
            </a:r>
            <a:r>
              <a:rPr lang="en-US" dirty="0" smtClean="0"/>
              <a:t>Berliner</a:t>
            </a:r>
            <a:r>
              <a:rPr lang="tr-TR" dirty="0" smtClean="0"/>
              <a:t> tarafından Almanya’da yeniden keşfedilmiş ve bir güve hastalığının etmeni olarak tanımlanmıştır.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1976 yılında </a:t>
            </a:r>
            <a:r>
              <a:rPr lang="en-US" dirty="0"/>
              <a:t>Robert A. </a:t>
            </a:r>
            <a:r>
              <a:rPr lang="en-US" dirty="0" err="1"/>
              <a:t>Zakharyan</a:t>
            </a:r>
            <a:r>
              <a:rPr lang="en-US" dirty="0"/>
              <a:t> </a:t>
            </a:r>
            <a:endParaRPr lang="tr-TR" dirty="0" smtClean="0"/>
          </a:p>
          <a:p>
            <a:pPr marL="68580" indent="0">
              <a:buNone/>
            </a:pPr>
            <a:r>
              <a:rPr lang="en-US" i="1" dirty="0" smtClean="0"/>
              <a:t>B</a:t>
            </a:r>
            <a:r>
              <a:rPr lang="en-US" i="1" dirty="0"/>
              <a:t>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err="1" smtClean="0"/>
              <a:t>suşunda</a:t>
            </a:r>
            <a:r>
              <a:rPr lang="tr-TR" dirty="0" smtClean="0"/>
              <a:t> bir </a:t>
            </a:r>
            <a:r>
              <a:rPr lang="tr-TR" dirty="0" err="1" smtClean="0"/>
              <a:t>plazmid</a:t>
            </a:r>
            <a:r>
              <a:rPr lang="tr-TR" dirty="0" smtClean="0"/>
              <a:t> olduğunu ve bu </a:t>
            </a:r>
            <a:r>
              <a:rPr lang="tr-TR" dirty="0" err="1" smtClean="0"/>
              <a:t>plazmidin</a:t>
            </a:r>
            <a:r>
              <a:rPr lang="tr-TR" dirty="0" smtClean="0"/>
              <a:t> </a:t>
            </a:r>
            <a:r>
              <a:rPr lang="tr-TR" dirty="0" err="1" smtClean="0"/>
              <a:t>endospor</a:t>
            </a:r>
            <a:r>
              <a:rPr lang="tr-TR" dirty="0" smtClean="0"/>
              <a:t> ve kristal yapısından sorumlu olabileceğini önermiştir.</a:t>
            </a:r>
          </a:p>
          <a:p>
            <a:endParaRPr lang="tr-TR" dirty="0" smtClean="0"/>
          </a:p>
          <a:p>
            <a:endParaRPr lang="tr-TR" i="1" dirty="0"/>
          </a:p>
          <a:p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2888540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196753"/>
            <a:ext cx="6777317" cy="4635877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/>
              <a:t>B.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smtClean="0"/>
              <a:t> bakterisi yine bir toprak bakterisi olan </a:t>
            </a:r>
            <a:r>
              <a:rPr lang="en-US" i="1" dirty="0" err="1" smtClean="0">
                <a:hlinkClick r:id="rId2" tooltip="Bacillus cereus"/>
              </a:rPr>
              <a:t>B.cereus</a:t>
            </a:r>
            <a:r>
              <a:rPr lang="en-US" dirty="0"/>
              <a:t>, </a:t>
            </a:r>
            <a:r>
              <a:rPr lang="tr-TR" dirty="0" smtClean="0"/>
              <a:t>ve </a:t>
            </a:r>
            <a:r>
              <a:rPr lang="en-US" dirty="0" smtClean="0">
                <a:hlinkClick r:id="rId3" tooltip="Anthrax disease"/>
              </a:rPr>
              <a:t>anthrax</a:t>
            </a:r>
            <a:r>
              <a:rPr lang="tr-TR" dirty="0" smtClean="0"/>
              <a:t> etmeni olan </a:t>
            </a:r>
            <a:r>
              <a:rPr lang="en-US" i="1" dirty="0" err="1" smtClean="0">
                <a:hlinkClick r:id="rId4" tooltip="Bacillus anthracis"/>
              </a:rPr>
              <a:t>B.anthracis</a:t>
            </a:r>
            <a:r>
              <a:rPr lang="en-US" dirty="0" smtClean="0"/>
              <a:t>,</a:t>
            </a:r>
            <a:r>
              <a:rPr lang="tr-TR" dirty="0" smtClean="0"/>
              <a:t> ile yakın ilişkilidir.</a:t>
            </a:r>
          </a:p>
          <a:p>
            <a:endParaRPr lang="tr-TR" dirty="0"/>
          </a:p>
          <a:p>
            <a:r>
              <a:rPr lang="tr-TR" dirty="0" smtClean="0"/>
              <a:t>Bu üç tür birbirlerinden temel olarak kodladıkları </a:t>
            </a:r>
            <a:r>
              <a:rPr lang="tr-TR" dirty="0" err="1" smtClean="0"/>
              <a:t>plazmidler</a:t>
            </a:r>
            <a:r>
              <a:rPr lang="tr-TR" dirty="0" smtClean="0"/>
              <a:t> bakımından farklılık gösterirler. </a:t>
            </a:r>
            <a:r>
              <a:rPr lang="en-US" dirty="0" smtClean="0"/>
              <a:t> </a:t>
            </a:r>
            <a:endParaRPr lang="tr-TR" dirty="0" smtClean="0"/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Bu cinsin diğer üyeleri gibi bahsedilen bu üç tür de </a:t>
            </a:r>
            <a:r>
              <a:rPr lang="tr-TR" dirty="0" err="1" smtClean="0"/>
              <a:t>anaerobtur</a:t>
            </a:r>
            <a:r>
              <a:rPr lang="tr-TR" dirty="0" smtClean="0"/>
              <a:t> ve </a:t>
            </a:r>
            <a:r>
              <a:rPr lang="tr-TR" dirty="0" err="1" smtClean="0"/>
              <a:t>endospor</a:t>
            </a:r>
            <a:r>
              <a:rPr lang="tr-TR" dirty="0" smtClean="0"/>
              <a:t> üretirler.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en-US" i="1" dirty="0"/>
              <a:t>B.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err="1" smtClean="0"/>
              <a:t>sporulasyon</a:t>
            </a:r>
            <a:r>
              <a:rPr lang="tr-TR" dirty="0" smtClean="0"/>
              <a:t> sırasında protein doğasında ve </a:t>
            </a:r>
            <a:r>
              <a:rPr lang="tr-TR" dirty="0" err="1" smtClean="0"/>
              <a:t>insektisidal</a:t>
            </a:r>
            <a:r>
              <a:rPr lang="tr-TR" dirty="0" smtClean="0"/>
              <a:t> etkisi olan </a:t>
            </a:r>
            <a:r>
              <a:rPr lang="en-US" dirty="0" smtClean="0">
                <a:solidFill>
                  <a:srgbClr val="FFC000"/>
                </a:solidFill>
              </a:rPr>
              <a:t>δ-endotoxin</a:t>
            </a:r>
            <a:r>
              <a:rPr lang="tr-TR" dirty="0" err="1" smtClean="0">
                <a:solidFill>
                  <a:srgbClr val="FFC000"/>
                </a:solidFill>
              </a:rPr>
              <a:t>ler</a:t>
            </a:r>
            <a:r>
              <a:rPr lang="tr-TR" dirty="0" smtClean="0">
                <a:solidFill>
                  <a:srgbClr val="FFC000"/>
                </a:solidFill>
              </a:rPr>
              <a:t> (kristal proteinler ya da </a:t>
            </a:r>
            <a:r>
              <a:rPr lang="en-US" dirty="0"/>
              <a:t>Cry </a:t>
            </a:r>
            <a:r>
              <a:rPr lang="en-US" dirty="0" smtClean="0"/>
              <a:t>protein</a:t>
            </a:r>
            <a:r>
              <a:rPr lang="tr-TR" dirty="0" err="1" smtClean="0"/>
              <a:t>ler</a:t>
            </a:r>
            <a:r>
              <a:rPr lang="tr-TR" dirty="0" smtClean="0"/>
              <a:t> olarak da adlandırılırlar</a:t>
            </a:r>
            <a:r>
              <a:rPr lang="tr-TR" dirty="0" smtClean="0">
                <a:solidFill>
                  <a:schemeClr val="tx1"/>
                </a:solidFill>
              </a:rPr>
              <a:t>) kodlarlar. 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 proteinlerin gen kodu </a:t>
            </a:r>
            <a:r>
              <a:rPr lang="en-US" i="1" dirty="0"/>
              <a:t>cry</a:t>
            </a:r>
            <a:r>
              <a:rPr lang="en-US" dirty="0"/>
              <a:t> </a:t>
            </a:r>
            <a:r>
              <a:rPr lang="en-US" dirty="0" smtClean="0"/>
              <a:t>gen</a:t>
            </a:r>
            <a:r>
              <a:rPr lang="tr-TR" dirty="0" err="1" smtClean="0"/>
              <a:t>leri</a:t>
            </a:r>
            <a:r>
              <a:rPr lang="tr-TR" dirty="0" smtClean="0"/>
              <a:t> üzerindedir.</a:t>
            </a:r>
          </a:p>
          <a:p>
            <a:endParaRPr lang="tr-TR" dirty="0" smtClean="0"/>
          </a:p>
          <a:p>
            <a:r>
              <a:rPr lang="en-US" i="1" dirty="0"/>
              <a:t>B. </a:t>
            </a:r>
            <a:r>
              <a:rPr lang="tr-TR" i="1" dirty="0" err="1"/>
              <a:t>t</a:t>
            </a:r>
            <a:r>
              <a:rPr lang="en-US" i="1" dirty="0" err="1" smtClean="0"/>
              <a:t>huringiensis</a:t>
            </a:r>
            <a:r>
              <a:rPr lang="tr-TR" i="1" dirty="0" smtClean="0"/>
              <a:t> </a:t>
            </a:r>
            <a:r>
              <a:rPr lang="tr-TR" dirty="0" err="1" smtClean="0"/>
              <a:t>suşlarının</a:t>
            </a:r>
            <a:r>
              <a:rPr lang="tr-TR" dirty="0" smtClean="0"/>
              <a:t> çoğunda </a:t>
            </a:r>
            <a:r>
              <a:rPr lang="en-US" i="1" dirty="0"/>
              <a:t>cry</a:t>
            </a:r>
            <a:r>
              <a:rPr lang="en-US" dirty="0"/>
              <a:t> </a:t>
            </a:r>
            <a:r>
              <a:rPr lang="en-US" dirty="0" smtClean="0"/>
              <a:t>gen</a:t>
            </a:r>
            <a:r>
              <a:rPr lang="tr-TR" dirty="0" err="1" smtClean="0"/>
              <a:t>leri</a:t>
            </a:r>
            <a:r>
              <a:rPr lang="tr-TR" dirty="0" smtClean="0"/>
              <a:t> </a:t>
            </a:r>
            <a:r>
              <a:rPr lang="tr-TR" dirty="0" err="1" smtClean="0"/>
              <a:t>plazmid</a:t>
            </a:r>
            <a:r>
              <a:rPr lang="tr-TR" dirty="0" smtClean="0"/>
              <a:t> üzerinde kodludur (genellikle </a:t>
            </a:r>
            <a:r>
              <a:rPr lang="tr-TR" dirty="0" err="1" smtClean="0"/>
              <a:t>kromozomal</a:t>
            </a:r>
            <a:r>
              <a:rPr lang="tr-TR" dirty="0" smtClean="0"/>
              <a:t> DNA’da yer almazlar).</a:t>
            </a:r>
            <a:endParaRPr lang="tr-TR" dirty="0"/>
          </a:p>
          <a:p>
            <a:pPr marL="6858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6264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124745"/>
            <a:ext cx="6777317" cy="4707885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Cry</a:t>
            </a:r>
            <a:r>
              <a:rPr lang="tr-TR" dirty="0" smtClean="0"/>
              <a:t> toksinlerinin </a:t>
            </a:r>
            <a:r>
              <a:rPr lang="en-US" dirty="0">
                <a:hlinkClick r:id="rId2" tooltip="Lepidoptera"/>
              </a:rPr>
              <a:t>Lepidoptera </a:t>
            </a:r>
            <a:r>
              <a:rPr lang="tr-TR" dirty="0" smtClean="0"/>
              <a:t> (güveler ve kelebekler), </a:t>
            </a:r>
            <a:r>
              <a:rPr lang="en-US" dirty="0" err="1" smtClean="0">
                <a:hlinkClick r:id="rId3" tooltip="Diptera"/>
              </a:rPr>
              <a:t>Diptera</a:t>
            </a:r>
            <a:r>
              <a:rPr lang="tr-TR" dirty="0" smtClean="0"/>
              <a:t> (sinekler), </a:t>
            </a:r>
            <a:r>
              <a:rPr lang="en-US" dirty="0" err="1" smtClean="0">
                <a:hlinkClick r:id="rId4" tooltip="Coleoptera"/>
              </a:rPr>
              <a:t>Coleoptera</a:t>
            </a:r>
            <a:r>
              <a:rPr lang="tr-TR" dirty="0" smtClean="0"/>
              <a:t> (kınkanatlılar),  </a:t>
            </a:r>
            <a:r>
              <a:rPr lang="en-US" dirty="0" smtClean="0">
                <a:hlinkClick r:id="rId5" tooltip="Hymenoptera"/>
              </a:rPr>
              <a:t>Hymenoptera</a:t>
            </a:r>
            <a:r>
              <a:rPr lang="tr-TR" dirty="0" smtClean="0"/>
              <a:t> (</a:t>
            </a:r>
            <a:r>
              <a:rPr lang="tr-TR" dirty="0"/>
              <a:t>eşek arıları, arılar</a:t>
            </a:r>
            <a:r>
              <a:rPr lang="en-US" dirty="0"/>
              <a:t>,</a:t>
            </a:r>
            <a:r>
              <a:rPr lang="tr-TR" dirty="0"/>
              <a:t> </a:t>
            </a:r>
            <a:r>
              <a:rPr lang="tr-TR" dirty="0" smtClean="0"/>
              <a:t>karıncalar)ve  </a:t>
            </a:r>
            <a:r>
              <a:rPr lang="en-US" dirty="0" err="1">
                <a:hlinkClick r:id="rId6" tooltip="Nematode"/>
              </a:rPr>
              <a:t>nematod</a:t>
            </a:r>
            <a:r>
              <a:rPr lang="tr-TR" dirty="0" err="1" smtClean="0"/>
              <a:t>lar</a:t>
            </a:r>
            <a:r>
              <a:rPr lang="tr-TR" dirty="0" smtClean="0"/>
              <a:t> üzerinde spesifik etkileri vardır.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Bu nedenle, </a:t>
            </a:r>
            <a:r>
              <a:rPr lang="en-US" dirty="0" smtClean="0"/>
              <a:t> </a:t>
            </a:r>
            <a:r>
              <a:rPr lang="en-US" i="1" dirty="0"/>
              <a:t>B. </a:t>
            </a:r>
            <a:r>
              <a:rPr lang="en-US" i="1" dirty="0" err="1"/>
              <a:t>thuringiensis</a:t>
            </a:r>
            <a:r>
              <a:rPr lang="en-US" dirty="0"/>
              <a:t> </a:t>
            </a:r>
            <a:r>
              <a:rPr lang="tr-TR" dirty="0" smtClean="0"/>
              <a:t> böcekler üzerinde </a:t>
            </a:r>
            <a:r>
              <a:rPr lang="tr-TR" dirty="0" err="1" smtClean="0"/>
              <a:t>insektisit</a:t>
            </a:r>
            <a:r>
              <a:rPr lang="tr-TR" dirty="0" smtClean="0"/>
              <a:t> olarak kullanılabilecek </a:t>
            </a:r>
            <a:r>
              <a:rPr lang="en-US" dirty="0" smtClean="0"/>
              <a:t>Cry toxin</a:t>
            </a:r>
            <a:r>
              <a:rPr lang="tr-TR" dirty="0" err="1" smtClean="0"/>
              <a:t>lerinin</a:t>
            </a:r>
            <a:r>
              <a:rPr lang="tr-TR" dirty="0" smtClean="0"/>
              <a:t> </a:t>
            </a:r>
            <a:r>
              <a:rPr lang="tr-TR" dirty="0" err="1" smtClean="0"/>
              <a:t>eldesi</a:t>
            </a:r>
            <a:r>
              <a:rPr lang="tr-TR" dirty="0" smtClean="0"/>
              <a:t> ve de genetik olarak düzenlenmiş bitkilerin oluşturulması bakımından önemli kaynaklardır.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Böcekler toksin kristallerini sindirdiklerinde, alkaline sindirim sistemleri kristalleri çözünebilir forma sokmakta ve böceklerin sindirim sisteminde bulunan </a:t>
            </a:r>
            <a:r>
              <a:rPr lang="tr-TR" dirty="0" err="1" smtClean="0"/>
              <a:t>proteazların</a:t>
            </a:r>
            <a:r>
              <a:rPr lang="tr-TR" dirty="0" smtClean="0"/>
              <a:t> etkilerine hassas duruma getirerek toksinin kristalden ayrılmasına neden olmaktadır.</a:t>
            </a:r>
          </a:p>
          <a:p>
            <a:pPr marL="6858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65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196753"/>
            <a:ext cx="6777317" cy="4635877"/>
          </a:xfrm>
        </p:spPr>
        <p:txBody>
          <a:bodyPr/>
          <a:lstStyle/>
          <a:p>
            <a:r>
              <a:rPr lang="tr-TR" dirty="0"/>
              <a:t>Ardından </a:t>
            </a:r>
            <a:r>
              <a:rPr lang="tr-TR" dirty="0" err="1"/>
              <a:t>Cry</a:t>
            </a:r>
            <a:r>
              <a:rPr lang="tr-TR" dirty="0"/>
              <a:t> toksini böceğin gut hücrelerinin zarlarından içeri girerek sindirim sistemini </a:t>
            </a:r>
            <a:r>
              <a:rPr lang="tr-TR" dirty="0" err="1"/>
              <a:t>paraliz</a:t>
            </a:r>
            <a:r>
              <a:rPr lang="tr-TR" dirty="0"/>
              <a:t> etmekte ve </a:t>
            </a:r>
            <a:r>
              <a:rPr lang="tr-TR" dirty="0" err="1"/>
              <a:t>porlar</a:t>
            </a:r>
            <a:r>
              <a:rPr lang="tr-TR" dirty="0"/>
              <a:t> oluşturmaktadır</a:t>
            </a:r>
            <a:r>
              <a:rPr lang="tr-TR" dirty="0" smtClean="0"/>
              <a:t>.</a:t>
            </a:r>
          </a:p>
          <a:p>
            <a:pPr marL="68580" indent="0">
              <a:buNone/>
            </a:pPr>
            <a:endParaRPr lang="tr-TR" dirty="0"/>
          </a:p>
          <a:p>
            <a:r>
              <a:rPr lang="tr-TR" dirty="0"/>
              <a:t>Böcek </a:t>
            </a:r>
            <a:r>
              <a:rPr lang="tr-TR" dirty="0" smtClean="0"/>
              <a:t>beslenemediği </a:t>
            </a:r>
            <a:r>
              <a:rPr lang="tr-TR" dirty="0"/>
              <a:t>için ölmektedir</a:t>
            </a:r>
            <a:r>
              <a:rPr lang="tr-TR" dirty="0" smtClean="0"/>
              <a:t>.</a:t>
            </a:r>
          </a:p>
          <a:p>
            <a:pPr marL="68580" indent="0">
              <a:buNone/>
            </a:pPr>
            <a:endParaRPr lang="tr-TR" dirty="0"/>
          </a:p>
          <a:p>
            <a:r>
              <a:rPr lang="tr-TR" dirty="0"/>
              <a:t>Canlı </a:t>
            </a:r>
            <a:r>
              <a:rPr lang="tr-TR" dirty="0" err="1"/>
              <a:t>Bt</a:t>
            </a:r>
            <a:r>
              <a:rPr lang="tr-TR" dirty="0"/>
              <a:t> bakterilerinin </a:t>
            </a:r>
            <a:r>
              <a:rPr lang="tr-TR" dirty="0" err="1"/>
              <a:t>kolonizasyonu</a:t>
            </a:r>
            <a:r>
              <a:rPr lang="tr-TR" dirty="0"/>
              <a:t> sonucunda da böceklerin ölümü gerçekleşmektedir.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0746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1124745"/>
            <a:ext cx="6777317" cy="4707885"/>
          </a:xfrm>
        </p:spPr>
        <p:txBody>
          <a:bodyPr>
            <a:normAutofit/>
          </a:bodyPr>
          <a:lstStyle/>
          <a:p>
            <a:r>
              <a:rPr lang="tr-TR" dirty="0" smtClean="0"/>
              <a:t>1996 yılında, </a:t>
            </a:r>
            <a:r>
              <a:rPr lang="tr-TR" dirty="0" err="1" smtClean="0"/>
              <a:t>Vip</a:t>
            </a:r>
            <a:r>
              <a:rPr lang="tr-TR" dirty="0" smtClean="0"/>
              <a:t> (</a:t>
            </a:r>
            <a:r>
              <a:rPr lang="en-US" dirty="0"/>
              <a:t>vegetative insecticidal </a:t>
            </a:r>
            <a:r>
              <a:rPr lang="en-US" dirty="0" smtClean="0"/>
              <a:t>proteins</a:t>
            </a:r>
            <a:r>
              <a:rPr lang="tr-TR" dirty="0" smtClean="0"/>
              <a:t>) olarak adlandırılan bir başka </a:t>
            </a:r>
            <a:r>
              <a:rPr lang="tr-TR" dirty="0" err="1" smtClean="0"/>
              <a:t>Bt</a:t>
            </a:r>
            <a:r>
              <a:rPr lang="tr-TR" dirty="0" smtClean="0"/>
              <a:t> </a:t>
            </a:r>
            <a:r>
              <a:rPr lang="tr-TR" dirty="0" err="1" smtClean="0"/>
              <a:t>insektisidal</a:t>
            </a:r>
            <a:r>
              <a:rPr lang="tr-TR" dirty="0" smtClean="0"/>
              <a:t> proteini tanımlanmıştır.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err="1" smtClean="0"/>
              <a:t>Vip</a:t>
            </a:r>
            <a:r>
              <a:rPr lang="tr-TR" dirty="0" smtClean="0"/>
              <a:t> proteinleri, </a:t>
            </a:r>
            <a:r>
              <a:rPr lang="tr-TR" dirty="0" err="1" smtClean="0"/>
              <a:t>Cry</a:t>
            </a:r>
            <a:r>
              <a:rPr lang="tr-TR" dirty="0" smtClean="0"/>
              <a:t> proteinleri ile dizi </a:t>
            </a:r>
            <a:r>
              <a:rPr lang="tr-TR" dirty="0" err="1" smtClean="0"/>
              <a:t>homolojisi</a:t>
            </a:r>
            <a:r>
              <a:rPr lang="tr-TR" dirty="0" smtClean="0"/>
              <a:t> içermemekte, aynı reseptörlere bağlanmamakta ve </a:t>
            </a:r>
            <a:r>
              <a:rPr lang="tr-TR" dirty="0" err="1" smtClean="0"/>
              <a:t>Cry</a:t>
            </a:r>
            <a:r>
              <a:rPr lang="tr-TR" dirty="0" smtClean="0"/>
              <a:t> proteinlerinin etki ettiği böceklerden daha farklı böcekleri öldürmektedir.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020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7493" y="980729"/>
            <a:ext cx="6777317" cy="4851901"/>
          </a:xfrm>
        </p:spPr>
        <p:txBody>
          <a:bodyPr>
            <a:normAutofit/>
          </a:bodyPr>
          <a:lstStyle/>
          <a:p>
            <a:r>
              <a:rPr lang="tr-TR" dirty="0" smtClean="0"/>
              <a:t>2000 yılında, </a:t>
            </a:r>
            <a:r>
              <a:rPr lang="tr-TR" dirty="0" err="1" smtClean="0"/>
              <a:t>insektisidal</a:t>
            </a:r>
            <a:r>
              <a:rPr lang="tr-TR" dirty="0" smtClean="0"/>
              <a:t> etkisi bulunmayan </a:t>
            </a:r>
            <a:r>
              <a:rPr lang="en-US" i="1" dirty="0"/>
              <a:t>B. </a:t>
            </a:r>
            <a:r>
              <a:rPr lang="tr-TR" i="1" dirty="0" smtClean="0"/>
              <a:t>t</a:t>
            </a:r>
            <a:r>
              <a:rPr lang="en-US" i="1" dirty="0" err="1" smtClean="0"/>
              <a:t>huringiensis</a:t>
            </a:r>
            <a:r>
              <a:rPr lang="tr-TR" i="1" dirty="0" smtClean="0"/>
              <a:t> </a:t>
            </a:r>
            <a:r>
              <a:rPr lang="tr-TR" dirty="0" err="1" smtClean="0"/>
              <a:t>izolatlarından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parasporin</a:t>
            </a:r>
            <a:r>
              <a:rPr lang="tr-TR" dirty="0" smtClean="0"/>
              <a:t> adı verilen yeni bir </a:t>
            </a:r>
            <a:r>
              <a:rPr lang="tr-TR" dirty="0" err="1" smtClean="0"/>
              <a:t>Cry</a:t>
            </a:r>
            <a:r>
              <a:rPr lang="tr-TR" dirty="0" smtClean="0"/>
              <a:t> fonksiyonel grubu tanımlanmıştır.</a:t>
            </a:r>
          </a:p>
          <a:p>
            <a:endParaRPr lang="tr-TR" dirty="0" smtClean="0"/>
          </a:p>
          <a:p>
            <a:r>
              <a:rPr lang="tr-TR" dirty="0" err="1" smtClean="0"/>
              <a:t>Parasporin</a:t>
            </a:r>
            <a:r>
              <a:rPr lang="tr-TR" dirty="0" smtClean="0"/>
              <a:t> grubu proteinler </a:t>
            </a:r>
            <a:r>
              <a:rPr lang="tr-TR" dirty="0" err="1" smtClean="0"/>
              <a:t>hemolitik</a:t>
            </a:r>
            <a:r>
              <a:rPr lang="tr-TR" dirty="0" smtClean="0"/>
              <a:t> aktivite göstermemekte ve kanser hücrelerini öldürmektedirler.</a:t>
            </a:r>
          </a:p>
          <a:p>
            <a:pPr marL="68580" indent="0">
              <a:buNone/>
            </a:pPr>
            <a:endParaRPr lang="tr-TR" dirty="0" smtClean="0"/>
          </a:p>
          <a:p>
            <a:r>
              <a:rPr lang="tr-TR" dirty="0" smtClean="0"/>
              <a:t>2013 yılının Ocak ayında </a:t>
            </a:r>
            <a:r>
              <a:rPr lang="tr-TR" dirty="0" err="1" smtClean="0"/>
              <a:t>parasporinler</a:t>
            </a:r>
            <a:r>
              <a:rPr lang="tr-TR" dirty="0" smtClean="0"/>
              <a:t> 6 alt gruba ayrılmıştır (PS1-PS6).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1532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947</Words>
  <Application>Microsoft Office PowerPoint</Application>
  <PresentationFormat>Geniş ekran</PresentationFormat>
  <Paragraphs>113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Teması</vt:lpstr>
      <vt:lpstr>Biyoteknoloji için Mikrobiyoloji 1</vt:lpstr>
      <vt:lpstr>Bacillus thrungiensis</vt:lpstr>
      <vt:lpstr>PowerPoint Sunusu</vt:lpstr>
      <vt:lpstr>BT’NİN KEŞFİ VE ETKİ MEKANİZMASI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Böceklerin kontrolünde Proteinlerin ve Sporların Kullanımı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Bt Genlerinin Bitkilerin Böcek Direnci Kazanmasında Kullanımı</vt:lpstr>
      <vt:lpstr>PowerPoint Sunusu</vt:lpstr>
      <vt:lpstr>Kullanımı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2017-12-15T11:43:02Z</dcterms:created>
  <dcterms:modified xsi:type="dcterms:W3CDTF">2017-12-15T11:43:11Z</dcterms:modified>
</cp:coreProperties>
</file>