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64" r:id="rId3"/>
    <p:sldId id="265" r:id="rId4"/>
    <p:sldId id="294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094" autoAdjust="0"/>
    <p:restoredTop sz="94660"/>
  </p:normalViewPr>
  <p:slideViewPr>
    <p:cSldViewPr snapToGrid="0">
      <p:cViewPr varScale="1">
        <p:scale>
          <a:sx n="98" d="100"/>
          <a:sy n="98" d="100"/>
        </p:scale>
        <p:origin x="20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6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0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118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986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92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5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3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206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9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50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46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3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79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7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44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69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66912" y="2417099"/>
            <a:ext cx="8689976" cy="119287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895445" y="5188874"/>
            <a:ext cx="8689976" cy="1371599"/>
          </a:xfrm>
        </p:spPr>
        <p:txBody>
          <a:bodyPr>
            <a:normAutofit lnSpcReduction="10000"/>
          </a:bodyPr>
          <a:lstStyle/>
          <a:p>
            <a:r>
              <a:rPr lang="tr-TR" sz="3200" b="1" dirty="0">
                <a:solidFill>
                  <a:schemeClr val="tx1"/>
                </a:solidFill>
              </a:rPr>
              <a:t>Prof. Dr. Aytaç Akçay</a:t>
            </a:r>
          </a:p>
          <a:p>
            <a:r>
              <a:rPr lang="tr-TR" b="1" dirty="0"/>
              <a:t>ANKARA ÜNİVERİSTESİ VETERİNER FAKÜLTESİ</a:t>
            </a:r>
          </a:p>
          <a:p>
            <a:r>
              <a:rPr lang="tr-TR" b="1" dirty="0"/>
              <a:t> BİYOİSTATİSTİK ANABİLİM DALI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376" y="152400"/>
            <a:ext cx="2529032" cy="2529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297508"/>
            <a:ext cx="3876675" cy="2503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6008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2350" y="275616"/>
            <a:ext cx="10364451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Anket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Formlarında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Kullanılan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Soru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Türleri</a:t>
            </a:r>
            <a:br>
              <a:rPr lang="tr-TR" sz="44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4684" y="1073705"/>
            <a:ext cx="11430000" cy="544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YAPILANDIRILMIŞ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(Cevapları şıklar haline getirilmiş sorularla)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Cevabı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olan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sorular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Straightforward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listesi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(Checklist)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Sıralamalı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skala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(Rating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scale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Sıraya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dizmek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(Rank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order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Likert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tipi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skala</a:t>
            </a:r>
            <a:endParaRPr lang="tr-TR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Çoktan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seçmeli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Boşlukları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doldur</a:t>
            </a:r>
            <a:r>
              <a:rPr lang="tr-TR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Uygun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olan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ı / olanları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işaretle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YAPILANDIRILMAMIŞ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(Bir kompozisyon halinde yazdırma veya serbestçe </a:t>
            </a:r>
            <a:r>
              <a:rPr lang="tr-TR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listeletme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veya açık uçlu sorularla)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uçlu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</a:t>
            </a:r>
            <a:r>
              <a:rPr lang="tr-TR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</a:t>
            </a:r>
            <a:endParaRPr lang="tr-TR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Yarı açık-yarı kapalı uçlu sorular</a:t>
            </a:r>
          </a:p>
        </p:txBody>
      </p:sp>
    </p:spTree>
    <p:extLst>
      <p:ext uri="{BB962C8B-B14F-4D97-AF65-F5344CB8AC3E}">
        <p14:creationId xmlns:p14="http://schemas.microsoft.com/office/powerpoint/2010/main" val="291912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29387"/>
          </a:xfrm>
        </p:spPr>
        <p:txBody>
          <a:bodyPr>
            <a:normAutofit/>
          </a:bodyPr>
          <a:lstStyle/>
          <a:p>
            <a:r>
              <a:rPr lang="tr-TR" sz="4400" b="1" dirty="0"/>
              <a:t>Anket Geliştirme Süreci 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2133600"/>
            <a:ext cx="9980612" cy="3777622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/>
              <a:t>Bilimsel araştırmalarında kullanılan tüm ölçme araçlarında olduğu gibi, anket sonuçlarının da geçerli ve güvenilir olması beklenir. </a:t>
            </a:r>
          </a:p>
          <a:p>
            <a:pPr algn="just"/>
            <a:r>
              <a:rPr lang="tr-TR" sz="3200" b="1" dirty="0"/>
              <a:t>Anketin geçerli olması, araştırılan konuya ve soruya uygun cevaplar alabilme gücünü; güvenilir olması ise, uygulama aynı yollarla tekrarlandığında benzer sonuçlar verme gücünü gösterir. </a:t>
            </a:r>
          </a:p>
          <a:p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49171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33833" y="167148"/>
            <a:ext cx="10206754" cy="3777622"/>
          </a:xfrm>
        </p:spPr>
        <p:txBody>
          <a:bodyPr>
            <a:noAutofit/>
          </a:bodyPr>
          <a:lstStyle/>
          <a:p>
            <a:pPr algn="just"/>
            <a:r>
              <a:rPr lang="tr-TR" sz="2400" dirty="0"/>
              <a:t>Anket geliştirme süreci literatürde farklı şekillerde formüle edilmektedir. Örneğin, </a:t>
            </a:r>
            <a:r>
              <a:rPr lang="tr-TR" sz="2400" dirty="0" err="1"/>
              <a:t>Anderson</a:t>
            </a:r>
            <a:r>
              <a:rPr lang="tr-TR" sz="2400" dirty="0"/>
              <a:t> (1990) anket oluşturma sürecini, “genel araştırma sorularının belirlenmesi”, “alt soruların listelenmesi”, “maddelerin tasarlanması”, “maddelerin sıralanması”, “anketin düzenlenmesi” ve “anketin ön uygulamasının yapılması” olmak üzere altı aşamada incelemektedir. </a:t>
            </a:r>
          </a:p>
          <a:p>
            <a:pPr algn="just"/>
            <a:r>
              <a:rPr lang="tr-TR" sz="2400" dirty="0"/>
              <a:t>Ancak bizler anket geliştirme süreci, “problemi tanımlama”, “madde (soru) yazma”, “uzman görüşü alma” ve “ön uygulama yapma” olmak üzere dört aşamada inceleyeceğiz.</a:t>
            </a:r>
          </a:p>
          <a:p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652" y="4308877"/>
            <a:ext cx="9552573" cy="197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0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ANKETİ PLANLADIKTAN SONRA YAPILMASI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dirty="0"/>
              <a:t>Anket sorularına ve soru tiplerine karar vermek. </a:t>
            </a:r>
          </a:p>
          <a:p>
            <a:r>
              <a:rPr lang="tr-TR" sz="2800" dirty="0"/>
              <a:t>Anketin giriş yazısını oluşturmak (</a:t>
            </a:r>
            <a:r>
              <a:rPr lang="tr-TR" sz="1700" dirty="0"/>
              <a:t>Cevaplayanı bilgilendirmek amacıyla anketin başında bir giriş mesajı vermek cevaplayanları rahatlatır. Ayrıca, özellikle hassas bilgiler olan demografik bilgiler ile iletişim bilgilerinin (cep telefonu, e-posta gibi) gizliliğinin sağlanacağı ile ilgili bir ifade verilmesi cevaplayanların kendilerini güvende hissetmelerini sağlayacaktır. </a:t>
            </a:r>
            <a:r>
              <a:rPr lang="tr-TR" sz="2800" dirty="0"/>
              <a:t>)</a:t>
            </a:r>
          </a:p>
          <a:p>
            <a:r>
              <a:rPr lang="tr-TR" sz="2800" dirty="0"/>
              <a:t>Anketi test etmek ve soruları değerlendirmek </a:t>
            </a:r>
          </a:p>
          <a:p>
            <a:r>
              <a:rPr lang="tr-TR" sz="2800" dirty="0"/>
              <a:t>Örnekleme yapmak ve anketi uygulamak</a:t>
            </a:r>
          </a:p>
          <a:p>
            <a:r>
              <a:rPr lang="tr-TR" sz="2800" dirty="0"/>
              <a:t>Anket cevaplarını toplamak </a:t>
            </a:r>
          </a:p>
          <a:p>
            <a:r>
              <a:rPr lang="tr-TR" sz="2800" dirty="0"/>
              <a:t>Anket raporunu oluşturmak</a:t>
            </a:r>
          </a:p>
        </p:txBody>
      </p:sp>
    </p:spTree>
    <p:extLst>
      <p:ext uri="{BB962C8B-B14F-4D97-AF65-F5344CB8AC3E}">
        <p14:creationId xmlns:p14="http://schemas.microsoft.com/office/powerpoint/2010/main" val="1525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04513" y="210042"/>
            <a:ext cx="10506973" cy="1280890"/>
          </a:xfrm>
        </p:spPr>
        <p:txBody>
          <a:bodyPr/>
          <a:lstStyle/>
          <a:p>
            <a:r>
              <a:rPr lang="tr-TR" sz="3200" b="1" dirty="0"/>
              <a:t>ANKET SORULARI HAZIRLANIRKEN NELERE DİKKAT EDİLMELİ?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1872" y="1259457"/>
            <a:ext cx="10762740" cy="546052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İlgilenilen her konu için anket soruları yazın ve aklınıza gelen her şeyi not edin. Mükemmel soru hazırlamaya henüz odaklanmayın, öncelikle fikirleri toparlayın. Sonra aralarından iyileri seçip mükemmelleştirin. </a:t>
            </a:r>
          </a:p>
          <a:p>
            <a:r>
              <a:rPr lang="tr-TR" dirty="0"/>
              <a:t>Anket sorularını oluşturmak için beyin fırtınası, ağaç diyagramları ve diğer fikir üreten metotlar yararlı olacaktır. </a:t>
            </a:r>
          </a:p>
          <a:p>
            <a:r>
              <a:rPr lang="tr-TR" dirty="0"/>
              <a:t>Sorulara karar verip netleştirme aşamasında, sorular aşağıdaki özellikleri taşımalıdır. </a:t>
            </a:r>
          </a:p>
          <a:p>
            <a:pPr marL="554038" indent="0">
              <a:buNone/>
            </a:pPr>
            <a:r>
              <a:rPr lang="tr-TR" b="1" dirty="0"/>
              <a:t>Açıklık ve netlik: </a:t>
            </a:r>
            <a:r>
              <a:rPr lang="tr-TR" dirty="0"/>
              <a:t>İfadeler net ve kolay anlaşılır olmalı. Anketi cevaplayan insanların sizin bildiğiniz kısaltma, teknik terim ve jargonları bilmeyebilecekleri ihtimalini unutmayın. </a:t>
            </a:r>
          </a:p>
          <a:p>
            <a:pPr marL="554038" indent="0">
              <a:buNone/>
            </a:pPr>
            <a:r>
              <a:rPr lang="tr-TR" b="1" dirty="0"/>
              <a:t>Kısalık: </a:t>
            </a:r>
            <a:r>
              <a:rPr lang="tr-TR" dirty="0"/>
              <a:t>Soru ne kadar uzunsa cevaplayanın dikkati o kadar çabuk dağılır ve anketi tamamlamama olasılığı o kadar artar. Konu dışı kelimeleri ve fikirleri mümkün olduğunca ayıklayın </a:t>
            </a:r>
          </a:p>
          <a:p>
            <a:pPr marL="554038" indent="0">
              <a:buNone/>
            </a:pPr>
            <a:r>
              <a:rPr lang="tr-TR" b="1" dirty="0"/>
              <a:t>Belirlilik: </a:t>
            </a:r>
            <a:r>
              <a:rPr lang="tr-TR" dirty="0"/>
              <a:t>Her seferinde sadece bir fikir üzerine odaklanın. Bunu test etmenin yolu soruda “ve”, “ya da” gibi bağlaçların bulunup bulunmadığına bakmaktadır. Birden fazla soruda sorulması gerekeni tek soruya sığdırmadığınızdan emin olun. </a:t>
            </a:r>
          </a:p>
          <a:p>
            <a:pPr marL="554038" indent="0">
              <a:buNone/>
            </a:pPr>
            <a:r>
              <a:rPr lang="tr-TR" b="1" dirty="0" err="1"/>
              <a:t>Anlaşılabilirlik</a:t>
            </a:r>
            <a:r>
              <a:rPr lang="tr-TR" b="1" dirty="0"/>
              <a:t>: </a:t>
            </a:r>
            <a:r>
              <a:rPr lang="tr-TR" dirty="0"/>
              <a:t>İnsanları ne sorulduğunu tahmin etmeye zorlamayın. İfadenin herkes tarafından anlaşılır olduğundan emin olun. Gerekiyorsa ek açıklamalar yapın. </a:t>
            </a:r>
          </a:p>
          <a:p>
            <a:pPr marL="554038" indent="0">
              <a:buNone/>
            </a:pPr>
            <a:r>
              <a:rPr lang="tr-TR" b="1" dirty="0" err="1"/>
              <a:t>Ölçülebilirlik</a:t>
            </a:r>
            <a:r>
              <a:rPr lang="tr-TR" b="1" dirty="0"/>
              <a:t>: </a:t>
            </a:r>
            <a:r>
              <a:rPr lang="tr-TR" dirty="0"/>
              <a:t>Özellikle cevapların birbirinden tam olarak farklı olduğundan emin olun. </a:t>
            </a:r>
          </a:p>
        </p:txBody>
      </p:sp>
    </p:spTree>
    <p:extLst>
      <p:ext uri="{BB962C8B-B14F-4D97-AF65-F5344CB8AC3E}">
        <p14:creationId xmlns:p14="http://schemas.microsoft.com/office/powerpoint/2010/main" val="94049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27209" y="624110"/>
            <a:ext cx="9477404" cy="980403"/>
          </a:xfrm>
        </p:spPr>
        <p:txBody>
          <a:bodyPr>
            <a:normAutofit/>
          </a:bodyPr>
          <a:lstStyle/>
          <a:p>
            <a:r>
              <a:rPr lang="tr-TR" b="1" dirty="0"/>
              <a:t>ANKET SORULARINDA YAPILAN HATALAR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3" y="1857555"/>
            <a:ext cx="8915400" cy="3777622"/>
          </a:xfrm>
        </p:spPr>
        <p:txBody>
          <a:bodyPr>
            <a:noAutofit/>
          </a:bodyPr>
          <a:lstStyle/>
          <a:p>
            <a:r>
              <a:rPr lang="tr-TR" sz="2400" b="1" dirty="0"/>
              <a:t>1- Aynı anlama gelen cevaplar </a:t>
            </a:r>
          </a:p>
          <a:p>
            <a:r>
              <a:rPr lang="tr-TR" sz="2400" b="1" dirty="0"/>
              <a:t>2- Aynı yöndeki cevaplar </a:t>
            </a:r>
          </a:p>
          <a:p>
            <a:r>
              <a:rPr lang="tr-TR" sz="2400" b="1" dirty="0"/>
              <a:t>3- Çakışan cevaplar </a:t>
            </a:r>
          </a:p>
          <a:p>
            <a:r>
              <a:rPr lang="tr-TR" sz="2400" b="1" dirty="0"/>
              <a:t>4- Anketin amacına uygun olmayan sorular </a:t>
            </a:r>
          </a:p>
          <a:p>
            <a:r>
              <a:rPr lang="tr-TR" sz="2400" b="1" dirty="0"/>
              <a:t>5- Anket yapılan bireylere uygun olmayan sorular </a:t>
            </a:r>
          </a:p>
          <a:p>
            <a:r>
              <a:rPr lang="tr-TR" sz="2400" b="1" dirty="0"/>
              <a:t>6- Yanlış anlamaya neden olabilecek sorular </a:t>
            </a:r>
          </a:p>
          <a:p>
            <a:r>
              <a:rPr lang="tr-TR" sz="2400" b="1" dirty="0"/>
              <a:t>7- Yönlendirici sorular </a:t>
            </a:r>
          </a:p>
          <a:p>
            <a:r>
              <a:rPr lang="tr-TR" sz="2400" b="1" dirty="0"/>
              <a:t>8- Tekrar eden sorular </a:t>
            </a:r>
          </a:p>
        </p:txBody>
      </p:sp>
    </p:spTree>
    <p:extLst>
      <p:ext uri="{BB962C8B-B14F-4D97-AF65-F5344CB8AC3E}">
        <p14:creationId xmlns:p14="http://schemas.microsoft.com/office/powerpoint/2010/main" val="317191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14955" y="598231"/>
            <a:ext cx="8911687" cy="557709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ANKETTEKİ SORU GRUPLAR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7532" y="1406106"/>
            <a:ext cx="10547080" cy="45051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/>
              <a:t>Anketlerde, ölçülen özelliğe göre </a:t>
            </a:r>
            <a:r>
              <a:rPr lang="tr-TR" sz="2400" b="1" dirty="0"/>
              <a:t>dört </a:t>
            </a:r>
            <a:r>
              <a:rPr lang="tr-TR" sz="2400" dirty="0"/>
              <a:t>farklı soru grubu kullanılabilir: </a:t>
            </a:r>
          </a:p>
          <a:p>
            <a:r>
              <a:rPr lang="tr-TR" sz="2000" b="1" dirty="0"/>
              <a:t>1. OLGUSAL SORULAR: </a:t>
            </a:r>
            <a:r>
              <a:rPr lang="tr-TR" sz="2000" dirty="0" err="1"/>
              <a:t>Cevaplayıcıların</a:t>
            </a:r>
            <a:r>
              <a:rPr lang="tr-TR" sz="2000" dirty="0"/>
              <a:t> demografik özelliklerini (cinsiyeti, yaşı, mesleği, eğitim düzeyi, ailenin </a:t>
            </a:r>
            <a:r>
              <a:rPr lang="tr-TR" sz="2000" dirty="0" err="1"/>
              <a:t>sosyo</a:t>
            </a:r>
            <a:r>
              <a:rPr lang="tr-TR" sz="2000" dirty="0"/>
              <a:t> ekonomik göstergeleri, bir eğitim programına katılma durumu vb.) betimlemeye yöneliktir. </a:t>
            </a:r>
          </a:p>
          <a:p>
            <a:r>
              <a:rPr lang="tr-TR" sz="2000" b="1" dirty="0"/>
              <a:t>2. BİLGİ SORULARI: </a:t>
            </a:r>
            <a:r>
              <a:rPr lang="tr-TR" sz="2000" dirty="0" err="1"/>
              <a:t>Cevaplayıcıların</a:t>
            </a:r>
            <a:r>
              <a:rPr lang="tr-TR" sz="2000" dirty="0"/>
              <a:t> bir konuda (sosyal, ekonomik, politik vb.) ne bildiklerini ve bilgiye ulaşma kaynaklarını belirlemeye yöneliktir. </a:t>
            </a:r>
          </a:p>
          <a:p>
            <a:r>
              <a:rPr lang="tr-TR" sz="2000" b="1" dirty="0"/>
              <a:t>3. DAVRANIŞ SORULARI: </a:t>
            </a:r>
            <a:r>
              <a:rPr lang="tr-TR" sz="2000" dirty="0"/>
              <a:t>Bir konu veya objeye ilişkin davranışlarını (sınıf içi öğretmen ve öğrenci davranışları, tüketim alışkanlıkları, oy verme davranışları, kurum içi iletişim davranışları, sosyal ve sanat etkinliklerine katılma davranışları vb.) belirlemeye yöneliktir. </a:t>
            </a:r>
          </a:p>
          <a:p>
            <a:r>
              <a:rPr lang="tr-TR" sz="2000" b="1" dirty="0"/>
              <a:t>4.İNANÇ VE KANI SORULARI: </a:t>
            </a:r>
            <a:r>
              <a:rPr lang="tr-TR" sz="2000" dirty="0"/>
              <a:t>Bir konu veya objeye ilişkin duygularını ve görüşlerini (mesleğe ilişkin tutum, görüş, iş doyumu algısı vb.) belirlemeye yöneliktir.</a:t>
            </a:r>
          </a:p>
        </p:txBody>
      </p:sp>
    </p:spTree>
    <p:extLst>
      <p:ext uri="{BB962C8B-B14F-4D97-AF65-F5344CB8AC3E}">
        <p14:creationId xmlns:p14="http://schemas.microsoft.com/office/powerpoint/2010/main" val="421120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8875" y="0"/>
            <a:ext cx="10364451" cy="71498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Anket </a:t>
            </a:r>
            <a:r>
              <a:rPr lang="de-DE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Formu</a:t>
            </a:r>
            <a:r>
              <a:rPr lang="de-DE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Hazırlama</a:t>
            </a:r>
            <a:r>
              <a:rPr lang="de-DE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Kuralları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76300" y="714983"/>
            <a:ext cx="11861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Her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formda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açıklama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bulunmalıdır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Anketörün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soyadı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Anketin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süresi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Anketörün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izlenimleri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Her form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Araştırma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Form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başlığı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içermelidir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Her form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form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numarası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taşımalıdır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Sorular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açık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anlaşılır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Sorular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kısa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açık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anlaşılır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güncel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dille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yazılmalıdır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Sorular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mantıklı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olmalı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mutlaka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cevap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beklenmelidir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sayısı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gerektiğinden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fazla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olmamalıdır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Sorular bireyi sorgular biçimde, bilgi düzeyini ölçmeyi amaçlar türde ve bireyin </a:t>
            </a:r>
            <a:r>
              <a:rPr lang="tr-T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sosyo</a:t>
            </a:r>
            <a:r>
              <a:rPr lang="tr-T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-kültürel davranışlarına ters düşecek kalıplar içinde hazırlanmamalıdır.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Sorularda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beklenen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cevaplar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gruplar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halinde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verilmiş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grupların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alt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sınırları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birbiriyle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karşılaşmayacak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biçimde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seçilmelidir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Sorularda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bireyden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ölçüm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tartım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sonucu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elde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edilecek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bilgi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vermesi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isteniyorsa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ölçümün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nereden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nasıl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hangi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ölçü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birimi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yapılacağı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belirtilmelidir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11. Form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bilgisayarla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değerlendirmeyi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kolaylaştıracak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düzende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hazırlanmalıdır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30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Anket formları HANGİ bilgileri taşımalıdır?</a:t>
            </a:r>
            <a:b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13775" y="1815237"/>
            <a:ext cx="10566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1- Araştırmanın adı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2- Denek adı, Form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3-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Sosyo-Ekonomik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Demografik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Bilgiler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4-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Kodlama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sütunları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kodlama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düzeni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5- Bilgi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toplama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sıralamasına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uyum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24289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900</Words>
  <Application>Microsoft Macintosh PowerPoint</Application>
  <PresentationFormat>Geniş ekran</PresentationFormat>
  <Paragraphs>74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Times New Roman</vt:lpstr>
      <vt:lpstr>Wingdings</vt:lpstr>
      <vt:lpstr>Wingdings 3</vt:lpstr>
      <vt:lpstr>Duman</vt:lpstr>
      <vt:lpstr>Anket Hazırlama Teknikleri</vt:lpstr>
      <vt:lpstr>Anket Geliştirme Süreci </vt:lpstr>
      <vt:lpstr>PowerPoint Sunusu</vt:lpstr>
      <vt:lpstr>ANKETİ PLANLADIKTAN SONRA YAPILMASI GEREKENLER </vt:lpstr>
      <vt:lpstr>ANKET SORULARI HAZIRLANIRKEN NELERE DİKKAT EDİLMELİ? </vt:lpstr>
      <vt:lpstr>ANKET SORULARINDA YAPILAN HATALAR </vt:lpstr>
      <vt:lpstr>ANKETTEKİ SORU GRUPLAR</vt:lpstr>
      <vt:lpstr>Anket Formu Hazırlama Kuralları</vt:lpstr>
      <vt:lpstr>Anket formları HANGİ bilgileri taşımalıdır? </vt:lpstr>
      <vt:lpstr>Anket Formlarında Kullanılan Soru Türleri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BİYOİSTATİSTİK</dc:creator>
  <cp:lastModifiedBy>Ali Alparslan Sayım</cp:lastModifiedBy>
  <cp:revision>18</cp:revision>
  <dcterms:created xsi:type="dcterms:W3CDTF">2020-11-02T21:20:02Z</dcterms:created>
  <dcterms:modified xsi:type="dcterms:W3CDTF">2025-09-02T20:05:05Z</dcterms:modified>
</cp:coreProperties>
</file>