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1" y="1"/>
            <a:ext cx="12187767"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9" name="Freeform 5"/>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 name="Freeform 6"/>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sp>
            <p:nvSpPr>
              <p:cNvPr id="12" name="Freeform 8"/>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grpSp>
        <p:sp>
          <p:nvSpPr>
            <p:cNvPr id="6" name="Freeform 9"/>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7 h 1906"/>
                <a:gd name="T4" fmla="*/ 7824 w 5740"/>
                <a:gd name="T5" fmla="*/ 7 h 1906"/>
                <a:gd name="T6" fmla="*/ 782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grpSp>
      <p:sp>
        <p:nvSpPr>
          <p:cNvPr id="25611" name="Rectangle 11"/>
          <p:cNvSpPr>
            <a:spLocks noGrp="1" noChangeArrowheads="1"/>
          </p:cNvSpPr>
          <p:nvPr>
            <p:ph type="ctrTitle" sz="quarter"/>
          </p:nvPr>
        </p:nvSpPr>
        <p:spPr>
          <a:xfrm>
            <a:off x="914400" y="1736726"/>
            <a:ext cx="10363200" cy="1920875"/>
          </a:xfrm>
        </p:spPr>
        <p:txBody>
          <a:bodyPr/>
          <a:lstStyle>
            <a:lvl1pPr>
              <a:defRPr sz="6000"/>
            </a:lvl1pPr>
          </a:lstStyle>
          <a:p>
            <a:pPr lvl="0"/>
            <a:r>
              <a:rPr lang="tr-TR" noProof="0" smtClean="0"/>
              <a:t>Asıl başlık stili için tıklatın</a:t>
            </a:r>
          </a:p>
        </p:txBody>
      </p:sp>
      <p:sp>
        <p:nvSpPr>
          <p:cNvPr id="25612"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tr-TR" noProof="0" smtClean="0"/>
              <a:t>Asıl alt başlık stilini düzenlemek için tıklatın</a:t>
            </a:r>
          </a:p>
        </p:txBody>
      </p:sp>
      <p:sp>
        <p:nvSpPr>
          <p:cNvPr id="13" name="Rectangle 13"/>
          <p:cNvSpPr>
            <a:spLocks noGrp="1" noChangeArrowheads="1"/>
          </p:cNvSpPr>
          <p:nvPr>
            <p:ph type="dt" sz="quarter" idx="10"/>
          </p:nvPr>
        </p:nvSpPr>
        <p:spPr>
          <a:xfrm>
            <a:off x="609600" y="6248400"/>
            <a:ext cx="2844800" cy="476250"/>
          </a:xfrm>
        </p:spPr>
        <p:txBody>
          <a:bodyPr/>
          <a:lstStyle>
            <a:lvl1pPr>
              <a:defRPr/>
            </a:lvl1pPr>
          </a:lstStyle>
          <a:p>
            <a:pPr>
              <a:defRPr/>
            </a:pPr>
            <a:endParaRPr lang="tr-TR">
              <a:solidFill>
                <a:srgbClr val="FFFFFF"/>
              </a:solidFill>
            </a:endParaRPr>
          </a:p>
        </p:txBody>
      </p:sp>
      <p:sp>
        <p:nvSpPr>
          <p:cNvPr id="14" name="Rectangle 14"/>
          <p:cNvSpPr>
            <a:spLocks noGrp="1" noChangeArrowheads="1"/>
          </p:cNvSpPr>
          <p:nvPr>
            <p:ph type="ftr" sz="quarter" idx="11"/>
          </p:nvPr>
        </p:nvSpPr>
        <p:spPr>
          <a:xfrm>
            <a:off x="4165600" y="6251575"/>
            <a:ext cx="3860800" cy="476250"/>
          </a:xfrm>
        </p:spPr>
        <p:txBody>
          <a:bodyPr/>
          <a:lstStyle>
            <a:lvl1pPr>
              <a:defRPr/>
            </a:lvl1pPr>
          </a:lstStyle>
          <a:p>
            <a:pPr>
              <a:defRPr/>
            </a:pPr>
            <a:endParaRPr lang="tr-TR">
              <a:solidFill>
                <a:srgbClr val="FFFFFF"/>
              </a:solidFill>
            </a:endParaRPr>
          </a:p>
        </p:txBody>
      </p:sp>
      <p:sp>
        <p:nvSpPr>
          <p:cNvPr id="15" name="Rectangle 15"/>
          <p:cNvSpPr>
            <a:spLocks noGrp="1" noChangeArrowheads="1"/>
          </p:cNvSpPr>
          <p:nvPr>
            <p:ph type="sldNum" sz="quarter" idx="12"/>
          </p:nvPr>
        </p:nvSpPr>
        <p:spPr>
          <a:xfrm>
            <a:off x="8737600" y="6254750"/>
            <a:ext cx="2844800" cy="476250"/>
          </a:xfrm>
        </p:spPr>
        <p:txBody>
          <a:bodyPr/>
          <a:lstStyle>
            <a:lvl1pPr>
              <a:defRPr/>
            </a:lvl1pPr>
          </a:lstStyle>
          <a:p>
            <a:pPr>
              <a:defRPr/>
            </a:pPr>
            <a:fld id="{91637345-0696-4D23-8ECA-86BBC65661CB}"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617629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D58F9098-8C00-42B0-BE1A-929C362A500D}"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913742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BAAE5876-166D-43F1-AF9F-344457F4570D}"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533048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609600" y="1600201"/>
            <a:ext cx="10972800" cy="4525963"/>
          </a:xfrm>
        </p:spPr>
        <p:txBody>
          <a:bodyPr/>
          <a:lstStyle/>
          <a:p>
            <a:pPr lvl="0"/>
            <a:endParaRPr lang="tr-TR" noProof="0" smtClean="0"/>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93A99724-45FB-40CF-B071-1469686A33D1}"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8500309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609600" y="274639"/>
            <a:ext cx="10972800" cy="5851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271C6F97-FBD0-4B63-A9C3-4F7E3816E657}" type="slidenum">
              <a:rPr lang="tr-TR" altLang="tr-TR">
                <a:solidFill>
                  <a:srgbClr val="FFFFFF"/>
                </a:solidFill>
              </a:rPr>
              <a:pPr>
                <a:defRPr/>
              </a:pPr>
              <a:t>‹#›</a:t>
            </a:fld>
            <a:endParaRPr lang="tr-TR" altLang="tr-TR">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1277749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14CF097D-E1C3-42C5-A70F-387853DE32A9}"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3020192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Başlık, İçerik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0"/>
            <a:ext cx="53848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3938589"/>
            <a:ext cx="53848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3"/>
          <p:cNvSpPr>
            <a:spLocks noGrp="1" noChangeArrowheads="1"/>
          </p:cNvSpPr>
          <p:nvPr>
            <p:ph type="sldNum" sz="quarter" idx="11"/>
          </p:nvPr>
        </p:nvSpPr>
        <p:spPr>
          <a:ln/>
        </p:spPr>
        <p:txBody>
          <a:bodyPr/>
          <a:lstStyle>
            <a:lvl1pPr>
              <a:defRPr/>
            </a:lvl1pPr>
          </a:lstStyle>
          <a:p>
            <a:pPr>
              <a:defRPr/>
            </a:pPr>
            <a:fld id="{FF85BEE6-2476-4B19-8B8D-1DA3E27906BA}" type="slidenum">
              <a:rPr lang="tr-TR" altLang="tr-TR">
                <a:solidFill>
                  <a:srgbClr val="FFFFFF"/>
                </a:solidFill>
              </a:rPr>
              <a:pPr>
                <a:defRPr/>
              </a:pPr>
              <a:t>‹#›</a:t>
            </a:fld>
            <a:endParaRPr lang="tr-TR" altLang="tr-TR">
              <a:solidFill>
                <a:srgbClr val="FFFFFF"/>
              </a:solidFill>
            </a:endParaRPr>
          </a:p>
        </p:txBody>
      </p:sp>
      <p:sp>
        <p:nvSpPr>
          <p:cNvPr id="8"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4853038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0"/>
            <a:ext cx="53848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3938589"/>
            <a:ext cx="53848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3"/>
          <p:cNvSpPr>
            <a:spLocks noGrp="1" noChangeArrowheads="1"/>
          </p:cNvSpPr>
          <p:nvPr>
            <p:ph type="sldNum" sz="quarter" idx="11"/>
          </p:nvPr>
        </p:nvSpPr>
        <p:spPr>
          <a:ln/>
        </p:spPr>
        <p:txBody>
          <a:bodyPr/>
          <a:lstStyle>
            <a:lvl1pPr>
              <a:defRPr/>
            </a:lvl1pPr>
          </a:lstStyle>
          <a:p>
            <a:pPr>
              <a:defRPr/>
            </a:pPr>
            <a:fld id="{3F65DF17-9AF6-43DA-AF4E-5CF0609B2510}" type="slidenum">
              <a:rPr lang="tr-TR" altLang="tr-TR">
                <a:solidFill>
                  <a:srgbClr val="FFFFFF"/>
                </a:solidFill>
              </a:rPr>
              <a:pPr>
                <a:defRPr/>
              </a:pPr>
              <a:t>‹#›</a:t>
            </a:fld>
            <a:endParaRPr lang="tr-TR" altLang="tr-TR">
              <a:solidFill>
                <a:srgbClr val="FFFFFF"/>
              </a:solidFill>
            </a:endParaRPr>
          </a:p>
        </p:txBody>
      </p:sp>
      <p:sp>
        <p:nvSpPr>
          <p:cNvPr id="8"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352777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8B5A89AF-17AE-4AFF-A605-91F71537CD26}"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87492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FC09880D-E499-4B03-962F-D9A00E802803}"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35318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81B6E0DA-5724-41F1-B5CA-363E6755B8F3}"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129278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3"/>
          <p:cNvSpPr>
            <a:spLocks noGrp="1" noChangeArrowheads="1"/>
          </p:cNvSpPr>
          <p:nvPr>
            <p:ph type="sldNum" sz="quarter" idx="11"/>
          </p:nvPr>
        </p:nvSpPr>
        <p:spPr>
          <a:ln/>
        </p:spPr>
        <p:txBody>
          <a:bodyPr/>
          <a:lstStyle>
            <a:lvl1pPr>
              <a:defRPr/>
            </a:lvl1pPr>
          </a:lstStyle>
          <a:p>
            <a:pPr>
              <a:defRPr/>
            </a:pPr>
            <a:fld id="{0EE924B1-9435-48AF-9E77-77FBAE463EB0}" type="slidenum">
              <a:rPr lang="tr-TR" altLang="tr-TR">
                <a:solidFill>
                  <a:srgbClr val="FFFFFF"/>
                </a:solidFill>
              </a:rPr>
              <a:pPr>
                <a:defRPr/>
              </a:pPr>
              <a:t>‹#›</a:t>
            </a:fld>
            <a:endParaRPr lang="tr-TR" altLang="tr-TR">
              <a:solidFill>
                <a:srgbClr val="FFFFFF"/>
              </a:solidFill>
            </a:endParaRPr>
          </a:p>
        </p:txBody>
      </p:sp>
      <p:sp>
        <p:nvSpPr>
          <p:cNvPr id="9"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569511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369096BC-0258-45BB-AE17-C123837773DA}" type="slidenum">
              <a:rPr lang="tr-TR" altLang="tr-TR">
                <a:solidFill>
                  <a:srgbClr val="FFFFFF"/>
                </a:solidFill>
              </a:rPr>
              <a:pPr>
                <a:defRPr/>
              </a:pPr>
              <a:t>‹#›</a:t>
            </a:fld>
            <a:endParaRPr lang="tr-TR" altLang="tr-TR">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4067000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3"/>
          <p:cNvSpPr>
            <a:spLocks noGrp="1" noChangeArrowheads="1"/>
          </p:cNvSpPr>
          <p:nvPr>
            <p:ph type="sldNum" sz="quarter" idx="11"/>
          </p:nvPr>
        </p:nvSpPr>
        <p:spPr>
          <a:ln/>
        </p:spPr>
        <p:txBody>
          <a:bodyPr/>
          <a:lstStyle>
            <a:lvl1pPr>
              <a:defRPr/>
            </a:lvl1pPr>
          </a:lstStyle>
          <a:p>
            <a:pPr>
              <a:defRPr/>
            </a:pPr>
            <a:fld id="{BA9E5804-12A4-4865-9BC8-CAF85438DC3E}" type="slidenum">
              <a:rPr lang="tr-TR" altLang="tr-TR">
                <a:solidFill>
                  <a:srgbClr val="FFFFFF"/>
                </a:solidFill>
              </a:rPr>
              <a:pPr>
                <a:defRPr/>
              </a:pPr>
              <a:t>‹#›</a:t>
            </a:fld>
            <a:endParaRPr lang="tr-TR" altLang="tr-TR">
              <a:solidFill>
                <a:srgbClr val="FFFFFF"/>
              </a:solidFill>
            </a:endParaRPr>
          </a:p>
        </p:txBody>
      </p:sp>
      <p:sp>
        <p:nvSpPr>
          <p:cNvPr id="4"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844931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D2935E8E-91B7-48E8-9B5A-D6C44FD60523}"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4163952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87976EA4-7A7F-4F8D-83D7-10F07622D2AC}"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001641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dt" sz="half" idx="2"/>
          </p:nvPr>
        </p:nvSpPr>
        <p:spPr bwMode="auto">
          <a:xfrm>
            <a:off x="609600" y="625157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fontAlgn="base">
              <a:spcBef>
                <a:spcPct val="0"/>
              </a:spcBef>
              <a:spcAft>
                <a:spcPct val="0"/>
              </a:spcAft>
              <a:defRPr/>
            </a:pPr>
            <a:endParaRPr lang="tr-TR">
              <a:solidFill>
                <a:srgbClr val="FFFFFF"/>
              </a:solidFill>
            </a:endParaRPr>
          </a:p>
        </p:txBody>
      </p:sp>
      <p:sp>
        <p:nvSpPr>
          <p:cNvPr id="24579" name="Rectangle 3"/>
          <p:cNvSpPr>
            <a:spLocks noGrp="1" noChangeArrowheads="1"/>
          </p:cNvSpPr>
          <p:nvPr>
            <p:ph type="sldNum" sz="quarter" idx="4"/>
          </p:nvPr>
        </p:nvSpPr>
        <p:spPr bwMode="auto">
          <a:xfrm>
            <a:off x="8737600" y="6248400"/>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fontAlgn="base">
              <a:spcBef>
                <a:spcPct val="0"/>
              </a:spcBef>
              <a:spcAft>
                <a:spcPct val="0"/>
              </a:spcAft>
              <a:defRPr/>
            </a:pPr>
            <a:fld id="{021ED449-C7AF-4202-816F-3B69699AED6A}"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grpSp>
        <p:nvGrpSpPr>
          <p:cNvPr id="1028" name="Group 4"/>
          <p:cNvGrpSpPr>
            <a:grpSpLocks/>
          </p:cNvGrpSpPr>
          <p:nvPr/>
        </p:nvGrpSpPr>
        <p:grpSpPr bwMode="auto">
          <a:xfrm>
            <a:off x="1" y="1"/>
            <a:ext cx="12187767"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24582" name="Freeform 6"/>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24583" name="Freeform 7"/>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24584" name="Freeform 8"/>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sp>
            <p:nvSpPr>
              <p:cNvPr id="24586" name="Freeform 10"/>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grpSp>
        <p:sp>
          <p:nvSpPr>
            <p:cNvPr id="24587" name="Freeform 11"/>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34" name="Freeform 12"/>
            <p:cNvSpPr>
              <a:spLocks/>
            </p:cNvSpPr>
            <p:nvPr/>
          </p:nvSpPr>
          <p:spPr bwMode="hidden">
            <a:xfrm>
              <a:off x="0" y="0"/>
              <a:ext cx="5758" cy="1776"/>
            </a:xfrm>
            <a:custGeom>
              <a:avLst/>
              <a:gdLst>
                <a:gd name="T0" fmla="*/ 0 w 5740"/>
                <a:gd name="T1" fmla="*/ 0 h 1906"/>
                <a:gd name="T2" fmla="*/ 0 w 5740"/>
                <a:gd name="T3" fmla="*/ 7 h 1906"/>
                <a:gd name="T4" fmla="*/ 7824 w 5740"/>
                <a:gd name="T5" fmla="*/ 7 h 1906"/>
                <a:gd name="T6" fmla="*/ 782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grpSp>
      <p:sp>
        <p:nvSpPr>
          <p:cNvPr id="24589" name="Rectangle 13"/>
          <p:cNvSpPr>
            <a:spLocks noGrp="1" noRot="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24590" name="Rectangle 14"/>
          <p:cNvSpPr>
            <a:spLocks noGrp="1" noChangeArrowheads="1"/>
          </p:cNvSpPr>
          <p:nvPr>
            <p:ph type="ftr" sz="quarter" idx="3"/>
          </p:nvPr>
        </p:nvSpPr>
        <p:spPr bwMode="auto">
          <a:xfrm>
            <a:off x="4165600" y="6248400"/>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fontAlgn="base">
              <a:spcBef>
                <a:spcPct val="0"/>
              </a:spcBef>
              <a:spcAft>
                <a:spcPct val="0"/>
              </a:spcAft>
              <a:defRPr/>
            </a:pPr>
            <a:endParaRPr lang="tr-TR">
              <a:solidFill>
                <a:srgbClr val="FFFFFF"/>
              </a:solidFill>
            </a:endParaRPr>
          </a:p>
        </p:txBody>
      </p:sp>
      <p:sp>
        <p:nvSpPr>
          <p:cNvPr id="24591" name="Rectangle 15"/>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extLst>
      <p:ext uri="{BB962C8B-B14F-4D97-AF65-F5344CB8AC3E}">
        <p14:creationId xmlns:p14="http://schemas.microsoft.com/office/powerpoint/2010/main" val="207311448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rrowheads="1"/>
          </p:cNvSpPr>
          <p:nvPr>
            <p:ph type="title"/>
          </p:nvPr>
        </p:nvSpPr>
        <p:spPr/>
        <p:txBody>
          <a:bodyPr/>
          <a:lstStyle/>
          <a:p>
            <a:pPr eaLnBrk="1" hangingPunct="1">
              <a:defRPr/>
            </a:pPr>
            <a:r>
              <a:rPr lang="tr-TR" smtClean="0"/>
              <a:t> İnfiltrasyon Sorunları </a:t>
            </a:r>
          </a:p>
        </p:txBody>
      </p:sp>
      <p:sp>
        <p:nvSpPr>
          <p:cNvPr id="157699" name="Rectangle 3"/>
          <p:cNvSpPr>
            <a:spLocks noGrp="1" noChangeArrowheads="1"/>
          </p:cNvSpPr>
          <p:nvPr>
            <p:ph type="body" idx="1"/>
          </p:nvPr>
        </p:nvSpPr>
        <p:spPr/>
        <p:txBody>
          <a:bodyPr/>
          <a:lstStyle/>
          <a:p>
            <a:pPr eaLnBrk="1" hangingPunct="1">
              <a:lnSpc>
                <a:spcPct val="80000"/>
              </a:lnSpc>
              <a:defRPr/>
            </a:pPr>
            <a:r>
              <a:rPr lang="tr-TR" sz="2800" dirty="0" err="1"/>
              <a:t>İnfiltrasyon</a:t>
            </a:r>
            <a:r>
              <a:rPr lang="tr-TR" sz="2800" dirty="0"/>
              <a:t>, suyun toprağa girişidir. </a:t>
            </a:r>
            <a:r>
              <a:rPr lang="tr-TR" sz="2800" dirty="0" err="1"/>
              <a:t>İnfiltrasyon</a:t>
            </a:r>
            <a:r>
              <a:rPr lang="tr-TR" sz="2800" dirty="0"/>
              <a:t> sorunu, normal sulama döngüsü esnasında sulama suyunun toprağa yeterince hızlı girmemesi söz konusu olduğunda ortaya çıkar. </a:t>
            </a:r>
          </a:p>
          <a:p>
            <a:pPr eaLnBrk="1" hangingPunct="1">
              <a:lnSpc>
                <a:spcPct val="80000"/>
              </a:lnSpc>
              <a:defRPr/>
            </a:pPr>
            <a:r>
              <a:rPr lang="tr-TR" sz="2800" dirty="0"/>
              <a:t>Azalan </a:t>
            </a:r>
            <a:r>
              <a:rPr lang="tr-TR" sz="2800" dirty="0" err="1"/>
              <a:t>infiltrasyon</a:t>
            </a:r>
            <a:r>
              <a:rPr lang="tr-TR" sz="2800" dirty="0"/>
              <a:t> oranı, sulama suyunun kalitesinden kaynaklanıyorsa; sorun genellikle toprağın üst bir kaç cm kalınlığındadır. Bazı zamanlarda daha derinde de sorun ortaya çıkabilir. Tuzlulukta olduğu gibi </a:t>
            </a:r>
            <a:r>
              <a:rPr lang="tr-TR" sz="2800" dirty="0" err="1"/>
              <a:t>infiltrasyon</a:t>
            </a:r>
            <a:r>
              <a:rPr lang="tr-TR" sz="2800" dirty="0"/>
              <a:t> da bitkinin su temininde azalmaya yol açmaktadır. </a:t>
            </a:r>
            <a:r>
              <a:rPr lang="tr-TR" sz="2800" dirty="0" err="1"/>
              <a:t>İnfiltrasyon</a:t>
            </a:r>
            <a:r>
              <a:rPr lang="tr-TR" sz="2800" dirty="0"/>
              <a:t> sorunu, toprağa ilave edilen suyun miktarını azaltırken; tuzluluk, yarayışlı su miktarını azaltmaktadır.</a:t>
            </a:r>
          </a:p>
        </p:txBody>
      </p:sp>
    </p:spTree>
    <p:extLst>
      <p:ext uri="{BB962C8B-B14F-4D97-AF65-F5344CB8AC3E}">
        <p14:creationId xmlns:p14="http://schemas.microsoft.com/office/powerpoint/2010/main" val="5861929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rrowheads="1"/>
          </p:cNvSpPr>
          <p:nvPr>
            <p:ph type="title"/>
          </p:nvPr>
        </p:nvSpPr>
        <p:spPr/>
        <p:txBody>
          <a:bodyPr/>
          <a:lstStyle/>
          <a:p>
            <a:pPr eaLnBrk="1" hangingPunct="1">
              <a:defRPr/>
            </a:pPr>
            <a:r>
              <a:rPr lang="tr-TR" sz="4000"/>
              <a:t>Toprak ve suyu ıslah edici materyaller</a:t>
            </a:r>
          </a:p>
        </p:txBody>
      </p:sp>
      <p:sp>
        <p:nvSpPr>
          <p:cNvPr id="167939" name="Rectangle 3"/>
          <p:cNvSpPr>
            <a:spLocks noGrp="1" noChangeArrowheads="1"/>
          </p:cNvSpPr>
          <p:nvPr>
            <p:ph type="body" idx="1"/>
          </p:nvPr>
        </p:nvSpPr>
        <p:spPr/>
        <p:txBody>
          <a:bodyPr/>
          <a:lstStyle/>
          <a:p>
            <a:pPr eaLnBrk="1" hangingPunct="1">
              <a:defRPr/>
            </a:pPr>
            <a:r>
              <a:rPr lang="tr-TR" sz="2800" dirty="0"/>
              <a:t>Toprak veya suya ilave edilen bazı kimyasal ıslah materyalleri ile sulama suyundaki aşırı sodyum (yüksek SAR) veya tuzluluktan kaynaklanan düşük </a:t>
            </a:r>
            <a:r>
              <a:rPr lang="tr-TR" sz="2800" dirty="0" err="1"/>
              <a:t>infiltrasyon</a:t>
            </a:r>
            <a:r>
              <a:rPr lang="tr-TR" sz="2800" dirty="0"/>
              <a:t> oranı sorunu düzeltilebilir. </a:t>
            </a:r>
          </a:p>
          <a:p>
            <a:pPr eaLnBrk="1" hangingPunct="1">
              <a:defRPr/>
            </a:pPr>
            <a:r>
              <a:rPr lang="tr-TR" sz="2800" dirty="0"/>
              <a:t>Eğer ıslah materyali, uygulama suyundaki çözünebilir kalsiyum veya tuzlulukta (</a:t>
            </a:r>
            <a:r>
              <a:rPr lang="tr-TR" sz="2800" dirty="0" err="1"/>
              <a:t>ECs</a:t>
            </a:r>
            <a:r>
              <a:rPr lang="tr-TR" sz="2800" dirty="0"/>
              <a:t>) dikkate değer bir artışa neden olursa, ıslahtan beklentiler gerçekleşebilir. Islah edici materyaller, </a:t>
            </a:r>
            <a:r>
              <a:rPr lang="tr-TR" sz="2800" dirty="0" err="1"/>
              <a:t>infiltrasyonu</a:t>
            </a:r>
            <a:r>
              <a:rPr lang="tr-TR" sz="2800" dirty="0"/>
              <a:t> artırmaya yardımcı olması ya da sodyumun zararlı etkilerini önlemek amacı ile kullanılır. </a:t>
            </a:r>
          </a:p>
        </p:txBody>
      </p:sp>
    </p:spTree>
    <p:extLst>
      <p:ext uri="{BB962C8B-B14F-4D97-AF65-F5344CB8AC3E}">
        <p14:creationId xmlns:p14="http://schemas.microsoft.com/office/powerpoint/2010/main" val="10514360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rrowheads="1"/>
          </p:cNvSpPr>
          <p:nvPr>
            <p:ph type="title"/>
          </p:nvPr>
        </p:nvSpPr>
        <p:spPr/>
        <p:txBody>
          <a:bodyPr/>
          <a:lstStyle/>
          <a:p>
            <a:pPr eaLnBrk="1" hangingPunct="1">
              <a:defRPr/>
            </a:pPr>
            <a:r>
              <a:rPr lang="tr-TR" sz="4000"/>
              <a:t>Toprak ve suyu ıslah edici materyaller</a:t>
            </a:r>
          </a:p>
        </p:txBody>
      </p:sp>
      <p:sp>
        <p:nvSpPr>
          <p:cNvPr id="168963" name="Rectangle 3"/>
          <p:cNvSpPr>
            <a:spLocks noGrp="1" noChangeArrowheads="1"/>
          </p:cNvSpPr>
          <p:nvPr>
            <p:ph type="body" idx="1"/>
          </p:nvPr>
        </p:nvSpPr>
        <p:spPr>
          <a:xfrm>
            <a:off x="2351088" y="1600200"/>
            <a:ext cx="7859712" cy="4349750"/>
          </a:xfrm>
        </p:spPr>
        <p:txBody>
          <a:bodyPr/>
          <a:lstStyle/>
          <a:p>
            <a:pPr algn="just" eaLnBrk="1" hangingPunct="1">
              <a:lnSpc>
                <a:spcPct val="90000"/>
              </a:lnSpc>
              <a:defRPr/>
            </a:pPr>
            <a:r>
              <a:rPr lang="tr-TR" sz="2400" dirty="0"/>
              <a:t>Tarımsal amaçlı kullanım için, sulama suyundan sodyum veya tuzları uzaklaştıracak yeterince ucuz bir yöntem bulunmamaktadır. </a:t>
            </a:r>
            <a:r>
              <a:rPr lang="tr-TR" sz="2400" dirty="0">
                <a:solidFill>
                  <a:srgbClr val="FF0000"/>
                </a:solidFill>
              </a:rPr>
              <a:t>Jips</a:t>
            </a:r>
            <a:r>
              <a:rPr lang="tr-TR" sz="2400" dirty="0"/>
              <a:t> gibi bir ıslah materyali toprağa veya suya ilave edildiğinde, sudaki kalsiyum konsantrasyonu artacak böylelikle sodyum: kalsiyum oranı ve SAR değeri azalacaktır. Jipsin ilavesi, keza düşük tuz içerikli suların tuzluluğunu artırmak ve bunun sonucunda </a:t>
            </a:r>
            <a:r>
              <a:rPr lang="tr-TR" sz="2400" dirty="0" err="1"/>
              <a:t>infiltrasyonu</a:t>
            </a:r>
            <a:r>
              <a:rPr lang="tr-TR" sz="2400" dirty="0"/>
              <a:t> iyileştirmek bakımından faydalıdır.</a:t>
            </a:r>
          </a:p>
          <a:p>
            <a:pPr algn="just" eaLnBrk="1" hangingPunct="1">
              <a:lnSpc>
                <a:spcPct val="90000"/>
              </a:lnSpc>
              <a:defRPr/>
            </a:pPr>
            <a:r>
              <a:rPr lang="tr-TR" sz="2400" dirty="0"/>
              <a:t>Zayıf </a:t>
            </a:r>
            <a:r>
              <a:rPr lang="tr-TR" sz="2400" dirty="0" err="1"/>
              <a:t>infiltrasyon</a:t>
            </a:r>
            <a:r>
              <a:rPr lang="tr-TR" sz="2400" dirty="0"/>
              <a:t>; kötü toprak bünyesi, toprak </a:t>
            </a:r>
            <a:r>
              <a:rPr lang="tr-TR" sz="2400" dirty="0" err="1"/>
              <a:t>kompaksiyonu</a:t>
            </a:r>
            <a:r>
              <a:rPr lang="tr-TR" sz="2400" dirty="0"/>
              <a:t>, sınırlayıcı kil tabakası, sert tabaka veya yüksek taban suyundan kaynaklanıyorsa, jips veya diğer katkı materyalleri toprakta dikkate değer bir iyileşme sağlamayacaktır. </a:t>
            </a:r>
          </a:p>
        </p:txBody>
      </p:sp>
    </p:spTree>
    <p:extLst>
      <p:ext uri="{BB962C8B-B14F-4D97-AF65-F5344CB8AC3E}">
        <p14:creationId xmlns:p14="http://schemas.microsoft.com/office/powerpoint/2010/main" val="37575166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8291" name="Group 1923"/>
          <p:cNvGraphicFramePr>
            <a:graphicFrameLocks noGrp="1"/>
          </p:cNvGraphicFramePr>
          <p:nvPr/>
        </p:nvGraphicFramePr>
        <p:xfrm>
          <a:off x="1847851" y="836613"/>
          <a:ext cx="8569325" cy="5499100"/>
        </p:xfrm>
        <a:graphic>
          <a:graphicData uri="http://schemas.openxmlformats.org/drawingml/2006/table">
            <a:tbl>
              <a:tblPr/>
              <a:tblGrid>
                <a:gridCol w="1368425"/>
                <a:gridCol w="1835150"/>
                <a:gridCol w="334963"/>
                <a:gridCol w="715962"/>
                <a:gridCol w="1436688"/>
                <a:gridCol w="1439862"/>
                <a:gridCol w="1438275"/>
              </a:tblGrid>
              <a:tr h="244459">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chemeClr val="tx1"/>
                          </a:solidFill>
                          <a:effectLst/>
                          <a:latin typeface="Arial" charset="0"/>
                          <a:ea typeface="Times New Roman" pitchFamily="18" charset="0"/>
                          <a:cs typeface="Arial" charset="0"/>
                        </a:rPr>
                        <a:t>Potansiyel Sulama Sorunu</a:t>
                      </a: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Birim</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Kullanımda sınırlama derecesi</a:t>
                      </a: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r>
              <a:tr h="246047">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Yok</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Hafif - Orta</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Fazla</a:t>
                      </a: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5756">
                <a:tc gridSpan="2">
                  <a:txBody>
                    <a:bodyPr/>
                    <a:lstStyle/>
                    <a:p>
                      <a:pPr marL="0" marR="0" lvl="0" indent="539750" algn="l"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Tuzluluk</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539750" algn="l"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EC</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s</a:t>
                      </a:r>
                      <a:endParaRPr kumimoji="0" lang="tr-TR" sz="900" b="0" i="0" u="none" strike="noStrike" cap="none" normalizeH="0" baseline="30000" smtClean="0">
                        <a:ln>
                          <a:noFill/>
                        </a:ln>
                        <a:solidFill>
                          <a:schemeClr val="tx1"/>
                        </a:solidFill>
                        <a:effectLst/>
                        <a:latin typeface="Times New Roman" pitchFamily="18" charset="0"/>
                        <a:ea typeface="Times New Roman" pitchFamily="18" charset="0"/>
                        <a:cs typeface="Arial" charset="0"/>
                      </a:endParaRPr>
                    </a:p>
                    <a:p>
                      <a:pPr marL="0" marR="0" lvl="0" indent="539750" algn="l"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(veya) </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539750" algn="l"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Toplam çözünebilir katılar</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dS/m</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mg/L</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&lt;0.7</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&lt;450</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0.7 - 3.0</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450 - 2000</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&gt;3.0</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&gt;2000</a:t>
                      </a: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6047">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İnfiltrasyon </a:t>
                      </a: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763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cs typeface="Arial" charset="0"/>
                        </a:rPr>
                        <a:t>                  </a:t>
                      </a: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SAR= 0 – 3</a:t>
                      </a:r>
                      <a:r>
                        <a:rPr kumimoji="0" lang="tr-TR" sz="900" b="0" i="0" u="none" strike="noStrike" cap="none" normalizeH="0" baseline="0" dirty="0" smtClean="0">
                          <a:ln>
                            <a:noFill/>
                          </a:ln>
                          <a:solidFill>
                            <a:srgbClr val="FFFF00"/>
                          </a:solidFill>
                          <a:effectLst/>
                          <a:latin typeface="Arial" charset="0"/>
                          <a:cs typeface="Arial" charset="0"/>
                        </a:rPr>
                        <a:t>   </a:t>
                      </a: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 </a:t>
                      </a:r>
                      <a:r>
                        <a:rPr kumimoji="0" lang="tr-TR" sz="900" b="0" i="0" u="none" strike="noStrike" cap="none" normalizeH="0" baseline="0" dirty="0" err="1" smtClean="0">
                          <a:ln>
                            <a:noFill/>
                          </a:ln>
                          <a:solidFill>
                            <a:srgbClr val="FFFF00"/>
                          </a:solidFill>
                          <a:effectLst/>
                          <a:latin typeface="Arial" charset="0"/>
                          <a:ea typeface="Times New Roman" pitchFamily="18" charset="0"/>
                          <a:cs typeface="Arial" charset="0"/>
                        </a:rPr>
                        <a:t>EC</a:t>
                      </a:r>
                      <a:r>
                        <a:rPr kumimoji="0" lang="tr-TR" sz="900" b="0" i="0" u="none" strike="noStrike" cap="none" normalizeH="0" baseline="-30000" dirty="0" err="1" smtClean="0">
                          <a:ln>
                            <a:noFill/>
                          </a:ln>
                          <a:solidFill>
                            <a:srgbClr val="FFFF00"/>
                          </a:solidFill>
                          <a:effectLst/>
                          <a:latin typeface="Arial" charset="0"/>
                          <a:ea typeface="Times New Roman" pitchFamily="18" charset="0"/>
                          <a:cs typeface="Arial" charset="0"/>
                        </a:rPr>
                        <a:t>w</a:t>
                      </a:r>
                      <a:r>
                        <a:rPr kumimoji="0" lang="tr-TR" sz="900" b="0" i="0" u="none" strike="noStrike" cap="none" normalizeH="0" baseline="30000" dirty="0" smtClean="0">
                          <a:ln>
                            <a:noFill/>
                          </a:ln>
                          <a:solidFill>
                            <a:srgbClr val="FFFF00"/>
                          </a:solidFill>
                          <a:effectLst/>
                          <a:latin typeface="Arial" charset="0"/>
                          <a:ea typeface="Times New Roman" pitchFamily="18" charset="0"/>
                          <a:cs typeface="Arial" charset="0"/>
                        </a:rPr>
                        <a:t>=</a:t>
                      </a:r>
                      <a:endPar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dirty="0" smtClean="0">
                        <a:ln>
                          <a:noFill/>
                        </a:ln>
                        <a:solidFill>
                          <a:srgbClr val="FFFF00"/>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rgbClr val="FFFF00"/>
                          </a:solidFill>
                          <a:effectLst/>
                          <a:latin typeface="Arial" charset="0"/>
                          <a:ea typeface="Times New Roman" pitchFamily="18" charset="0"/>
                          <a:cs typeface="Arial" charset="0"/>
                        </a:rPr>
                        <a:t>&gt; 0.7</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rgbClr val="FFFF00"/>
                          </a:solidFill>
                          <a:effectLst/>
                          <a:latin typeface="Arial" charset="0"/>
                          <a:ea typeface="Times New Roman" pitchFamily="18" charset="0"/>
                          <a:cs typeface="Arial" charset="0"/>
                        </a:rPr>
                        <a:t>0.7 - 0.2</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rgbClr val="FFFF00"/>
                          </a:solidFill>
                          <a:effectLst/>
                          <a:latin typeface="Arial" charset="0"/>
                          <a:ea typeface="Times New Roman" pitchFamily="18" charset="0"/>
                          <a:cs typeface="Arial" charset="0"/>
                        </a:rPr>
                        <a:t>&lt; 0.2</a:t>
                      </a: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60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rgbClr val="FFFF00"/>
                          </a:solidFill>
                          <a:effectLst/>
                          <a:latin typeface="Arial" charset="0"/>
                          <a:cs typeface="Arial" charset="0"/>
                        </a:rPr>
                        <a:t>                       </a:t>
                      </a:r>
                      <a:r>
                        <a:rPr kumimoji="0" lang="tr-TR" sz="900" b="0" i="0" u="none" strike="noStrike" cap="none" normalizeH="0" baseline="0" smtClean="0">
                          <a:ln>
                            <a:noFill/>
                          </a:ln>
                          <a:solidFill>
                            <a:srgbClr val="FFFF00"/>
                          </a:solidFill>
                          <a:effectLst/>
                          <a:latin typeface="Arial" charset="0"/>
                          <a:ea typeface="Times New Roman" pitchFamily="18" charset="0"/>
                          <a:cs typeface="Arial" charset="0"/>
                        </a:rPr>
                        <a:t>= 3 - 6</a:t>
                      </a: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dirty="0" smtClean="0">
                        <a:ln>
                          <a:noFill/>
                        </a:ln>
                        <a:solidFill>
                          <a:srgbClr val="FFFF00"/>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&gt; 1.2</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rgbClr val="FFFF00"/>
                          </a:solidFill>
                          <a:effectLst/>
                          <a:latin typeface="Arial" charset="0"/>
                          <a:ea typeface="Times New Roman" pitchFamily="18" charset="0"/>
                          <a:cs typeface="Arial" charset="0"/>
                        </a:rPr>
                        <a:t>1.2 - 0.3</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rgbClr val="FFFF00"/>
                          </a:solidFill>
                          <a:effectLst/>
                          <a:latin typeface="Arial" charset="0"/>
                          <a:ea typeface="Times New Roman" pitchFamily="18" charset="0"/>
                          <a:cs typeface="Arial" charset="0"/>
                        </a:rPr>
                        <a:t>&lt; 0.3</a:t>
                      </a: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60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rgbClr val="FFFF00"/>
                          </a:solidFill>
                          <a:effectLst/>
                          <a:latin typeface="Arial" charset="0"/>
                          <a:cs typeface="Arial" charset="0"/>
                        </a:rPr>
                        <a:t>         </a:t>
                      </a:r>
                      <a:r>
                        <a:rPr kumimoji="0" lang="tr-TR" sz="900" b="0" i="0" u="none" strike="noStrike" cap="none" normalizeH="0" baseline="0" smtClean="0">
                          <a:ln>
                            <a:noFill/>
                          </a:ln>
                          <a:solidFill>
                            <a:srgbClr val="FFFF00"/>
                          </a:solidFill>
                          <a:effectLst/>
                          <a:latin typeface="Arial" charset="0"/>
                          <a:ea typeface="Times New Roman" pitchFamily="18" charset="0"/>
                          <a:cs typeface="Arial" charset="0"/>
                        </a:rPr>
                        <a:t>   </a:t>
                      </a:r>
                      <a:r>
                        <a:rPr kumimoji="0" lang="tr-TR" sz="900" b="0" i="0" u="none" strike="noStrike" cap="none" normalizeH="0" baseline="0" smtClean="0">
                          <a:ln>
                            <a:noFill/>
                          </a:ln>
                          <a:solidFill>
                            <a:srgbClr val="FFFF00"/>
                          </a:solidFill>
                          <a:effectLst/>
                          <a:latin typeface="Arial" charset="0"/>
                          <a:cs typeface="Arial" charset="0"/>
                        </a:rPr>
                        <a:t>           </a:t>
                      </a:r>
                      <a:r>
                        <a:rPr kumimoji="0" lang="tr-TR" sz="900" b="0" i="0" u="none" strike="noStrike" cap="none" normalizeH="0" baseline="0" smtClean="0">
                          <a:ln>
                            <a:noFill/>
                          </a:ln>
                          <a:solidFill>
                            <a:srgbClr val="FFFF00"/>
                          </a:solidFill>
                          <a:effectLst/>
                          <a:latin typeface="Arial" charset="0"/>
                          <a:cs typeface="Times New Roman" pitchFamily="18" charset="0"/>
                        </a:rPr>
                        <a:t> = 6 - 12</a:t>
                      </a: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dirty="0" smtClean="0">
                        <a:ln>
                          <a:noFill/>
                        </a:ln>
                        <a:solidFill>
                          <a:srgbClr val="FFFF00"/>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&gt; 1.9</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rgbClr val="FFFF00"/>
                          </a:solidFill>
                          <a:effectLst/>
                          <a:latin typeface="Arial" charset="0"/>
                          <a:ea typeface="Times New Roman" pitchFamily="18" charset="0"/>
                          <a:cs typeface="Arial" charset="0"/>
                        </a:rPr>
                        <a:t>1.9 - 0.5</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rgbClr val="FFFF00"/>
                          </a:solidFill>
                          <a:effectLst/>
                          <a:latin typeface="Arial" charset="0"/>
                          <a:ea typeface="Times New Roman" pitchFamily="18" charset="0"/>
                          <a:cs typeface="Arial" charset="0"/>
                        </a:rPr>
                        <a:t>&lt; 0.5</a:t>
                      </a: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6047">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rgbClr val="FFFF00"/>
                          </a:solidFill>
                          <a:effectLst/>
                          <a:latin typeface="Arial" charset="0"/>
                          <a:ea typeface="Times New Roman" pitchFamily="18" charset="0"/>
                          <a:cs typeface="Arial" charset="0"/>
                        </a:rPr>
                        <a:t>= 12 - 20</a:t>
                      </a: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dirty="0" smtClean="0">
                        <a:ln>
                          <a:noFill/>
                        </a:ln>
                        <a:solidFill>
                          <a:srgbClr val="FFFF00"/>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&gt; 2.9</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2.9 - 1.3</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&lt; 1.3</a:t>
                      </a: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6047">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rgbClr val="FFFF00"/>
                          </a:solidFill>
                          <a:effectLst/>
                          <a:latin typeface="Arial" charset="0"/>
                          <a:ea typeface="Times New Roman" pitchFamily="18" charset="0"/>
                          <a:cs typeface="Arial" charset="0"/>
                        </a:rPr>
                        <a:t>= 20 - 40</a:t>
                      </a: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smtClean="0">
                        <a:ln>
                          <a:noFill/>
                        </a:ln>
                        <a:solidFill>
                          <a:srgbClr val="FFFF00"/>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&gt; 5.0</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5.0 - 2.9</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rgbClr val="FFFF00"/>
                          </a:solidFill>
                          <a:effectLst/>
                          <a:latin typeface="Arial" charset="0"/>
                          <a:ea typeface="Times New Roman" pitchFamily="18" charset="0"/>
                          <a:cs typeface="Arial" charset="0"/>
                        </a:rPr>
                        <a:t>&lt; 2.9</a:t>
                      </a: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4459">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640074">
                <a:tc gridSpan="2">
                  <a:txBody>
                    <a:bodyPr/>
                    <a:lstStyle/>
                    <a:p>
                      <a:pPr marL="0" marR="0" lvl="0" indent="180975"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Spesifik iyon toksisitesi</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Sodyum (Na)</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Yüzey sulama</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Yağmurlama sulama</a:t>
                      </a: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SAR</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me/L</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&lt; 3</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&lt; 3</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3 - 9</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&gt; 3</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chemeClr val="tx1"/>
                          </a:solidFill>
                          <a:effectLst/>
                          <a:latin typeface="Arial" charset="0"/>
                          <a:ea typeface="Times New Roman" pitchFamily="18" charset="0"/>
                          <a:cs typeface="Arial" charset="0"/>
                        </a:rPr>
                        <a:t>&gt; 9</a:t>
                      </a:r>
                      <a:endParaRPr kumimoji="0" lang="tr-TR" sz="9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39715">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Klor (Cl)</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Yüzey sulama</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Yağmurlama sulama</a:t>
                      </a: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mel/L</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me/L</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&lt; 4</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&lt; 3</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4 - 10</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&gt; 3</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&gt; 10</a:t>
                      </a: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90500">
                <a:tc gridSpan="2">
                  <a:txBody>
                    <a:bodyPr/>
                    <a:lstStyle/>
                    <a:p>
                      <a:pPr marL="0" marR="0" lvl="0" indent="180975"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Bor (B)</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İz elementler</a:t>
                      </a: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mg/L</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&lt; 0.7</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0.7 - 3.0</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&gt; 3.0</a:t>
                      </a: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92088">
                <a:tc gridSpan="2">
                  <a:txBody>
                    <a:bodyPr/>
                    <a:lstStyle/>
                    <a:p>
                      <a:pPr marL="0" marR="0" lvl="0" indent="269875"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Farklı Etkiler</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Azot (NO</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3</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 </a:t>
                      </a: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 N)</a:t>
                      </a: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mg/L</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&lt; 5</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5 - 30</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&gt; 30</a:t>
                      </a: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92088">
                <a:tc gridSpan="3">
                  <a:txBody>
                    <a:bodyPr/>
                    <a:lstStyle/>
                    <a:p>
                      <a:pPr marL="0" marR="0" lvl="0" indent="269875"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Bikarbonat (HCO</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3</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a:t>
                      </a:r>
                      <a:endParaRPr kumimoji="0" lang="tr-TR" sz="9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(Yalnız yağmurlama sulama)</a:t>
                      </a: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 me/L</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&lt; 1.5</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1.5 - 8.5</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&gt; 8.5</a:t>
                      </a: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6047">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pH</a:t>
                      </a:r>
                    </a:p>
                  </a:txBody>
                  <a:tcPr marT="45717" marB="45717"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Normal sınır</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6.5 - 8.4</a:t>
                      </a:r>
                    </a:p>
                  </a:txBody>
                  <a:tcPr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9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marT="45717" marB="45717"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39377" name="Text Box 1920"/>
          <p:cNvSpPr txBox="1">
            <a:spLocks noChangeArrowheads="1"/>
          </p:cNvSpPr>
          <p:nvPr/>
        </p:nvSpPr>
        <p:spPr bwMode="auto">
          <a:xfrm>
            <a:off x="1992313" y="322263"/>
            <a:ext cx="8064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50000"/>
              </a:spcBef>
              <a:spcAft>
                <a:spcPct val="0"/>
              </a:spcAft>
              <a:buClrTx/>
              <a:buSzTx/>
              <a:buFontTx/>
              <a:buNone/>
            </a:pPr>
            <a:r>
              <a:rPr lang="tr-TR" altLang="tr-TR" sz="2800" b="1" baseline="30000">
                <a:solidFill>
                  <a:srgbClr val="FFFFFF"/>
                </a:solidFill>
              </a:rPr>
              <a:t>Sulama suyu kalitesi için yorumlama rehberi (Ayers and Westcot, 1989)</a:t>
            </a:r>
          </a:p>
        </p:txBody>
      </p:sp>
    </p:spTree>
    <p:extLst>
      <p:ext uri="{BB962C8B-B14F-4D97-AF65-F5344CB8AC3E}">
        <p14:creationId xmlns:p14="http://schemas.microsoft.com/office/powerpoint/2010/main" val="19642417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029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2539" y="646114"/>
            <a:ext cx="5616575" cy="515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0291" name="Text Box 5"/>
          <p:cNvSpPr txBox="1">
            <a:spLocks noChangeArrowheads="1"/>
          </p:cNvSpPr>
          <p:nvPr/>
        </p:nvSpPr>
        <p:spPr bwMode="auto">
          <a:xfrm>
            <a:off x="2927350" y="6021388"/>
            <a:ext cx="655320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50000"/>
              </a:spcBef>
              <a:spcAft>
                <a:spcPct val="0"/>
              </a:spcAft>
              <a:buClrTx/>
              <a:buSzTx/>
              <a:buFontTx/>
              <a:buNone/>
            </a:pPr>
            <a:r>
              <a:rPr lang="tr-TR" altLang="tr-TR" sz="2800" baseline="30000">
                <a:solidFill>
                  <a:srgbClr val="FFFFFF"/>
                </a:solidFill>
              </a:rPr>
              <a:t>Tuzluluk ve SAR değerine bağlı olarak infiltrasyonun nispi oranı (Munsuz ve ark., 2001) </a:t>
            </a:r>
          </a:p>
        </p:txBody>
      </p:sp>
    </p:spTree>
    <p:extLst>
      <p:ext uri="{BB962C8B-B14F-4D97-AF65-F5344CB8AC3E}">
        <p14:creationId xmlns:p14="http://schemas.microsoft.com/office/powerpoint/2010/main" val="5886409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rrowheads="1"/>
          </p:cNvSpPr>
          <p:nvPr>
            <p:ph type="title"/>
          </p:nvPr>
        </p:nvSpPr>
        <p:spPr/>
        <p:txBody>
          <a:bodyPr/>
          <a:lstStyle/>
          <a:p>
            <a:pPr eaLnBrk="1" hangingPunct="1">
              <a:defRPr/>
            </a:pPr>
            <a:r>
              <a:rPr lang="tr-TR" sz="4000"/>
              <a:t>Toprak ve suyu ıslah edici materyaller</a:t>
            </a:r>
          </a:p>
        </p:txBody>
      </p:sp>
      <p:sp>
        <p:nvSpPr>
          <p:cNvPr id="169987" name="Rectangle 3"/>
          <p:cNvSpPr>
            <a:spLocks noGrp="1" noChangeArrowheads="1"/>
          </p:cNvSpPr>
          <p:nvPr>
            <p:ph type="body" idx="1"/>
          </p:nvPr>
        </p:nvSpPr>
        <p:spPr/>
        <p:txBody>
          <a:bodyPr/>
          <a:lstStyle/>
          <a:p>
            <a:pPr algn="just" eaLnBrk="1" hangingPunct="1">
              <a:defRPr/>
            </a:pPr>
            <a:r>
              <a:rPr lang="tr-TR" dirty="0" smtClean="0"/>
              <a:t>Toprak ve su ıslah edici materyallerin pek çoğu, kalsiyumu ya jips gibi doğrudan ya da toprak çözeltisine kalsiyum sağlamak için topraktaki kireçle reaksiyona girecek olan asit veya asit oluşturucu maddeler (H</a:t>
            </a:r>
            <a:r>
              <a:rPr lang="tr-TR" baseline="-25000" dirty="0" smtClean="0"/>
              <a:t>2</a:t>
            </a:r>
            <a:r>
              <a:rPr lang="tr-TR" dirty="0" smtClean="0"/>
              <a:t>SO</a:t>
            </a:r>
            <a:r>
              <a:rPr lang="tr-TR" baseline="-25000" dirty="0" smtClean="0"/>
              <a:t>4 </a:t>
            </a:r>
            <a:r>
              <a:rPr lang="tr-TR" dirty="0" smtClean="0"/>
              <a:t>veya S) yolu ile sağlar. Asit veya asit oluşturucu ıslah materyalleri, toprakta kireç bulunmadığında etkin değildirler. </a:t>
            </a:r>
          </a:p>
        </p:txBody>
      </p:sp>
    </p:spTree>
    <p:extLst>
      <p:ext uri="{BB962C8B-B14F-4D97-AF65-F5344CB8AC3E}">
        <p14:creationId xmlns:p14="http://schemas.microsoft.com/office/powerpoint/2010/main" val="2257966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rrowheads="1"/>
          </p:cNvSpPr>
          <p:nvPr>
            <p:ph type="title"/>
          </p:nvPr>
        </p:nvSpPr>
        <p:spPr/>
        <p:txBody>
          <a:bodyPr/>
          <a:lstStyle/>
          <a:p>
            <a:pPr eaLnBrk="1" hangingPunct="1">
              <a:defRPr/>
            </a:pPr>
            <a:r>
              <a:rPr lang="tr-TR" sz="4000"/>
              <a:t>Islah materyali olarak jips kullanımı</a:t>
            </a:r>
          </a:p>
        </p:txBody>
      </p:sp>
      <p:sp>
        <p:nvSpPr>
          <p:cNvPr id="171011" name="Rectangle 3"/>
          <p:cNvSpPr>
            <a:spLocks noGrp="1" noChangeArrowheads="1"/>
          </p:cNvSpPr>
          <p:nvPr>
            <p:ph type="body" idx="1"/>
          </p:nvPr>
        </p:nvSpPr>
        <p:spPr/>
        <p:txBody>
          <a:bodyPr/>
          <a:lstStyle/>
          <a:p>
            <a:pPr eaLnBrk="1" hangingPunct="1">
              <a:lnSpc>
                <a:spcPct val="90000"/>
              </a:lnSpc>
              <a:defRPr/>
            </a:pPr>
            <a:r>
              <a:rPr lang="tr-TR" sz="2400" dirty="0"/>
              <a:t>Düşük </a:t>
            </a:r>
            <a:r>
              <a:rPr lang="tr-TR" sz="2400" dirty="0" err="1"/>
              <a:t>EC</a:t>
            </a:r>
            <a:r>
              <a:rPr lang="tr-TR" sz="2400" baseline="-25000" dirty="0" err="1"/>
              <a:t>s</a:t>
            </a:r>
            <a:r>
              <a:rPr lang="tr-TR" sz="2400" baseline="-25000" dirty="0"/>
              <a:t> </a:t>
            </a:r>
            <a:r>
              <a:rPr lang="tr-TR" sz="2400" dirty="0"/>
              <a:t>veya yüksek </a:t>
            </a:r>
            <a:r>
              <a:rPr lang="tr-TR" sz="2400" dirty="0" err="1"/>
              <a:t>SAR'dan</a:t>
            </a:r>
            <a:r>
              <a:rPr lang="tr-TR" sz="2400" dirty="0"/>
              <a:t> kaynaklanan </a:t>
            </a:r>
            <a:r>
              <a:rPr lang="tr-TR" sz="2400" dirty="0" err="1"/>
              <a:t>infiltrasyon</a:t>
            </a:r>
            <a:r>
              <a:rPr lang="tr-TR" sz="2400" dirty="0"/>
              <a:t> problemi, esas olarak toprağın üst bir kaç cm kalınlığında ortaya çıkmaktadır. Bundan dolayı, yüzey sorununu halletmek amacıyla jipsin düşük uygulama dozları daha etkilidir. Bu nedenle jipsin toprağa derin karıştırılması yerine yüzeye uygulanması daha uygundur. </a:t>
            </a:r>
          </a:p>
          <a:p>
            <a:pPr eaLnBrk="1" hangingPunct="1">
              <a:lnSpc>
                <a:spcPct val="90000"/>
              </a:lnSpc>
              <a:defRPr/>
            </a:pPr>
            <a:r>
              <a:rPr lang="tr-TR" sz="2400" dirty="0"/>
              <a:t>Bununla beraber, yüzeye uygulanmış jips hızlı bir şekilde yıkanabilir ve yüzeyin 3-5 cm altında jips bulunmasına rağmen tekrar </a:t>
            </a:r>
            <a:r>
              <a:rPr lang="tr-TR" sz="2400" dirty="0" err="1"/>
              <a:t>infiltrasyon</a:t>
            </a:r>
            <a:r>
              <a:rPr lang="tr-TR" sz="2400" dirty="0"/>
              <a:t> sorunu ortaya çıkabilir. </a:t>
            </a:r>
            <a:r>
              <a:rPr lang="tr-TR" sz="2400" b="1" dirty="0"/>
              <a:t>Yüzey toprağının </a:t>
            </a:r>
            <a:r>
              <a:rPr lang="tr-TR" sz="2400" b="1" dirty="0" err="1"/>
              <a:t>infiltrasyonu</a:t>
            </a:r>
            <a:r>
              <a:rPr lang="tr-TR" sz="2400" b="1" dirty="0"/>
              <a:t> ile ilişkin olarak, az fakat tekrarlamalı jips uygulamaları daha etkilidir</a:t>
            </a:r>
            <a:r>
              <a:rPr lang="tr-TR" sz="2400" dirty="0"/>
              <a:t>. Buna karşın, alkali toprakların ıslahında tek ve büyük boyutlu uygulamalar etkindir.</a:t>
            </a:r>
          </a:p>
        </p:txBody>
      </p:sp>
    </p:spTree>
    <p:extLst>
      <p:ext uri="{BB962C8B-B14F-4D97-AF65-F5344CB8AC3E}">
        <p14:creationId xmlns:p14="http://schemas.microsoft.com/office/powerpoint/2010/main" val="1668079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rrowheads="1"/>
          </p:cNvSpPr>
          <p:nvPr>
            <p:ph type="title"/>
          </p:nvPr>
        </p:nvSpPr>
        <p:spPr/>
        <p:txBody>
          <a:bodyPr/>
          <a:lstStyle/>
          <a:p>
            <a:pPr eaLnBrk="1" hangingPunct="1">
              <a:defRPr/>
            </a:pPr>
            <a:r>
              <a:rPr lang="tr-TR" sz="4000"/>
              <a:t>Islah materyali olarak jips kullanımı</a:t>
            </a:r>
          </a:p>
        </p:txBody>
      </p:sp>
      <p:sp>
        <p:nvSpPr>
          <p:cNvPr id="172035" name="Rectangle 3"/>
          <p:cNvSpPr>
            <a:spLocks noGrp="1" noChangeArrowheads="1"/>
          </p:cNvSpPr>
          <p:nvPr>
            <p:ph type="body" idx="1"/>
          </p:nvPr>
        </p:nvSpPr>
        <p:spPr>
          <a:xfrm>
            <a:off x="1919288" y="1600200"/>
            <a:ext cx="8291512" cy="4852988"/>
          </a:xfrm>
        </p:spPr>
        <p:txBody>
          <a:bodyPr/>
          <a:lstStyle/>
          <a:p>
            <a:pPr algn="just" eaLnBrk="1" hangingPunct="1">
              <a:lnSpc>
                <a:spcPct val="80000"/>
              </a:lnSpc>
              <a:defRPr/>
            </a:pPr>
            <a:r>
              <a:rPr lang="tr-TR" sz="2400" dirty="0"/>
              <a:t>Sudan kaynaklanan </a:t>
            </a:r>
            <a:r>
              <a:rPr lang="tr-TR" sz="2400" dirty="0" err="1"/>
              <a:t>infiltrasyon</a:t>
            </a:r>
            <a:r>
              <a:rPr lang="tr-TR" sz="2400" dirty="0"/>
              <a:t> sorununu çözmek amacıyla, sulama suyuna jips uygulaması, toprak uygulamasına nazaran daha az jips uygulamasına gereksinim gösterir. Eğer sulama suyunun elektriksel iletkenliği (EC&lt;0.5 </a:t>
            </a:r>
            <a:r>
              <a:rPr lang="tr-TR" sz="2400" dirty="0" err="1"/>
              <a:t>dS</a:t>
            </a:r>
            <a:r>
              <a:rPr lang="tr-TR" sz="2400" dirty="0"/>
              <a:t>/m) ise  ilave edilen jips daha etkilidir. </a:t>
            </a:r>
          </a:p>
          <a:p>
            <a:pPr marL="0" indent="0" algn="just" eaLnBrk="1" hangingPunct="1">
              <a:lnSpc>
                <a:spcPct val="80000"/>
              </a:lnSpc>
              <a:buNone/>
              <a:defRPr/>
            </a:pPr>
            <a:endParaRPr lang="tr-TR" sz="2400" dirty="0"/>
          </a:p>
          <a:p>
            <a:pPr algn="just" eaLnBrk="1" hangingPunct="1">
              <a:lnSpc>
                <a:spcPct val="80000"/>
              </a:lnSpc>
              <a:defRPr/>
            </a:pPr>
            <a:r>
              <a:rPr lang="tr-TR" sz="2400" dirty="0"/>
              <a:t>Düşük tuzluluktaki sularda 1-4 me/L'den daha fazla çözünmüş kalsiyum miktarları, </a:t>
            </a:r>
            <a:r>
              <a:rPr lang="tr-TR" sz="2400" dirty="0" err="1"/>
              <a:t>infiltrasyonda</a:t>
            </a:r>
            <a:r>
              <a:rPr lang="tr-TR" sz="2400" dirty="0"/>
              <a:t> % 100-300 gibi dikkate değer bir artış sağlayabilir. Fakat sulama suyunun </a:t>
            </a:r>
            <a:r>
              <a:rPr lang="tr-TR" sz="2400" dirty="0" err="1"/>
              <a:t>EC'si</a:t>
            </a:r>
            <a:r>
              <a:rPr lang="tr-TR" sz="2400" dirty="0"/>
              <a:t> yüksek ise, kalsiyumun bu düşük miktarları çok az etkindir ve </a:t>
            </a:r>
            <a:r>
              <a:rPr lang="tr-TR" sz="2400" dirty="0" err="1"/>
              <a:t>infiltrasyon</a:t>
            </a:r>
            <a:r>
              <a:rPr lang="tr-TR" sz="2400" dirty="0"/>
              <a:t> oranını çok az değiştirebilir.</a:t>
            </a:r>
          </a:p>
        </p:txBody>
      </p:sp>
    </p:spTree>
    <p:extLst>
      <p:ext uri="{BB962C8B-B14F-4D97-AF65-F5344CB8AC3E}">
        <p14:creationId xmlns:p14="http://schemas.microsoft.com/office/powerpoint/2010/main" val="38516021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rrowheads="1"/>
          </p:cNvSpPr>
          <p:nvPr>
            <p:ph type="title"/>
          </p:nvPr>
        </p:nvSpPr>
        <p:spPr/>
        <p:txBody>
          <a:bodyPr/>
          <a:lstStyle/>
          <a:p>
            <a:pPr eaLnBrk="1" hangingPunct="1">
              <a:defRPr/>
            </a:pPr>
            <a:r>
              <a:rPr lang="tr-TR" sz="4000"/>
              <a:t>Islah materyali olarak jips kullanımı</a:t>
            </a:r>
          </a:p>
        </p:txBody>
      </p:sp>
      <p:sp>
        <p:nvSpPr>
          <p:cNvPr id="173059" name="Rectangle 3"/>
          <p:cNvSpPr>
            <a:spLocks noGrp="1" noChangeArrowheads="1"/>
          </p:cNvSpPr>
          <p:nvPr>
            <p:ph type="body" idx="1"/>
          </p:nvPr>
        </p:nvSpPr>
        <p:spPr/>
        <p:txBody>
          <a:bodyPr/>
          <a:lstStyle/>
          <a:p>
            <a:pPr eaLnBrk="1" hangingPunct="1">
              <a:lnSpc>
                <a:spcPct val="90000"/>
              </a:lnSpc>
              <a:defRPr/>
            </a:pPr>
            <a:r>
              <a:rPr lang="tr-TR" sz="2400" dirty="0"/>
              <a:t>Ne miktarda jips katılacağı büyük oranda yüzey alanına ve öğütme inceliğine bağlıdır. İnce öğütülmüş jips (&lt;0.25 mm) çok hızlı çözünür. Bu nedenle, ince öğütülmüş saflığı yüksek jips su uygulamalarında daha başarılıdır. Çiftçinin sürekli bir şekilde jips uygulamasını engelleyen en büyük neden, bu işlemin yüksek maliyetidir. </a:t>
            </a:r>
          </a:p>
          <a:p>
            <a:pPr eaLnBrk="1" hangingPunct="1">
              <a:lnSpc>
                <a:spcPct val="90000"/>
              </a:lnSpc>
              <a:defRPr/>
            </a:pPr>
            <a:r>
              <a:rPr lang="tr-TR" sz="2400" dirty="0"/>
              <a:t>İri öğütülmüş ve düşük kaliteli jips, toprak uygulamalarında su uygulamalarına göre daha tatmin edicidir. İnce öğütülmüş jips, yüksek fiyatlı olmasına rağmen; uygulamasındaki kolaylık ve yüksek çözünme hızı nedeniyle tercih edilmelidir. </a:t>
            </a:r>
          </a:p>
        </p:txBody>
      </p:sp>
    </p:spTree>
    <p:extLst>
      <p:ext uri="{BB962C8B-B14F-4D97-AF65-F5344CB8AC3E}">
        <p14:creationId xmlns:p14="http://schemas.microsoft.com/office/powerpoint/2010/main" val="23271111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rrowheads="1"/>
          </p:cNvSpPr>
          <p:nvPr>
            <p:ph type="title"/>
          </p:nvPr>
        </p:nvSpPr>
        <p:spPr/>
        <p:txBody>
          <a:bodyPr/>
          <a:lstStyle/>
          <a:p>
            <a:pPr eaLnBrk="1" hangingPunct="1">
              <a:defRPr/>
            </a:pPr>
            <a:r>
              <a:rPr lang="tr-TR" smtClean="0"/>
              <a:t>İnfiltrasyon Sorunları</a:t>
            </a:r>
          </a:p>
        </p:txBody>
      </p:sp>
      <p:sp>
        <p:nvSpPr>
          <p:cNvPr id="158723" name="Rectangle 3"/>
          <p:cNvSpPr>
            <a:spLocks noGrp="1" noChangeArrowheads="1"/>
          </p:cNvSpPr>
          <p:nvPr>
            <p:ph type="body" idx="1"/>
          </p:nvPr>
        </p:nvSpPr>
        <p:spPr>
          <a:xfrm>
            <a:off x="2063750" y="1600200"/>
            <a:ext cx="8147050" cy="4565650"/>
          </a:xfrm>
        </p:spPr>
        <p:txBody>
          <a:bodyPr/>
          <a:lstStyle/>
          <a:p>
            <a:pPr eaLnBrk="1" hangingPunct="1">
              <a:lnSpc>
                <a:spcPct val="80000"/>
              </a:lnSpc>
              <a:defRPr/>
            </a:pPr>
            <a:r>
              <a:rPr lang="tr-TR" sz="2400" dirty="0"/>
              <a:t>Suyun girişindeki oran </a:t>
            </a:r>
            <a:r>
              <a:rPr lang="tr-TR" sz="2400" dirty="0" err="1"/>
              <a:t>infiltrasyon</a:t>
            </a:r>
            <a:r>
              <a:rPr lang="tr-TR" sz="2400" dirty="0"/>
              <a:t> oranı olarak düşünülür. </a:t>
            </a:r>
            <a:r>
              <a:rPr lang="tr-TR" sz="2400" dirty="0" err="1"/>
              <a:t>Permeabilite</a:t>
            </a:r>
            <a:r>
              <a:rPr lang="tr-TR" sz="2400" dirty="0"/>
              <a:t> terimi ise, toprakta </a:t>
            </a:r>
            <a:r>
              <a:rPr lang="tr-TR" sz="2400" dirty="0" err="1"/>
              <a:t>infiltre</a:t>
            </a:r>
            <a:r>
              <a:rPr lang="tr-TR" sz="2400" dirty="0"/>
              <a:t> olan suyun sızmasına denir. 3 mm/</a:t>
            </a:r>
            <a:r>
              <a:rPr lang="tr-TR" sz="2400" dirty="0" err="1"/>
              <a:t>saat'lik</a:t>
            </a:r>
            <a:r>
              <a:rPr lang="tr-TR" sz="2400" dirty="0"/>
              <a:t> bir </a:t>
            </a:r>
            <a:r>
              <a:rPr lang="tr-TR" sz="2400" dirty="0" err="1"/>
              <a:t>infiltrasyon</a:t>
            </a:r>
            <a:r>
              <a:rPr lang="tr-TR" sz="2400" dirty="0"/>
              <a:t> oranı düşük kabul edilirken, 12 mm/</a:t>
            </a:r>
            <a:r>
              <a:rPr lang="tr-TR" sz="2400" dirty="0" err="1"/>
              <a:t>saat'in</a:t>
            </a:r>
            <a:r>
              <a:rPr lang="tr-TR" sz="2400" dirty="0"/>
              <a:t> üzerindeki bir oran nispeten yüksektir. </a:t>
            </a:r>
            <a:r>
              <a:rPr lang="tr-TR" sz="2400" dirty="0" err="1"/>
              <a:t>İnfiltrasyon</a:t>
            </a:r>
            <a:r>
              <a:rPr lang="tr-TR" sz="2400" dirty="0"/>
              <a:t> oranı, su kalitesi dışında pek çok faktörden etkilenebilir. Bu faktörler içerisinde, toprak bünyesi ve kil minerallerinin tipi gibi fiziksel özellikler yanında, toprağın değişebilir katyon içeriği gibi kimyasal özelliklerde söz konusudur. </a:t>
            </a:r>
          </a:p>
          <a:p>
            <a:pPr eaLnBrk="1" hangingPunct="1">
              <a:lnSpc>
                <a:spcPct val="80000"/>
              </a:lnSpc>
              <a:defRPr/>
            </a:pPr>
            <a:r>
              <a:rPr lang="tr-TR" sz="2400" dirty="0" err="1"/>
              <a:t>İnfiltrasyon</a:t>
            </a:r>
            <a:r>
              <a:rPr lang="tr-TR" sz="2400" dirty="0"/>
              <a:t> oranı, genellikle artan tuzlulukla özellikle kalsiyum iyonunun varlığında artar ve tuzluluğun azalması ya da kalsiyum ve magnezyuma nispetle sodyum içeriğinin artmasıyla azalır. Bu nedenle, tuzluluk ve SAR değerlerinin suyun </a:t>
            </a:r>
            <a:r>
              <a:rPr lang="tr-TR" sz="2400" dirty="0" err="1"/>
              <a:t>infiltrasyon</a:t>
            </a:r>
            <a:r>
              <a:rPr lang="tr-TR" sz="2400" dirty="0"/>
              <a:t> oranı üzerine etkisinin doğru bir şekilde değerlendirilmesi için, birlikte ele alınmasında yarar vardır. </a:t>
            </a:r>
          </a:p>
          <a:p>
            <a:pPr eaLnBrk="1" hangingPunct="1">
              <a:lnSpc>
                <a:spcPct val="80000"/>
              </a:lnSpc>
              <a:defRPr/>
            </a:pPr>
            <a:endParaRPr lang="tr-TR" sz="2400" dirty="0"/>
          </a:p>
        </p:txBody>
      </p:sp>
    </p:spTree>
    <p:extLst>
      <p:ext uri="{BB962C8B-B14F-4D97-AF65-F5344CB8AC3E}">
        <p14:creationId xmlns:p14="http://schemas.microsoft.com/office/powerpoint/2010/main" val="42501181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rrowheads="1"/>
          </p:cNvSpPr>
          <p:nvPr>
            <p:ph type="title"/>
          </p:nvPr>
        </p:nvSpPr>
        <p:spPr/>
        <p:txBody>
          <a:bodyPr/>
          <a:lstStyle/>
          <a:p>
            <a:pPr eaLnBrk="1" hangingPunct="1">
              <a:defRPr/>
            </a:pPr>
            <a:r>
              <a:rPr lang="tr-TR" sz="4000"/>
              <a:t>İnfiltrasyon sorunlarının değerlendirilmesi </a:t>
            </a:r>
          </a:p>
        </p:txBody>
      </p:sp>
      <p:sp>
        <p:nvSpPr>
          <p:cNvPr id="160771" name="Rectangle 3"/>
          <p:cNvSpPr>
            <a:spLocks noGrp="1" noChangeArrowheads="1"/>
          </p:cNvSpPr>
          <p:nvPr>
            <p:ph type="body" idx="1"/>
          </p:nvPr>
        </p:nvSpPr>
        <p:spPr/>
        <p:txBody>
          <a:bodyPr/>
          <a:lstStyle/>
          <a:p>
            <a:pPr eaLnBrk="1" hangingPunct="1">
              <a:lnSpc>
                <a:spcPct val="90000"/>
              </a:lnSpc>
              <a:defRPr/>
            </a:pPr>
            <a:r>
              <a:rPr lang="tr-TR" sz="2800"/>
              <a:t>Az tuzlu sular, (&lt; 0.5 dS/m ve özellikle &lt; 0.2 dS/m) toprak strüktürü ve agregatları üzerinde kuvvetli stabilize etkisi olan kalsiyum gibi iyonların ve ayrıca çözünebilir tuz ve minerallerin, topraktan yıkanarak uzaklaştırılmasına neden olur. Çözünebilir tuzlar ve kalsiyumsuz bir toprak dispers yapıdadır. Dispers olmuş ince toprak taneleri, küçük gözenek  boşluklarının bir kısmını doldurarak, yüzeyi geçirimsiz kılar ve yüzey toprağında suyun infiltrasyonunu önemli ölçüde azaltır. Bu durum sık sık toprakta kabuk oluşumuna ve bitki çimlenmesinde sorunlara yol açar. </a:t>
            </a:r>
          </a:p>
        </p:txBody>
      </p:sp>
    </p:spTree>
    <p:extLst>
      <p:ext uri="{BB962C8B-B14F-4D97-AF65-F5344CB8AC3E}">
        <p14:creationId xmlns:p14="http://schemas.microsoft.com/office/powerpoint/2010/main" val="41483459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rrowheads="1"/>
          </p:cNvSpPr>
          <p:nvPr>
            <p:ph type="title"/>
          </p:nvPr>
        </p:nvSpPr>
        <p:spPr/>
        <p:txBody>
          <a:bodyPr/>
          <a:lstStyle/>
          <a:p>
            <a:pPr eaLnBrk="1" hangingPunct="1">
              <a:defRPr/>
            </a:pPr>
            <a:r>
              <a:rPr lang="tr-TR" sz="4000"/>
              <a:t>İnfiltrasyon sorunlarının değerlendirilmesi</a:t>
            </a:r>
          </a:p>
        </p:txBody>
      </p:sp>
      <p:sp>
        <p:nvSpPr>
          <p:cNvPr id="161795" name="Rectangle 3"/>
          <p:cNvSpPr>
            <a:spLocks noGrp="1" noChangeArrowheads="1"/>
          </p:cNvSpPr>
          <p:nvPr>
            <p:ph type="body" idx="1"/>
          </p:nvPr>
        </p:nvSpPr>
        <p:spPr/>
        <p:txBody>
          <a:bodyPr/>
          <a:lstStyle/>
          <a:p>
            <a:pPr algn="just" eaLnBrk="1" hangingPunct="1">
              <a:defRPr/>
            </a:pPr>
            <a:r>
              <a:rPr lang="tr-TR" sz="2800" dirty="0"/>
              <a:t>Sulama suyunda aşırı miktarda bulunan sodyum, toprakta dispersiyonu ve strüktürel parçalanmayı teşvik eder. Sodyumun kalsiyuma oranı yaklaşık 3:1 oranını geçtiğinde bu durum daha belirginleşir. Böyle nispeten yüksek bir sodyum içeriği (&gt;3:1) toprağın dispersiyonu ve yüzeydeki </a:t>
            </a:r>
            <a:r>
              <a:rPr lang="tr-TR" sz="2800" dirty="0" err="1"/>
              <a:t>porların</a:t>
            </a:r>
            <a:r>
              <a:rPr lang="tr-TR" sz="2800" dirty="0"/>
              <a:t> tıkanması ve örtülmesi neticesinde ciddi </a:t>
            </a:r>
            <a:r>
              <a:rPr lang="tr-TR" sz="2800" dirty="0" err="1"/>
              <a:t>infiltrasyon</a:t>
            </a:r>
            <a:r>
              <a:rPr lang="tr-TR" sz="2800" dirty="0"/>
              <a:t> sorunlarına neden olur. Bu durum sodyumun </a:t>
            </a:r>
            <a:r>
              <a:rPr lang="tr-TR" sz="2800" dirty="0" err="1"/>
              <a:t>dispers</a:t>
            </a:r>
            <a:r>
              <a:rPr lang="tr-TR" sz="2800" dirty="0"/>
              <a:t> etkisine karşı koyacak, yeterli kalsiyumun ortamda bulunmamasından kaynaklanmaktadır. </a:t>
            </a:r>
          </a:p>
        </p:txBody>
      </p:sp>
    </p:spTree>
    <p:extLst>
      <p:ext uri="{BB962C8B-B14F-4D97-AF65-F5344CB8AC3E}">
        <p14:creationId xmlns:p14="http://schemas.microsoft.com/office/powerpoint/2010/main" val="2415906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rrowheads="1"/>
          </p:cNvSpPr>
          <p:nvPr>
            <p:ph type="title"/>
          </p:nvPr>
        </p:nvSpPr>
        <p:spPr/>
        <p:txBody>
          <a:bodyPr/>
          <a:lstStyle/>
          <a:p>
            <a:pPr eaLnBrk="1" hangingPunct="1">
              <a:defRPr/>
            </a:pPr>
            <a:r>
              <a:rPr lang="tr-TR" sz="4000"/>
              <a:t>İnfiltrasyon sorunlarının değerlendirilmesi</a:t>
            </a:r>
          </a:p>
        </p:txBody>
      </p:sp>
      <p:sp>
        <p:nvSpPr>
          <p:cNvPr id="162819" name="Rectangle 3"/>
          <p:cNvSpPr>
            <a:spLocks noGrp="1" noChangeArrowheads="1"/>
          </p:cNvSpPr>
          <p:nvPr>
            <p:ph type="body" idx="1"/>
          </p:nvPr>
        </p:nvSpPr>
        <p:spPr/>
        <p:txBody>
          <a:bodyPr/>
          <a:lstStyle/>
          <a:p>
            <a:pPr eaLnBrk="1" hangingPunct="1">
              <a:defRPr/>
            </a:pPr>
            <a:r>
              <a:rPr lang="tr-TR" smtClean="0"/>
              <a:t>Ortamdaki aşırı sodyum, bitkinin su ihtiyacını karşılamak için yeterli suyun sağlanmasını önemli derecede zorlaştırabilir. Bunun yanında düşük infiltrasyon oranı, toprakta kabuk oluşumu, zayıf bitki çıkışı, havalanma yetersizliği, bitki ve kök hastalıkları, yabancı ot ve sivrisinek kontrolü gibi bitki amenajmanında daha karmaşık sorunlara da yol açabilir.</a:t>
            </a:r>
          </a:p>
          <a:p>
            <a:pPr eaLnBrk="1" hangingPunct="1">
              <a:defRPr/>
            </a:pPr>
            <a:endParaRPr lang="tr-TR" smtClean="0"/>
          </a:p>
        </p:txBody>
      </p:sp>
    </p:spTree>
    <p:extLst>
      <p:ext uri="{BB962C8B-B14F-4D97-AF65-F5344CB8AC3E}">
        <p14:creationId xmlns:p14="http://schemas.microsoft.com/office/powerpoint/2010/main" val="25158083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rrowheads="1"/>
          </p:cNvSpPr>
          <p:nvPr>
            <p:ph type="title"/>
          </p:nvPr>
        </p:nvSpPr>
        <p:spPr/>
        <p:txBody>
          <a:bodyPr/>
          <a:lstStyle/>
          <a:p>
            <a:pPr eaLnBrk="1" hangingPunct="1">
              <a:defRPr/>
            </a:pPr>
            <a:r>
              <a:rPr lang="tr-TR" sz="4000"/>
              <a:t>İnfiltrasyon sorunlarının değerlendirilmesi</a:t>
            </a:r>
          </a:p>
        </p:txBody>
      </p:sp>
      <p:sp>
        <p:nvSpPr>
          <p:cNvPr id="163843" name="Rectangle 3"/>
          <p:cNvSpPr>
            <a:spLocks noGrp="1" noChangeArrowheads="1"/>
          </p:cNvSpPr>
          <p:nvPr>
            <p:ph type="body" idx="1"/>
          </p:nvPr>
        </p:nvSpPr>
        <p:spPr/>
        <p:txBody>
          <a:bodyPr/>
          <a:lstStyle/>
          <a:p>
            <a:pPr eaLnBrk="1" hangingPunct="1">
              <a:defRPr/>
            </a:pPr>
            <a:r>
              <a:rPr lang="tr-TR" smtClean="0"/>
              <a:t>Geçmişte, potansiyel infiltrasyon değerini tahmin etmek için pek çok yol kullanılmıştır. </a:t>
            </a:r>
          </a:p>
          <a:p>
            <a:pPr eaLnBrk="1" hangingPunct="1">
              <a:defRPr/>
            </a:pPr>
            <a:r>
              <a:rPr lang="tr-TR" smtClean="0"/>
              <a:t>Bir zamanlar en yaygın kullanılan yöntem, atık sodyum karbonat (RSC) yöntemi olmasına rağmen, son zamanlarda bunun yerine SAR değeri  kullanılmaktadır. </a:t>
            </a:r>
          </a:p>
          <a:p>
            <a:pPr eaLnBrk="1" hangingPunct="1">
              <a:buFont typeface="Wingdings" panose="05000000000000000000" pitchFamily="2" charset="2"/>
              <a:buNone/>
              <a:defRPr/>
            </a:pPr>
            <a:endParaRPr lang="tr-TR" smtClean="0"/>
          </a:p>
        </p:txBody>
      </p:sp>
    </p:spTree>
    <p:extLst>
      <p:ext uri="{BB962C8B-B14F-4D97-AF65-F5344CB8AC3E}">
        <p14:creationId xmlns:p14="http://schemas.microsoft.com/office/powerpoint/2010/main" val="1703744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5" name="Rectangle 5"/>
          <p:cNvSpPr>
            <a:spLocks noGrp="1" noRot="1" noChangeArrowheads="1"/>
          </p:cNvSpPr>
          <p:nvPr>
            <p:ph type="title"/>
          </p:nvPr>
        </p:nvSpPr>
        <p:spPr/>
        <p:txBody>
          <a:bodyPr/>
          <a:lstStyle/>
          <a:p>
            <a:pPr eaLnBrk="1" hangingPunct="1">
              <a:defRPr/>
            </a:pPr>
            <a:r>
              <a:rPr lang="tr-TR" smtClean="0"/>
              <a:t>Sodyum Adsorbsiyon Oranı</a:t>
            </a:r>
          </a:p>
        </p:txBody>
      </p:sp>
      <p:graphicFrame>
        <p:nvGraphicFramePr>
          <p:cNvPr id="134147" name="Object 4"/>
          <p:cNvGraphicFramePr>
            <a:graphicFrameLocks noChangeAspect="1"/>
          </p:cNvGraphicFramePr>
          <p:nvPr>
            <p:ph idx="1"/>
          </p:nvPr>
        </p:nvGraphicFramePr>
        <p:xfrm>
          <a:off x="3432176" y="2060575"/>
          <a:ext cx="5472113" cy="1473200"/>
        </p:xfrm>
        <a:graphic>
          <a:graphicData uri="http://schemas.openxmlformats.org/presentationml/2006/ole">
            <mc:AlternateContent xmlns:mc="http://schemas.openxmlformats.org/markup-compatibility/2006">
              <mc:Choice xmlns:v="urn:schemas-microsoft-com:vml" Requires="v">
                <p:oleObj spid="_x0000_s1026" name="Denklem" r:id="rId3" imgW="1345616" imgH="444307" progId="Equation.3">
                  <p:embed/>
                </p:oleObj>
              </mc:Choice>
              <mc:Fallback>
                <p:oleObj name="Denklem" r:id="rId3" imgW="1345616" imgH="444307"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32176" y="2060575"/>
                        <a:ext cx="5472113" cy="1473200"/>
                      </a:xfrm>
                      <a:prstGeom prst="rect">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4148" name="Rectangle 7"/>
          <p:cNvSpPr>
            <a:spLocks noChangeArrowheads="1"/>
          </p:cNvSpPr>
          <p:nvPr/>
        </p:nvSpPr>
        <p:spPr bwMode="auto">
          <a:xfrm>
            <a:off x="3216276" y="4079787"/>
            <a:ext cx="655161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466725">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fontAlgn="base">
              <a:spcBef>
                <a:spcPct val="0"/>
              </a:spcBef>
              <a:spcAft>
                <a:spcPct val="0"/>
              </a:spcAft>
              <a:buClrTx/>
              <a:buSzTx/>
              <a:buFontTx/>
              <a:buNone/>
            </a:pPr>
            <a:r>
              <a:rPr lang="tr-TR" altLang="tr-TR" sz="3600" baseline="30000">
                <a:solidFill>
                  <a:srgbClr val="FFFFFF"/>
                </a:solidFill>
              </a:rPr>
              <a:t>Na: Sodyum me/L,               </a:t>
            </a:r>
          </a:p>
          <a:p>
            <a:pPr algn="ctr" fontAlgn="base">
              <a:spcBef>
                <a:spcPct val="0"/>
              </a:spcBef>
              <a:spcAft>
                <a:spcPct val="0"/>
              </a:spcAft>
              <a:buClrTx/>
              <a:buSzTx/>
              <a:buFontTx/>
              <a:buNone/>
            </a:pPr>
            <a:r>
              <a:rPr lang="tr-TR" altLang="tr-TR" sz="3600" baseline="30000">
                <a:solidFill>
                  <a:srgbClr val="FFFFFF"/>
                </a:solidFill>
              </a:rPr>
              <a:t>Ca: Kalsiyum me/L,</a:t>
            </a:r>
          </a:p>
          <a:p>
            <a:pPr algn="ctr" fontAlgn="base">
              <a:spcBef>
                <a:spcPct val="0"/>
              </a:spcBef>
              <a:spcAft>
                <a:spcPct val="0"/>
              </a:spcAft>
              <a:buClrTx/>
              <a:buSzTx/>
              <a:buFontTx/>
              <a:buNone/>
            </a:pPr>
            <a:r>
              <a:rPr lang="tr-TR" altLang="tr-TR" sz="3600" baseline="30000">
                <a:solidFill>
                  <a:srgbClr val="FFFFFF"/>
                </a:solidFill>
              </a:rPr>
              <a:t>     Mg: Magnezyum me/L</a:t>
            </a:r>
            <a:r>
              <a:rPr lang="tr-TR" altLang="tr-TR" sz="1800" baseline="30000">
                <a:solidFill>
                  <a:srgbClr val="FFFFFF"/>
                </a:solidFill>
              </a:rPr>
              <a:t>,  </a:t>
            </a:r>
          </a:p>
        </p:txBody>
      </p:sp>
    </p:spTree>
    <p:extLst>
      <p:ext uri="{BB962C8B-B14F-4D97-AF65-F5344CB8AC3E}">
        <p14:creationId xmlns:p14="http://schemas.microsoft.com/office/powerpoint/2010/main" val="27007411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Rot="1" noChangeArrowheads="1"/>
          </p:cNvSpPr>
          <p:nvPr>
            <p:ph type="title"/>
          </p:nvPr>
        </p:nvSpPr>
        <p:spPr/>
        <p:txBody>
          <a:bodyPr/>
          <a:lstStyle/>
          <a:p>
            <a:pPr eaLnBrk="1" hangingPunct="1">
              <a:defRPr/>
            </a:pPr>
            <a:r>
              <a:rPr lang="tr-TR" smtClean="0"/>
              <a:t>İnfiltrasyon sorunlarının yönetimi</a:t>
            </a:r>
          </a:p>
        </p:txBody>
      </p:sp>
      <p:sp>
        <p:nvSpPr>
          <p:cNvPr id="211971" name="Rectangle 3"/>
          <p:cNvSpPr>
            <a:spLocks noGrp="1" noChangeArrowheads="1"/>
          </p:cNvSpPr>
          <p:nvPr>
            <p:ph type="body" idx="1"/>
          </p:nvPr>
        </p:nvSpPr>
        <p:spPr>
          <a:xfrm>
            <a:off x="1919288" y="1600200"/>
            <a:ext cx="8291512" cy="4637088"/>
          </a:xfrm>
        </p:spPr>
        <p:txBody>
          <a:bodyPr/>
          <a:lstStyle/>
          <a:p>
            <a:pPr eaLnBrk="1" hangingPunct="1">
              <a:lnSpc>
                <a:spcPct val="90000"/>
              </a:lnSpc>
              <a:defRPr/>
            </a:pPr>
            <a:r>
              <a:rPr lang="tr-TR" sz="2800" dirty="0" err="1"/>
              <a:t>İnfiltrasyon</a:t>
            </a:r>
            <a:r>
              <a:rPr lang="tr-TR" sz="2800" dirty="0"/>
              <a:t> oranı düşük olduğunda, daha sonra bitki tarafından tüketilecek suyun sulama ile toprağa kazandırılması zordur. </a:t>
            </a:r>
            <a:r>
              <a:rPr lang="tr-TR" sz="2800" dirty="0" err="1"/>
              <a:t>İnfiltrasyonu</a:t>
            </a:r>
            <a:r>
              <a:rPr lang="tr-TR" sz="2800" dirty="0"/>
              <a:t> artırmak için küçük bir önlem yeterli olabilir. </a:t>
            </a:r>
          </a:p>
          <a:p>
            <a:pPr eaLnBrk="1" hangingPunct="1">
              <a:lnSpc>
                <a:spcPct val="90000"/>
              </a:lnSpc>
              <a:defRPr/>
            </a:pPr>
            <a:endParaRPr lang="tr-TR" sz="2800" dirty="0"/>
          </a:p>
          <a:p>
            <a:pPr eaLnBrk="1" hangingPunct="1">
              <a:lnSpc>
                <a:spcPct val="90000"/>
              </a:lnSpc>
              <a:defRPr/>
            </a:pPr>
            <a:r>
              <a:rPr lang="tr-TR" sz="2800" dirty="0"/>
              <a:t>Uzun süreli su göllenmesi, sık sık ürün kaybına sebep olacak ikincil sorunların ortaya çıkmasına neden olur ve </a:t>
            </a:r>
            <a:r>
              <a:rPr lang="tr-TR" sz="2800" dirty="0" err="1"/>
              <a:t>infiltrasyon</a:t>
            </a:r>
            <a:r>
              <a:rPr lang="tr-TR" sz="2800" dirty="0"/>
              <a:t> sorununu düzeltmek için ıslah tedbirlerine ihtiyaç duyulur. </a:t>
            </a:r>
          </a:p>
        </p:txBody>
      </p:sp>
    </p:spTree>
    <p:extLst>
      <p:ext uri="{BB962C8B-B14F-4D97-AF65-F5344CB8AC3E}">
        <p14:creationId xmlns:p14="http://schemas.microsoft.com/office/powerpoint/2010/main" val="34101813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rrowheads="1"/>
          </p:cNvSpPr>
          <p:nvPr>
            <p:ph type="title"/>
          </p:nvPr>
        </p:nvSpPr>
        <p:spPr/>
        <p:txBody>
          <a:bodyPr/>
          <a:lstStyle/>
          <a:p>
            <a:pPr eaLnBrk="1" hangingPunct="1">
              <a:defRPr/>
            </a:pPr>
            <a:r>
              <a:rPr lang="tr-TR" smtClean="0"/>
              <a:t>İnfiltrasyon sorunlarının yönetimi</a:t>
            </a:r>
          </a:p>
        </p:txBody>
      </p:sp>
      <p:sp>
        <p:nvSpPr>
          <p:cNvPr id="166915" name="Rectangle 3"/>
          <p:cNvSpPr>
            <a:spLocks noGrp="1" noChangeArrowheads="1"/>
          </p:cNvSpPr>
          <p:nvPr>
            <p:ph type="body" idx="1"/>
          </p:nvPr>
        </p:nvSpPr>
        <p:spPr/>
        <p:txBody>
          <a:bodyPr/>
          <a:lstStyle/>
          <a:p>
            <a:pPr algn="just" eaLnBrk="1" hangingPunct="1">
              <a:lnSpc>
                <a:spcPct val="90000"/>
              </a:lnSpc>
              <a:defRPr/>
            </a:pPr>
            <a:r>
              <a:rPr lang="tr-TR" sz="2400" dirty="0"/>
              <a:t>Verimi sürdürebilmek için yardımcı olacak uygun amenajman yolları, fiziksel ve kimyasal olabilir. Kimyasal pratikler, toprak </a:t>
            </a:r>
            <a:r>
              <a:rPr lang="tr-TR" sz="2400" dirty="0" err="1"/>
              <a:t>infiltrasyonunu</a:t>
            </a:r>
            <a:r>
              <a:rPr lang="tr-TR" sz="2400" dirty="0"/>
              <a:t> etkileyen toprak ve su kimyasındaki değişimleri kapsar. Bu normal olarak, suya ve toprağa jips gibi bir kimyasal ıslah materyalinin ilavesiyle gerçekleştirilir. </a:t>
            </a:r>
          </a:p>
          <a:p>
            <a:pPr algn="just" eaLnBrk="1" hangingPunct="1">
              <a:lnSpc>
                <a:spcPct val="90000"/>
              </a:lnSpc>
              <a:defRPr/>
            </a:pPr>
            <a:r>
              <a:rPr lang="tr-TR" sz="2400" dirty="0"/>
              <a:t>Fiziksel yöntemler toprak işleme ile ilgili tarım pratiklerini içerir. Fiziksel veya kimyasal yöntemlerin seçiminde yöresel koşullar etkin olur. Su kalitesinin neden olduğu </a:t>
            </a:r>
            <a:r>
              <a:rPr lang="tr-TR" sz="2400" dirty="0" err="1"/>
              <a:t>infiltrasyon</a:t>
            </a:r>
            <a:r>
              <a:rPr lang="tr-TR" sz="2400" dirty="0"/>
              <a:t> azalması,  killi veya sıkışmış yüzey toprağının neden olduğu düşük </a:t>
            </a:r>
            <a:r>
              <a:rPr lang="tr-TR" sz="2400" dirty="0" err="1"/>
              <a:t>infiltrasyon</a:t>
            </a:r>
            <a:r>
              <a:rPr lang="tr-TR" sz="2400" dirty="0"/>
              <a:t> oranına göre farklı bir sorun oluşturur. Su kalitesine ilişkin </a:t>
            </a:r>
            <a:r>
              <a:rPr lang="tr-TR" sz="2400" dirty="0" err="1"/>
              <a:t>infiltrasyon</a:t>
            </a:r>
            <a:r>
              <a:rPr lang="tr-TR" sz="2400" dirty="0"/>
              <a:t> sorunları, sudaki mevcut iyonlarla (</a:t>
            </a:r>
            <a:r>
              <a:rPr lang="tr-TR" sz="2400" dirty="0" err="1"/>
              <a:t>Ca</a:t>
            </a:r>
            <a:r>
              <a:rPr lang="tr-TR" sz="2400" dirty="0"/>
              <a:t>, Mg, </a:t>
            </a:r>
            <a:r>
              <a:rPr lang="tr-TR" sz="2400" dirty="0" err="1"/>
              <a:t>Na</a:t>
            </a:r>
            <a:r>
              <a:rPr lang="tr-TR" sz="2400" dirty="0"/>
              <a:t>, HCO</a:t>
            </a:r>
            <a:r>
              <a:rPr lang="tr-TR" sz="2400" baseline="-25000" dirty="0"/>
              <a:t>3</a:t>
            </a:r>
            <a:r>
              <a:rPr lang="tr-TR" sz="2400" dirty="0"/>
              <a:t> ve </a:t>
            </a:r>
            <a:r>
              <a:rPr lang="tr-TR" sz="2400" dirty="0" err="1"/>
              <a:t>ECs</a:t>
            </a:r>
            <a:r>
              <a:rPr lang="tr-TR" sz="2400" dirty="0"/>
              <a:t>) ilişkilidir. </a:t>
            </a:r>
          </a:p>
        </p:txBody>
      </p:sp>
    </p:spTree>
    <p:extLst>
      <p:ext uri="{BB962C8B-B14F-4D97-AF65-F5344CB8AC3E}">
        <p14:creationId xmlns:p14="http://schemas.microsoft.com/office/powerpoint/2010/main" val="123104854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re">
  <a:themeElements>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Dere">
      <a:majorFont>
        <a:latin typeface="Garamond"/>
        <a:ea typeface=""/>
        <a:cs typeface=""/>
      </a:majorFont>
      <a:minorFont>
        <a:latin typeface="Garamond"/>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ere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Dere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Dere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Dere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Dere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Dere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Dere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Dere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1393</Words>
  <Application>Microsoft Office PowerPoint</Application>
  <PresentationFormat>Geniş ekran</PresentationFormat>
  <Paragraphs>132</Paragraphs>
  <Slides>17</Slides>
  <Notes>0</Notes>
  <HiddenSlides>0</HiddenSlides>
  <MMClips>0</MMClips>
  <ScaleCrop>false</ScaleCrop>
  <HeadingPairs>
    <vt:vector size="8" baseType="variant">
      <vt:variant>
        <vt:lpstr>Kullanılan Yazı Tipleri</vt:lpstr>
      </vt:variant>
      <vt:variant>
        <vt:i4>5</vt:i4>
      </vt:variant>
      <vt:variant>
        <vt:lpstr>Tema</vt:lpstr>
      </vt:variant>
      <vt:variant>
        <vt:i4>1</vt:i4>
      </vt:variant>
      <vt:variant>
        <vt:lpstr>Eklenmiş OLE Hizmet Programları</vt:lpstr>
      </vt:variant>
      <vt:variant>
        <vt:i4>1</vt:i4>
      </vt:variant>
      <vt:variant>
        <vt:lpstr>Slayt Başlıkları</vt:lpstr>
      </vt:variant>
      <vt:variant>
        <vt:i4>17</vt:i4>
      </vt:variant>
    </vt:vector>
  </HeadingPairs>
  <TitlesOfParts>
    <vt:vector size="24" baseType="lpstr">
      <vt:lpstr>Arial</vt:lpstr>
      <vt:lpstr>Calibri</vt:lpstr>
      <vt:lpstr>Garamond</vt:lpstr>
      <vt:lpstr>Times New Roman</vt:lpstr>
      <vt:lpstr>Wingdings</vt:lpstr>
      <vt:lpstr>Dere</vt:lpstr>
      <vt:lpstr>Microsoft Denklem 3.0</vt:lpstr>
      <vt:lpstr> İnfiltrasyon Sorunları </vt:lpstr>
      <vt:lpstr>İnfiltrasyon Sorunları</vt:lpstr>
      <vt:lpstr>İnfiltrasyon sorunlarının değerlendirilmesi </vt:lpstr>
      <vt:lpstr>İnfiltrasyon sorunlarının değerlendirilmesi</vt:lpstr>
      <vt:lpstr>İnfiltrasyon sorunlarının değerlendirilmesi</vt:lpstr>
      <vt:lpstr>İnfiltrasyon sorunlarının değerlendirilmesi</vt:lpstr>
      <vt:lpstr>Sodyum Adsorbsiyon Oranı</vt:lpstr>
      <vt:lpstr>İnfiltrasyon sorunlarının yönetimi</vt:lpstr>
      <vt:lpstr>İnfiltrasyon sorunlarının yönetimi</vt:lpstr>
      <vt:lpstr>Toprak ve suyu ıslah edici materyaller</vt:lpstr>
      <vt:lpstr>Toprak ve suyu ıslah edici materyaller</vt:lpstr>
      <vt:lpstr>PowerPoint Sunusu</vt:lpstr>
      <vt:lpstr>PowerPoint Sunusu</vt:lpstr>
      <vt:lpstr>Toprak ve suyu ıslah edici materyaller</vt:lpstr>
      <vt:lpstr>Islah materyali olarak jips kullanımı</vt:lpstr>
      <vt:lpstr>Islah materyali olarak jips kullanımı</vt:lpstr>
      <vt:lpstr>Islah materyali olarak jips kullanımı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İnfiltrasyon Sorunları </dc:title>
  <dc:creator>Gökhan</dc:creator>
  <cp:lastModifiedBy>Gökhan</cp:lastModifiedBy>
  <cp:revision>1</cp:revision>
  <dcterms:created xsi:type="dcterms:W3CDTF">2017-12-07T06:49:39Z</dcterms:created>
  <dcterms:modified xsi:type="dcterms:W3CDTF">2017-12-07T06:50:01Z</dcterms:modified>
</cp:coreProperties>
</file>