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43" r:id="rId2"/>
    <p:sldId id="355" r:id="rId3"/>
    <p:sldId id="345" r:id="rId4"/>
    <p:sldId id="356" r:id="rId5"/>
    <p:sldId id="341" r:id="rId6"/>
    <p:sldId id="326" r:id="rId7"/>
    <p:sldId id="353" r:id="rId8"/>
    <p:sldId id="33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BF4"/>
    <a:srgbClr val="FFCC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6/11/2018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685800" y="1066800"/>
            <a:ext cx="7924800" cy="47244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bg1"/>
                </a:solidFill>
              </a:rPr>
              <a:t>GÜVEN  </a:t>
            </a:r>
          </a:p>
          <a:p>
            <a:pPr algn="ctr"/>
            <a:r>
              <a:rPr lang="tr-TR" b="1" dirty="0" smtClean="0">
                <a:solidFill>
                  <a:schemeClr val="bg1"/>
                </a:solidFill>
              </a:rPr>
              <a:t>(UMUT-MUTLULUK-SABIR-KURTULUŞ)</a:t>
            </a:r>
            <a:endParaRPr lang="tr-TR" dirty="0" smtClean="0"/>
          </a:p>
          <a:p>
            <a:r>
              <a:rPr lang="tr-TR" dirty="0" smtClean="0"/>
              <a:t>                                                         </a:t>
            </a:r>
          </a:p>
          <a:p>
            <a:r>
              <a:rPr lang="tr-TR" b="1" dirty="0" smtClean="0">
                <a:solidFill>
                  <a:schemeClr val="bg1"/>
                </a:solidFill>
              </a:rPr>
              <a:t>            Bu kavramın  kurulum malzemesi dersin Hocası Prof. Dr. Mualla Selçuk’un uluslar arası sunduğu bildiriler ve Viyana Yaz Okulu’nda( 2010, 2012,2014) verdiği ders notlarına dayanarak tasarlanmıştır. Tasarım, ilgili kavramı  </a:t>
            </a:r>
            <a:r>
              <a:rPr lang="tr-TR" b="1" dirty="0">
                <a:solidFill>
                  <a:schemeClr val="bg1"/>
                </a:solidFill>
              </a:rPr>
              <a:t>ö</a:t>
            </a:r>
            <a:r>
              <a:rPr lang="tr-TR" b="1" dirty="0" smtClean="0">
                <a:solidFill>
                  <a:schemeClr val="bg1"/>
                </a:solidFill>
              </a:rPr>
              <a:t>ğrenme ortamına taşıma becerileri  geliştirme amacına yöneliktir.                                             </a:t>
            </a:r>
          </a:p>
          <a:p>
            <a:pPr algn="r"/>
            <a:endParaRPr lang="tr-TR" b="1" dirty="0" smtClean="0">
              <a:solidFill>
                <a:schemeClr val="bg1"/>
              </a:solidFill>
            </a:endParaRPr>
          </a:p>
          <a:p>
            <a:pPr algn="r"/>
            <a:endParaRPr lang="tr-TR" b="1" dirty="0" smtClean="0">
              <a:solidFill>
                <a:schemeClr val="bg1"/>
              </a:solidFill>
            </a:endParaRPr>
          </a:p>
          <a:p>
            <a:pPr algn="r"/>
            <a:endParaRPr lang="tr-TR" b="1" dirty="0" smtClean="0">
              <a:solidFill>
                <a:schemeClr val="bg1"/>
              </a:solidFill>
            </a:endParaRPr>
          </a:p>
          <a:p>
            <a:pPr algn="ctr"/>
            <a:r>
              <a:rPr lang="tr-TR" b="1" dirty="0" smtClean="0">
                <a:solidFill>
                  <a:schemeClr val="bg1"/>
                </a:solidFill>
              </a:rPr>
              <a:t>-Güven Kavramı ve İlişkili Görülen Kavramlar Açısından Metin Analizi-</a:t>
            </a:r>
          </a:p>
          <a:p>
            <a:endParaRPr lang="tr-TR" sz="2000" b="1" dirty="0" smtClean="0">
              <a:solidFill>
                <a:schemeClr val="bg1"/>
              </a:solidFill>
            </a:endParaRPr>
          </a:p>
          <a:p>
            <a:pPr algn="ctr"/>
            <a:endParaRPr lang="tr-TR" b="1"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685800" y="533400"/>
            <a:ext cx="7924800" cy="57912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dirty="0" smtClean="0">
                <a:solidFill>
                  <a:schemeClr val="bg1"/>
                </a:solidFill>
              </a:rPr>
              <a:t>	“</a:t>
            </a:r>
            <a:r>
              <a:rPr lang="tr-TR" i="1" dirty="0" smtClean="0">
                <a:solidFill>
                  <a:schemeClr val="bg1"/>
                </a:solidFill>
              </a:rPr>
              <a:t>Hiç korkma!..  Allah seni asla kötülük içine atmaz.  Allah sana mutlaka iyilikle muamele edecektir; zira sen yakınlarına yardım ediyor, ailene bakıyor, hayatını namusunla kazanıyor, diğer insanların doğruluktan ayrılmamalarını sağlıyor, yetimlere sığınacak bir yer temin ediyor, sözünde doğru, emanete hıyanet etmez, hiçbir dayanağı olmayanların yardımcısı, muhtaçlara iyilik için koşan ve herkes ile iyi geçinip nezaketle muamele eden bir kimsesin.”</a:t>
            </a:r>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a:solidFill>
                <a:schemeClr val="bg1"/>
              </a:solidFill>
            </a:endParaRPr>
          </a:p>
        </p:txBody>
      </p:sp>
      <p:sp>
        <p:nvSpPr>
          <p:cNvPr id="3" name="Rectangle 2"/>
          <p:cNvSpPr/>
          <p:nvPr/>
        </p:nvSpPr>
        <p:spPr>
          <a:xfrm>
            <a:off x="990600" y="3581400"/>
            <a:ext cx="7315200" cy="18288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 Yukarıdaki metni güven kavramının ilişkili görüldüğü kavramlar açısından analiz ettiğimizde </a:t>
            </a:r>
            <a:r>
              <a:rPr lang="tr-TR" b="1" dirty="0" smtClean="0"/>
              <a:t>güven ve umut </a:t>
            </a:r>
            <a:r>
              <a:rPr lang="tr-TR" dirty="0" smtClean="0"/>
              <a:t>kavramları arasındaki bir ilişki öne çıkmaktadır. Allah’a Hz. Muhammed’e iyilikle muamale edeceği noktasında güçlü bir güven duyulmaktadır.  Hz. Muhammed’in de bu konuda umutlu olması telkin edilmekte ve buna onun geçmişteki davranışları referans gösterilmektedir.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685800" y="685800"/>
            <a:ext cx="7924800" cy="55626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tr-TR" b="1" dirty="0" smtClean="0">
              <a:solidFill>
                <a:schemeClr val="bg1"/>
              </a:solidFill>
            </a:endParaRPr>
          </a:p>
          <a:p>
            <a:pPr algn="just"/>
            <a:r>
              <a:rPr lang="tr-TR" dirty="0" smtClean="0">
                <a:solidFill>
                  <a:schemeClr val="bg1"/>
                </a:solidFill>
              </a:rPr>
              <a:t>	“</a:t>
            </a:r>
            <a:r>
              <a:rPr lang="tr-TR" i="1" dirty="0" smtClean="0">
                <a:solidFill>
                  <a:schemeClr val="bg1"/>
                </a:solidFill>
              </a:rPr>
              <a:t>Ölüm gelinceye kadar Rabbini tanımaya devam et ve O’nun için çalış</a:t>
            </a:r>
            <a:r>
              <a:rPr lang="tr-TR" dirty="0" smtClean="0">
                <a:solidFill>
                  <a:schemeClr val="bg1"/>
                </a:solidFill>
              </a:rPr>
              <a:t>.”(Hicr 15/99) Öldükten sonra dirilip, yapıp ettiklerinden ölçme ve değerlendirmeye tabi tutulacağına ilişkin bilgisi, insanın ahlak yasalarını uygularken karşılaşacağı engellenmeleri aşmasında ona ek bir güç verir. Hayatı daha tamamlanmış, daha istikrarlı ve daha anlaşılır kılmak için ihtiyaç duyduğu emniyet hissini sağlar.</a:t>
            </a: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a:solidFill>
                <a:schemeClr val="bg1"/>
              </a:solidFill>
            </a:endParaRPr>
          </a:p>
        </p:txBody>
      </p:sp>
      <p:sp>
        <p:nvSpPr>
          <p:cNvPr id="3" name="Rectangle 2"/>
          <p:cNvSpPr/>
          <p:nvPr/>
        </p:nvSpPr>
        <p:spPr>
          <a:xfrm>
            <a:off x="990600" y="3505200"/>
            <a:ext cx="7315200" cy="22860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 Yukarıdaki metni güven kavramının ilişkili görüldüğü kavramlar açısından analiz ettiğimizde </a:t>
            </a:r>
            <a:r>
              <a:rPr lang="tr-TR" b="1" dirty="0" smtClean="0"/>
              <a:t>sabır </a:t>
            </a:r>
            <a:r>
              <a:rPr lang="tr-TR" dirty="0" smtClean="0"/>
              <a:t>kavramı öne çıkmaktadır. Allah’a ile olan ilişkilerin gereğini yapmada </a:t>
            </a:r>
            <a:r>
              <a:rPr lang="tr-TR" b="1" dirty="0" smtClean="0"/>
              <a:t>sabrın </a:t>
            </a:r>
            <a:r>
              <a:rPr lang="tr-TR" dirty="0" smtClean="0"/>
              <a:t>gerekliliğine dikkat çekilerek bireyin bunu başarmasında Allah’a güvenmenin  ona güç  kazandırdığı anlaşılmaktadır.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762000" y="685800"/>
            <a:ext cx="7924800" cy="50292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i="1" dirty="0" smtClean="0">
                <a:solidFill>
                  <a:schemeClr val="bg1"/>
                </a:solidFill>
              </a:rPr>
              <a:t>	</a:t>
            </a:r>
          </a:p>
          <a:p>
            <a:pPr algn="just"/>
            <a:endParaRPr lang="tr-TR" i="1" dirty="0" smtClean="0">
              <a:solidFill>
                <a:schemeClr val="bg1"/>
              </a:solidFill>
            </a:endParaRPr>
          </a:p>
          <a:p>
            <a:pPr algn="just"/>
            <a:r>
              <a:rPr lang="tr-TR" i="1" dirty="0" smtClean="0">
                <a:solidFill>
                  <a:schemeClr val="bg1"/>
                </a:solidFill>
              </a:rPr>
              <a:t>	“</a:t>
            </a:r>
            <a:r>
              <a:rPr lang="tr-TR" b="1" i="1" dirty="0" smtClean="0">
                <a:solidFill>
                  <a:schemeClr val="bg1"/>
                </a:solidFill>
              </a:rPr>
              <a:t>Nerede olursanız olun, O sizinle beraberdir”.(Hadid 57/4)</a:t>
            </a:r>
            <a:r>
              <a:rPr lang="tr-TR" dirty="0" smtClean="0">
                <a:solidFill>
                  <a:schemeClr val="bg1"/>
                </a:solidFill>
              </a:rPr>
              <a:t> </a:t>
            </a:r>
          </a:p>
          <a:p>
            <a:pPr algn="just"/>
            <a:r>
              <a:rPr lang="tr-TR" dirty="0" smtClean="0">
                <a:solidFill>
                  <a:schemeClr val="bg1"/>
                </a:solidFill>
              </a:rPr>
              <a:t> </a:t>
            </a:r>
          </a:p>
          <a:p>
            <a:pPr algn="just"/>
            <a:r>
              <a:rPr lang="tr-TR" dirty="0" smtClean="0">
                <a:solidFill>
                  <a:schemeClr val="bg1"/>
                </a:solidFill>
              </a:rPr>
              <a:t>	Bu temel inanç insanların yaşamına başta güven olmak üzere yön, cesaret ve mutluluk katar. Allah’ a iman, Müslüman’ın her türlü ahlaki gerginliğin üstesinden gelmesine yardımcı olur.</a:t>
            </a: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a:solidFill>
                <a:schemeClr val="bg1"/>
              </a:solidFill>
            </a:endParaRPr>
          </a:p>
        </p:txBody>
      </p:sp>
      <p:sp>
        <p:nvSpPr>
          <p:cNvPr id="5" name="Rectangle 4"/>
          <p:cNvSpPr/>
          <p:nvPr/>
        </p:nvSpPr>
        <p:spPr>
          <a:xfrm>
            <a:off x="1219200" y="3505200"/>
            <a:ext cx="6934200" cy="14478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Yukarıdaki metni güven kavramının ilişkili görüldüğü kavramlar açısından analiz ettiğimizde </a:t>
            </a:r>
            <a:r>
              <a:rPr lang="tr-TR" b="1" dirty="0" smtClean="0"/>
              <a:t>güven ve kurtuluş </a:t>
            </a:r>
            <a:r>
              <a:rPr lang="tr-TR" dirty="0" smtClean="0"/>
              <a:t>kavramları arasındaki bir ilişki öne çıkmaktadır.  Allah’a güven duyulması ile tüm zorulukların üstesinden gelinebileceğine dikkat çekilmiştir.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685800" y="609600"/>
            <a:ext cx="8077200" cy="58674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dirty="0" smtClean="0">
                <a:solidFill>
                  <a:schemeClr val="bg1"/>
                </a:solidFill>
              </a:rPr>
              <a:t>	Müslümanların sıkça kullandığı “– Artık Allah’a havale ediyorum, -Öteki dünyada hakkımı alırım!” şeklindeki kalıp ifadeler umudu ve güveni kesmek anlamına gelmez. Bilakis yeryüzünde Allah’tan başka hiçbir şeyin güven kaynağı olamayacağını kabul etmektir. Yani teslimiyettir, güven tazeleme halidir. Müslüman gelenekte bireyin davranışlarının ahlaki değeri o davranışın altında yatan niyetle değerlendirilir ve nihai ölçme ve değerlendirme Allah’a aittir. </a:t>
            </a: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smtClean="0">
              <a:solidFill>
                <a:schemeClr val="bg1"/>
              </a:solidFill>
            </a:endParaRPr>
          </a:p>
          <a:p>
            <a:pPr algn="just"/>
            <a:endParaRPr lang="tr-TR" dirty="0">
              <a:solidFill>
                <a:schemeClr val="bg1"/>
              </a:solidFill>
            </a:endParaRPr>
          </a:p>
        </p:txBody>
      </p:sp>
      <p:sp>
        <p:nvSpPr>
          <p:cNvPr id="31746" name="Rectangle 2"/>
          <p:cNvSpPr>
            <a:spLocks noChangeArrowheads="1"/>
          </p:cNvSpPr>
          <p:nvPr/>
        </p:nvSpPr>
        <p:spPr bwMode="auto">
          <a:xfrm>
            <a:off x="838200" y="3052802"/>
            <a:ext cx="7696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fontAlgn="base">
              <a:spcBef>
                <a:spcPct val="0"/>
              </a:spcBef>
              <a:spcAft>
                <a:spcPct val="0"/>
              </a:spcAft>
            </a:pPr>
            <a:endParaRPr lang="tr-TR" sz="2000" dirty="0" smtClean="0">
              <a:solidFill>
                <a:schemeClr val="bg1"/>
              </a:solidFill>
              <a:ea typeface="Calibri" pitchFamily="34" charset="0"/>
              <a:cs typeface="Times New Roman" pitchFamily="18" charset="0"/>
            </a:endParaRPr>
          </a:p>
          <a:p>
            <a:pPr marL="0" marR="0" lvl="0" indent="450850" algn="ctr" defTabSz="914400" rtl="0" eaLnBrk="1" fontAlgn="base" latinLnBrk="0" hangingPunct="1">
              <a:lnSpc>
                <a:spcPct val="100000"/>
              </a:lnSpc>
              <a:spcBef>
                <a:spcPct val="0"/>
              </a:spcBef>
              <a:spcAft>
                <a:spcPct val="0"/>
              </a:spcAft>
              <a:buClrTx/>
              <a:buSzTx/>
              <a:buFontTx/>
              <a:buNone/>
              <a:tabLst/>
            </a:pPr>
            <a:endParaRPr kumimoji="0" lang="tr-TR" sz="2000" i="0" u="none" strike="noStrike" cap="none" normalizeH="0" baseline="0" dirty="0" smtClean="0">
              <a:ln>
                <a:noFill/>
              </a:ln>
              <a:solidFill>
                <a:schemeClr val="bg1"/>
              </a:solidFill>
              <a:ea typeface="Calibri" pitchFamily="34" charset="0"/>
              <a:cs typeface="Times New Roman" pitchFamily="18" charset="0"/>
            </a:endParaRPr>
          </a:p>
          <a:p>
            <a:pPr marL="0" marR="0" lvl="0" indent="450850" algn="ctr" defTabSz="914400" rtl="0" eaLnBrk="1" fontAlgn="base"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bg1"/>
              </a:solidFill>
              <a:effectLst>
                <a:outerShdw blurRad="38100" dist="38100" dir="2700000" algn="tl">
                  <a:srgbClr val="000000">
                    <a:alpha val="43137"/>
                  </a:srgbClr>
                </a:outerShdw>
              </a:effectLst>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bg1"/>
              </a:solidFill>
              <a:effectLst/>
              <a:ea typeface="Calibri" pitchFamily="34" charset="0"/>
              <a:cs typeface="Times New Roman" pitchFamily="18" charset="0"/>
            </a:endParaRPr>
          </a:p>
        </p:txBody>
      </p:sp>
      <p:sp>
        <p:nvSpPr>
          <p:cNvPr id="5" name="Rectangle 4"/>
          <p:cNvSpPr/>
          <p:nvPr/>
        </p:nvSpPr>
        <p:spPr>
          <a:xfrm>
            <a:off x="1143000" y="3810000"/>
            <a:ext cx="7315200" cy="19050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Yukarıdaki metni güven kavramının ilişkili görüldüğü kavramlar açısından analiz ettiğimizde </a:t>
            </a:r>
            <a:r>
              <a:rPr lang="tr-TR" b="1" dirty="0" smtClean="0"/>
              <a:t>güven ve sabır </a:t>
            </a:r>
            <a:r>
              <a:rPr lang="tr-TR" dirty="0" smtClean="0"/>
              <a:t>kavramları arasındaki bir ilişki öne çıkmaktadır. Metinde bireyin haksızlığa  uğradığını düşündüğü bir durumda hesap sorulması işini  Allah’a güvenerek ertelemesi bunun gereği olarak  da </a:t>
            </a:r>
            <a:r>
              <a:rPr lang="tr-TR" b="1" dirty="0" smtClean="0"/>
              <a:t>sabır </a:t>
            </a:r>
            <a:r>
              <a:rPr lang="tr-TR" dirty="0" smtClean="0"/>
              <a:t>gösterdiğine işaret edilmektedir. </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838200" y="609600"/>
            <a:ext cx="7696200" cy="57150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 </a:t>
            </a:r>
            <a:endParaRPr lang="tr-TR" dirty="0"/>
          </a:p>
        </p:txBody>
      </p:sp>
      <p:sp>
        <p:nvSpPr>
          <p:cNvPr id="31746" name="Rectangle 2"/>
          <p:cNvSpPr>
            <a:spLocks noChangeArrowheads="1"/>
          </p:cNvSpPr>
          <p:nvPr/>
        </p:nvSpPr>
        <p:spPr bwMode="auto">
          <a:xfrm>
            <a:off x="1219200" y="1049179"/>
            <a:ext cx="6762303"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eaLnBrk="0" fontAlgn="base" hangingPunct="0">
              <a:spcBef>
                <a:spcPct val="0"/>
              </a:spcBef>
              <a:spcAft>
                <a:spcPct val="0"/>
              </a:spcAft>
            </a:pPr>
            <a:r>
              <a:rPr lang="tr-TR" dirty="0" smtClean="0">
                <a:solidFill>
                  <a:schemeClr val="bg1"/>
                </a:solidFill>
              </a:rPr>
              <a:t>	Yaşama bağlanmak insanın en baskın dürtüsüdür. Ondan kolayca vazgeçemez. Ancak Kur’an’da ölüm, yokluk olarak görülmez. Başka bir boyutta yaşamaya devam etmek olarak algılanır.</a:t>
            </a:r>
            <a:r>
              <a:rPr lang="tr-TR" dirty="0" smtClean="0"/>
              <a:t> </a:t>
            </a:r>
            <a:r>
              <a:rPr lang="tr-TR" dirty="0" smtClean="0">
                <a:solidFill>
                  <a:schemeClr val="bg1"/>
                </a:solidFill>
              </a:rPr>
              <a:t>Bu bakımdan Müslüman bilinç, sonsuzluğa olan özlemini ölüm sonrası yaşama imanla tatmin eder. İnsan zihni, ömrüne biçilen sürenin çok çok ötelerine uzanır. Ahirete iman etmiş olması ölümü daha serinkanlı karşılaması için ona önemli bir destektir.</a:t>
            </a:r>
            <a:endParaRPr kumimoji="0" lang="tr-TR" b="0" i="0" u="none" strike="noStrike" cap="none" normalizeH="0" baseline="0" dirty="0" smtClean="0">
              <a:ln>
                <a:noFill/>
              </a:ln>
              <a:solidFill>
                <a:schemeClr val="bg1"/>
              </a:solidFill>
              <a:effectLst/>
              <a:cs typeface="Times New Roman" pitchFamily="18" charset="0"/>
            </a:endParaRPr>
          </a:p>
        </p:txBody>
      </p:sp>
      <p:sp>
        <p:nvSpPr>
          <p:cNvPr id="5" name="Rectangle 4"/>
          <p:cNvSpPr/>
          <p:nvPr/>
        </p:nvSpPr>
        <p:spPr>
          <a:xfrm>
            <a:off x="1143000" y="3733800"/>
            <a:ext cx="7010400" cy="20574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Yukarıdaki metni güven kavramının ilişkili görüldüğü kavramlar açısından analiz ettiğimizde </a:t>
            </a:r>
            <a:r>
              <a:rPr lang="tr-TR" b="1" dirty="0" smtClean="0"/>
              <a:t>güven ve mutluluk </a:t>
            </a:r>
            <a:r>
              <a:rPr lang="tr-TR" dirty="0" smtClean="0"/>
              <a:t>kavramları arasındaki bir ilişki öne çıkmaktadır.  Ölümün yokluk olarak düşünülmesi insanlara huzursuzluk vermektedir. Bu bağlamda insanların mutlu olabilmeleri ölümün yokluk olmadığına inanmalarına bağlıdır. Ancak bu inanç ise Allah’a duyulan güven ölçüsünde gerçekleşmektedir.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914400" y="1066800"/>
            <a:ext cx="7696200" cy="4724400"/>
          </a:xfrm>
          <a:prstGeom prst="flowChartAlternateProcess">
            <a:avLst/>
          </a:prstGeom>
          <a:solidFill>
            <a:srgbClr val="FFEBF4"/>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i="1" dirty="0" smtClean="0">
                <a:solidFill>
                  <a:schemeClr val="bg1"/>
                </a:solidFill>
              </a:rPr>
              <a:t>	Peygamberi Bir Metafor</a:t>
            </a:r>
            <a:r>
              <a:rPr lang="tr-TR" dirty="0" smtClean="0">
                <a:solidFill>
                  <a:schemeClr val="bg1"/>
                </a:solidFill>
              </a:rPr>
              <a:t>: </a:t>
            </a:r>
          </a:p>
          <a:p>
            <a:r>
              <a:rPr lang="tr-TR" dirty="0" smtClean="0">
                <a:solidFill>
                  <a:schemeClr val="bg1"/>
                </a:solidFill>
              </a:rPr>
              <a:t> </a:t>
            </a:r>
          </a:p>
          <a:p>
            <a:r>
              <a:rPr lang="tr-TR" dirty="0" smtClean="0">
                <a:solidFill>
                  <a:schemeClr val="bg1"/>
                </a:solidFill>
              </a:rPr>
              <a:t>	“</a:t>
            </a:r>
            <a:r>
              <a:rPr lang="tr-TR" i="1" dirty="0" smtClean="0">
                <a:solidFill>
                  <a:schemeClr val="bg1"/>
                </a:solidFill>
              </a:rPr>
              <a:t>Müminler birbirlerini sevmede, birbirlerine merhamet etmede, birbirlerine yardımcı olmada bir vücuda benzer. Vücudun bir organı hastalandığında diğer organlar da etkilenir, insan uykusuzluk çeker, ateşlenir</a:t>
            </a:r>
            <a:r>
              <a:rPr lang="tr-TR" dirty="0" smtClean="0">
                <a:solidFill>
                  <a:schemeClr val="bg1"/>
                </a:solidFill>
              </a:rPr>
              <a:t>.” </a:t>
            </a: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a:solidFill>
                <a:schemeClr val="bg1"/>
              </a:solidFill>
            </a:endParaRPr>
          </a:p>
        </p:txBody>
      </p:sp>
      <p:sp>
        <p:nvSpPr>
          <p:cNvPr id="3" name="Rectangle 2"/>
          <p:cNvSpPr/>
          <p:nvPr/>
        </p:nvSpPr>
        <p:spPr>
          <a:xfrm>
            <a:off x="1066800" y="3352800"/>
            <a:ext cx="7315200" cy="1828800"/>
          </a:xfrm>
          <a:prstGeom prst="rect">
            <a:avLst/>
          </a:prstGeom>
          <a:solidFill>
            <a:srgbClr val="FFEBF4"/>
          </a:solidFill>
        </p:spPr>
        <p:style>
          <a:lnRef idx="2">
            <a:schemeClr val="dk1"/>
          </a:lnRef>
          <a:fillRef idx="1">
            <a:schemeClr val="lt1"/>
          </a:fillRef>
          <a:effectRef idx="0">
            <a:schemeClr val="dk1"/>
          </a:effectRef>
          <a:fontRef idx="minor">
            <a:schemeClr val="dk1"/>
          </a:fontRef>
        </p:style>
        <p:txBody>
          <a:bodyPr rtlCol="0" anchor="ctr"/>
          <a:lstStyle/>
          <a:p>
            <a:pPr algn="just"/>
            <a:r>
              <a:rPr lang="tr-TR" dirty="0" smtClean="0"/>
              <a:t>	Güven duygusu da bir vücudun organları arasındaki ilişki gibi düşünülebilir. Buna göre; güven duygusunun güçlü olması veya zayıf düşmesi kendisini besleyen </a:t>
            </a:r>
            <a:r>
              <a:rPr lang="tr-TR" b="1" dirty="0" smtClean="0"/>
              <a:t>umut, sabır, mutluluk ve kurtuluş </a:t>
            </a:r>
            <a:r>
              <a:rPr lang="tr-TR" dirty="0" smtClean="0"/>
              <a:t>duygularıyla ilişkisine bağlıdır.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838200" y="609600"/>
            <a:ext cx="7696200" cy="5486400"/>
          </a:xfrm>
          <a:prstGeom prst="flowChartAlternateProcess">
            <a:avLst/>
          </a:prstGeom>
          <a:solidFill>
            <a:srgbClr val="FFEBF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tr-TR" sz="2000" dirty="0" smtClean="0">
                <a:cs typeface="Times New Roman" pitchFamily="18" charset="0"/>
              </a:rPr>
              <a:t>Güven çok boyutlu</a:t>
            </a:r>
            <a:r>
              <a:rPr lang="tr-TR" sz="2000" dirty="0">
                <a:cs typeface="Times New Roman" pitchFamily="18" charset="0"/>
              </a:rPr>
              <a:t> </a:t>
            </a:r>
            <a:r>
              <a:rPr lang="tr-TR" sz="2000" dirty="0" smtClean="0">
                <a:cs typeface="Times New Roman" pitchFamily="18" charset="0"/>
              </a:rPr>
              <a:t>bir kavramdır. O halde öğrenme ortamına taşınırken bu boyutları </a:t>
            </a:r>
            <a:r>
              <a:rPr lang="tr-TR" sz="2000" dirty="0" smtClean="0">
                <a:cs typeface="Times New Roman" pitchFamily="18" charset="0"/>
              </a:rPr>
              <a:t>göz önüne </a:t>
            </a:r>
            <a:r>
              <a:rPr lang="tr-TR" sz="2000" dirty="0" smtClean="0">
                <a:cs typeface="Times New Roman" pitchFamily="18" charset="0"/>
              </a:rPr>
              <a:t>alınmalıdır.</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FC000"/>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4609</TotalTime>
  <Words>232</Words>
  <Application>Microsoft Office PowerPoint</Application>
  <PresentationFormat>Ekran Gösterisi (4:3)</PresentationFormat>
  <Paragraphs>63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Apex</vt:lpstr>
      <vt:lpstr>Slayt 1</vt:lpstr>
      <vt:lpstr>Slayt 2</vt:lpstr>
      <vt:lpstr>Slayt 3</vt:lpstr>
      <vt:lpstr>Slayt 4</vt:lpstr>
      <vt:lpstr>Slayt 5</vt:lpstr>
      <vt:lpstr>Slayt 6</vt:lpstr>
      <vt:lpstr>Slayt 7</vt:lpstr>
      <vt:lpstr>Slayt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ysmnp</dc:creator>
  <cp:lastModifiedBy>sinem</cp:lastModifiedBy>
  <cp:revision>97</cp:revision>
  <dcterms:created xsi:type="dcterms:W3CDTF">2006-08-16T00:00:00Z</dcterms:created>
  <dcterms:modified xsi:type="dcterms:W3CDTF">2018-06-11T13:26:28Z</dcterms:modified>
</cp:coreProperties>
</file>