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Alt Başlık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p:txBody>
          <a:bodyPr/>
          <a:lstStyle/>
          <a:p>
            <a:fld id="{49F21907-B78F-461E-85DE-7AC0001757A2}" type="datetimeFigureOut">
              <a:rPr lang="tr-TR" smtClean="0"/>
              <a:t>7.05.2020</a:t>
            </a:fld>
            <a:endParaRPr lang="tr-TR"/>
          </a:p>
        </p:txBody>
      </p:sp>
      <p:sp>
        <p:nvSpPr>
          <p:cNvPr id="17" name="Altbilgi Yer Tutucusu 16"/>
          <p:cNvSpPr>
            <a:spLocks noGrp="1"/>
          </p:cNvSpPr>
          <p:nvPr>
            <p:ph type="ftr" sz="quarter" idx="11"/>
          </p:nvPr>
        </p:nvSpPr>
        <p:spPr/>
        <p:txBody>
          <a:bodyPr/>
          <a:lstStyle/>
          <a:p>
            <a:endParaRPr lang="tr-TR"/>
          </a:p>
        </p:txBody>
      </p:sp>
      <p:sp>
        <p:nvSpPr>
          <p:cNvPr id="7" name="Düz Bağlayıcı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ayt Numarası Yer Tutucus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AAB17AA-3F78-41E2-A936-3C25CA1E9920}" type="slidenum">
              <a:rPr lang="tr-TR" smtClean="0"/>
              <a:t>‹#›</a:t>
            </a:fld>
            <a:endParaRPr lang="tr-TR"/>
          </a:p>
        </p:txBody>
      </p:sp>
      <p:sp>
        <p:nvSpPr>
          <p:cNvPr id="8" name="Başlık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49F21907-B78F-461E-85DE-7AC0001757A2}"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AB17AA-3F78-41E2-A936-3C25CA1E9920}"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Dikdörtgen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Dikdörtgen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Düz Bağlayıcı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6915912" y="3009901"/>
            <a:ext cx="457200" cy="441325"/>
          </a:xfrm>
        </p:spPr>
        <p:txBody>
          <a:bodyPr/>
          <a:lstStyle/>
          <a:p>
            <a:fld id="{DAAB17AA-3F78-41E2-A936-3C25CA1E9920}" type="slidenum">
              <a:rPr lang="tr-TR" smtClean="0"/>
              <a:t>‹#›</a:t>
            </a:fld>
            <a:endParaRPr lang="tr-TR"/>
          </a:p>
        </p:txBody>
      </p:sp>
      <p:sp>
        <p:nvSpPr>
          <p:cNvPr id="3" name="Dikey Metin Yer Tutucusu 2"/>
          <p:cNvSpPr>
            <a:spLocks noGrp="1"/>
          </p:cNvSpPr>
          <p:nvPr>
            <p:ph type="body" orient="vert" idx="1"/>
          </p:nvPr>
        </p:nvSpPr>
        <p:spPr>
          <a:xfrm>
            <a:off x="304800" y="304800"/>
            <a:ext cx="6553200"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49F21907-B78F-461E-85DE-7AC0001757A2}"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2" name="Dikey Başlık 1"/>
          <p:cNvSpPr>
            <a:spLocks noGrp="1"/>
          </p:cNvSpPr>
          <p:nvPr>
            <p:ph type="title" orient="vert"/>
          </p:nvPr>
        </p:nvSpPr>
        <p:spPr>
          <a:xfrm>
            <a:off x="7391400" y="304801"/>
            <a:ext cx="1447800"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49F21907-B78F-461E-85DE-7AC0001757A2}" type="datetimeFigureOut">
              <a:rPr lang="tr-TR" smtClean="0"/>
              <a:t>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a:xfrm>
            <a:off x="4361688" y="1026372"/>
            <a:ext cx="457200" cy="441325"/>
          </a:xfrm>
        </p:spPr>
        <p:txBody>
          <a:bodyPr/>
          <a:lstStyle/>
          <a:p>
            <a:fld id="{DAAB17AA-3F78-41E2-A936-3C25CA1E9920}" type="slidenum">
              <a:rPr lang="tr-TR" smtClean="0"/>
              <a:t>‹#›</a:t>
            </a:fld>
            <a:endParaRPr lang="tr-TR"/>
          </a:p>
        </p:txBody>
      </p:sp>
      <p:sp>
        <p:nvSpPr>
          <p:cNvPr id="8" name="İçerik Yer Tutucusu 7"/>
          <p:cNvSpPr>
            <a:spLocks noGrp="1"/>
          </p:cNvSpPr>
          <p:nvPr>
            <p:ph sz="quarter" idx="1"/>
          </p:nvPr>
        </p:nvSpPr>
        <p:spPr>
          <a:xfrm>
            <a:off x="301752" y="1527048"/>
            <a:ext cx="850392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Dikdörtgen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etin Yer Tutucusu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Dikdörtgen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ikdörtgen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Altbilgi Yer Tutucusu 4"/>
          <p:cNvSpPr>
            <a:spLocks noGrp="1"/>
          </p:cNvSpPr>
          <p:nvPr>
            <p:ph type="ftr" sz="quarter" idx="11"/>
          </p:nvPr>
        </p:nvSpPr>
        <p:spPr/>
        <p:txBody>
          <a:bodyPr/>
          <a:lstStyle/>
          <a:p>
            <a:endParaRPr lang="tr-TR"/>
          </a:p>
        </p:txBody>
      </p:sp>
      <p:sp>
        <p:nvSpPr>
          <p:cNvPr id="4" name="Veri Yer Tutucusu 3"/>
          <p:cNvSpPr>
            <a:spLocks noGrp="1"/>
          </p:cNvSpPr>
          <p:nvPr>
            <p:ph type="dt" sz="half" idx="10"/>
          </p:nvPr>
        </p:nvSpPr>
        <p:spPr/>
        <p:txBody>
          <a:bodyPr/>
          <a:lstStyle/>
          <a:p>
            <a:fld id="{49F21907-B78F-461E-85DE-7AC0001757A2}" type="datetimeFigureOut">
              <a:rPr lang="tr-TR" smtClean="0"/>
              <a:t>7.05.2020</a:t>
            </a:fld>
            <a:endParaRPr lang="tr-TR"/>
          </a:p>
        </p:txBody>
      </p:sp>
      <p:sp>
        <p:nvSpPr>
          <p:cNvPr id="8" name="Düz Bağlayıcı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AAB17AA-3F78-41E2-A936-3C25CA1E9920}" type="slidenum">
              <a:rPr lang="tr-TR" smtClean="0"/>
              <a:t>‹#›</a:t>
            </a:fld>
            <a:endParaRPr lang="tr-TR"/>
          </a:p>
        </p:txBody>
      </p:sp>
      <p:sp>
        <p:nvSpPr>
          <p:cNvPr id="2" name="Başlık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301752" y="228600"/>
            <a:ext cx="8534400" cy="758952"/>
          </a:xfrm>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a:xfrm>
            <a:off x="5791200" y="6409944"/>
            <a:ext cx="3044952" cy="365760"/>
          </a:xfrm>
        </p:spPr>
        <p:txBody>
          <a:bodyPr/>
          <a:lstStyle/>
          <a:p>
            <a:fld id="{49F21907-B78F-461E-85DE-7AC0001757A2}" type="datetimeFigureOut">
              <a:rPr lang="tr-TR" smtClean="0"/>
              <a:t>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AB17AA-3F78-41E2-A936-3C25CA1E9920}" type="slidenum">
              <a:rPr lang="tr-TR" smtClean="0"/>
              <a:t>‹#›</a:t>
            </a:fld>
            <a:endParaRPr lang="tr-TR"/>
          </a:p>
        </p:txBody>
      </p:sp>
      <p:sp>
        <p:nvSpPr>
          <p:cNvPr id="8" name="Düz Bağlayıcı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çerik Yer Tutucusu 9"/>
          <p:cNvSpPr>
            <a:spLocks noGrp="1"/>
          </p:cNvSpPr>
          <p:nvPr>
            <p:ph sz="half" idx="1"/>
          </p:nvPr>
        </p:nvSpPr>
        <p:spPr>
          <a:xfrm>
            <a:off x="301752"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İçerik Yer Tutucusu 11"/>
          <p:cNvSpPr>
            <a:spLocks noGrp="1"/>
          </p:cNvSpPr>
          <p:nvPr>
            <p:ph sz="half" idx="2"/>
          </p:nvPr>
        </p:nvSpPr>
        <p:spPr>
          <a:xfrm>
            <a:off x="4800600"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Dikdörtgen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Dikdörtgen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Dikdörtgen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Dikdörtgen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ikdörtgen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etin Yer Tutucusu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Veri Yer Tutucusu 6"/>
          <p:cNvSpPr>
            <a:spLocks noGrp="1"/>
          </p:cNvSpPr>
          <p:nvPr>
            <p:ph type="dt" sz="half" idx="10"/>
          </p:nvPr>
        </p:nvSpPr>
        <p:spPr/>
        <p:txBody>
          <a:bodyPr/>
          <a:lstStyle/>
          <a:p>
            <a:fld id="{49F21907-B78F-461E-85DE-7AC0001757A2}" type="datetimeFigureOut">
              <a:rPr lang="tr-TR" smtClean="0"/>
              <a:t>7.05.2020</a:t>
            </a:fld>
            <a:endParaRPr lang="tr-TR"/>
          </a:p>
        </p:txBody>
      </p:sp>
      <p:sp>
        <p:nvSpPr>
          <p:cNvPr id="8" name="Altbilgi Yer Tutucusu 7"/>
          <p:cNvSpPr>
            <a:spLocks noGrp="1"/>
          </p:cNvSpPr>
          <p:nvPr>
            <p:ph type="ftr" sz="quarter" idx="11"/>
          </p:nvPr>
        </p:nvSpPr>
        <p:spPr>
          <a:xfrm>
            <a:off x="304800" y="6409944"/>
            <a:ext cx="3581400" cy="365760"/>
          </a:xfrm>
        </p:spPr>
        <p:txBody>
          <a:bodyPr/>
          <a:lstStyle/>
          <a:p>
            <a:endParaRPr lang="tr-TR"/>
          </a:p>
        </p:txBody>
      </p:sp>
      <p:sp>
        <p:nvSpPr>
          <p:cNvPr id="15" name="Düz Bağlayıcı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çerik Yer Tutucusu 23"/>
          <p:cNvSpPr>
            <a:spLocks noGrp="1"/>
          </p:cNvSpPr>
          <p:nvPr>
            <p:ph sz="quarter" idx="2"/>
          </p:nvPr>
        </p:nvSpPr>
        <p:spPr>
          <a:xfrm>
            <a:off x="301752" y="2471383"/>
            <a:ext cx="4041648"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İçerik Yer Tutucusu 25"/>
          <p:cNvSpPr>
            <a:spLocks noGrp="1"/>
          </p:cNvSpPr>
          <p:nvPr>
            <p:ph sz="quarter" idx="4"/>
          </p:nvPr>
        </p:nvSpPr>
        <p:spPr>
          <a:xfrm>
            <a:off x="4800600" y="2471383"/>
            <a:ext cx="4038600"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ayt Numarası Yer Tutucusu 8"/>
          <p:cNvSpPr>
            <a:spLocks noGrp="1"/>
          </p:cNvSpPr>
          <p:nvPr>
            <p:ph type="sldNum" sz="quarter" idx="12"/>
          </p:nvPr>
        </p:nvSpPr>
        <p:spPr>
          <a:xfrm>
            <a:off x="4343400" y="1042416"/>
            <a:ext cx="457200" cy="441325"/>
          </a:xfrm>
        </p:spPr>
        <p:txBody>
          <a:bodyPr/>
          <a:lstStyle>
            <a:lvl1pPr algn="ctr">
              <a:defRPr/>
            </a:lvl1pPr>
          </a:lstStyle>
          <a:p>
            <a:fld id="{DAAB17AA-3F78-41E2-A936-3C25CA1E9920}" type="slidenum">
              <a:rPr lang="tr-TR" smtClean="0"/>
              <a:t>‹#›</a:t>
            </a:fld>
            <a:endParaRPr lang="tr-TR"/>
          </a:p>
        </p:txBody>
      </p:sp>
      <p:sp>
        <p:nvSpPr>
          <p:cNvPr id="23" name="Başlık 22"/>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49F21907-B78F-461E-85DE-7AC0001757A2}" type="datetimeFigureOut">
              <a:rPr lang="tr-TR" smtClean="0"/>
              <a:t>7.05.2020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a:xfrm>
            <a:off x="4343400" y="1036020"/>
            <a:ext cx="457200" cy="441325"/>
          </a:xfrm>
        </p:spPr>
        <p:txBody>
          <a:bodyPr/>
          <a:lstStyle/>
          <a:p>
            <a:fld id="{DAAB17AA-3F78-41E2-A936-3C25CA1E992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Dikdörtgen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ikdörtgen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Dikdörtgen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Veri Yer Tutucusu 1"/>
          <p:cNvSpPr>
            <a:spLocks noGrp="1"/>
          </p:cNvSpPr>
          <p:nvPr>
            <p:ph type="dt" sz="half" idx="10"/>
          </p:nvPr>
        </p:nvSpPr>
        <p:spPr/>
        <p:txBody>
          <a:bodyPr/>
          <a:lstStyle/>
          <a:p>
            <a:fld id="{49F21907-B78F-461E-85DE-7AC0001757A2}" type="datetimeFigureOut">
              <a:rPr lang="tr-TR" smtClean="0"/>
              <a:t>7.05.2020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AAB17AA-3F78-41E2-A936-3C25CA1E992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Dikdörtgen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Dikdörtgen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Dikdörtgen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ikdörtgen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Düz Bağlayıcı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çerik Yer Tutucusu 19"/>
          <p:cNvSpPr>
            <a:spLocks noGrp="1"/>
          </p:cNvSpPr>
          <p:nvPr>
            <p:ph sz="quarter" idx="1"/>
          </p:nvPr>
        </p:nvSpPr>
        <p:spPr>
          <a:xfrm>
            <a:off x="3124200" y="685800"/>
            <a:ext cx="5638800"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ayt Numarası Yer Tutucus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AAB17AA-3F78-41E2-A936-3C25CA1E9920}" type="slidenum">
              <a:rPr lang="tr-TR" smtClean="0"/>
              <a:t>‹#›</a:t>
            </a:fld>
            <a:endParaRPr lang="tr-TR"/>
          </a:p>
        </p:txBody>
      </p:sp>
      <p:sp>
        <p:nvSpPr>
          <p:cNvPr id="21" name="Dikdörtgen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Veri Yer Tutucusu 4"/>
          <p:cNvSpPr>
            <a:spLocks noGrp="1"/>
          </p:cNvSpPr>
          <p:nvPr>
            <p:ph type="dt" sz="half" idx="10"/>
          </p:nvPr>
        </p:nvSpPr>
        <p:spPr/>
        <p:txBody>
          <a:bodyPr/>
          <a:lstStyle/>
          <a:p>
            <a:fld id="{49F21907-B78F-461E-85DE-7AC0001757A2}" type="datetimeFigureOut">
              <a:rPr lang="tr-TR" smtClean="0"/>
              <a:t>7.05.2020</a:t>
            </a:fld>
            <a:endParaRPr lang="tr-TR"/>
          </a:p>
        </p:txBody>
      </p:sp>
      <p:sp>
        <p:nvSpPr>
          <p:cNvPr id="6" name="Altbilgi Yer Tutucusu 5"/>
          <p:cNvSpPr>
            <a:spLocks noGrp="1"/>
          </p:cNvSpPr>
          <p:nvPr>
            <p:ph type="ftr" sz="quarter" idx="11"/>
          </p:nvPr>
        </p:nvSpPr>
        <p:spPr>
          <a:xfrm>
            <a:off x="301752" y="6410848"/>
            <a:ext cx="3383280"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Düz Bağlayıcı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Dikdörtgen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Dikdörtgen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Dikdörtgen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ayt Numarası Yer Tutucusu 6"/>
          <p:cNvSpPr>
            <a:spLocks noGrp="1"/>
          </p:cNvSpPr>
          <p:nvPr>
            <p:ph type="sldNum" sz="quarter" idx="12"/>
          </p:nvPr>
        </p:nvSpPr>
        <p:spPr>
          <a:xfrm>
            <a:off x="1371600" y="312738"/>
            <a:ext cx="457200" cy="441325"/>
          </a:xfrm>
        </p:spPr>
        <p:txBody>
          <a:bodyPr/>
          <a:lstStyle/>
          <a:p>
            <a:fld id="{DAAB17AA-3F78-41E2-A936-3C25CA1E9920}" type="slidenum">
              <a:rPr lang="tr-TR" smtClean="0"/>
              <a:t>‹#›</a:t>
            </a:fld>
            <a:endParaRPr lang="tr-TR"/>
          </a:p>
        </p:txBody>
      </p:sp>
      <p:sp>
        <p:nvSpPr>
          <p:cNvPr id="2" name="Başlık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3000375" y="609600"/>
            <a:ext cx="5867400"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Dikdörtgen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Veri Yer Tutucusu 4"/>
          <p:cNvSpPr>
            <a:spLocks noGrp="1"/>
          </p:cNvSpPr>
          <p:nvPr>
            <p:ph type="dt" sz="half" idx="10"/>
          </p:nvPr>
        </p:nvSpPr>
        <p:spPr>
          <a:xfrm>
            <a:off x="5788152" y="6404984"/>
            <a:ext cx="3044952" cy="365760"/>
          </a:xfrm>
        </p:spPr>
        <p:txBody>
          <a:bodyPr/>
          <a:lstStyle/>
          <a:p>
            <a:fld id="{49F21907-B78F-461E-85DE-7AC0001757A2}" type="datetimeFigureOut">
              <a:rPr lang="tr-TR" smtClean="0"/>
              <a:t>7.05.2020</a:t>
            </a:fld>
            <a:endParaRPr lang="tr-TR"/>
          </a:p>
        </p:txBody>
      </p:sp>
      <p:sp>
        <p:nvSpPr>
          <p:cNvPr id="6" name="Altbilgi Yer Tutucusu 5"/>
          <p:cNvSpPr>
            <a:spLocks noGrp="1"/>
          </p:cNvSpPr>
          <p:nvPr>
            <p:ph type="ftr" sz="quarter" idx="11"/>
          </p:nvPr>
        </p:nvSpPr>
        <p:spPr>
          <a:xfrm>
            <a:off x="301752" y="6410848"/>
            <a:ext cx="3584448"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Dikdörtgen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Veri Yer Tutucusu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9F21907-B78F-461E-85DE-7AC0001757A2}" type="datetimeFigureOut">
              <a:rPr lang="tr-TR" smtClean="0"/>
              <a:t>7.05.2020</a:t>
            </a:fld>
            <a:endParaRPr lang="tr-TR"/>
          </a:p>
        </p:txBody>
      </p:sp>
      <p:sp>
        <p:nvSpPr>
          <p:cNvPr id="3" name="Altbilgi Yer Tutucusu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Dikdörtgen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Düz Bağlayıcı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ayt Numarası Yer Tutucus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AAB17AA-3F78-41E2-A936-3C25CA1E9920}" type="slidenum">
              <a:rPr lang="tr-TR" smtClean="0"/>
              <a:t>‹#›</a:t>
            </a:fld>
            <a:endParaRPr lang="tr-TR"/>
          </a:p>
        </p:txBody>
      </p:sp>
      <p:sp>
        <p:nvSpPr>
          <p:cNvPr id="22" name="Başlık Yer Tutucusu 21"/>
          <p:cNvSpPr>
            <a:spLocks noGrp="1"/>
          </p:cNvSpPr>
          <p:nvPr>
            <p:ph type="title"/>
          </p:nvPr>
        </p:nvSpPr>
        <p:spPr>
          <a:xfrm>
            <a:off x="301752" y="228600"/>
            <a:ext cx="8534400"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endParaRPr lang="tr-TR"/>
          </a:p>
        </p:txBody>
      </p:sp>
      <p:sp>
        <p:nvSpPr>
          <p:cNvPr id="2" name="1 Başlık"/>
          <p:cNvSpPr>
            <a:spLocks noGrp="1"/>
          </p:cNvSpPr>
          <p:nvPr>
            <p:ph type="ctrTitle"/>
          </p:nvPr>
        </p:nvSpPr>
        <p:spPr/>
        <p:txBody>
          <a:bodyPr>
            <a:normAutofit/>
          </a:bodyPr>
          <a:lstStyle/>
          <a:p>
            <a:r>
              <a:rPr lang="tr-TR" b="1" dirty="0" smtClean="0"/>
              <a:t>DİN </a:t>
            </a:r>
            <a:r>
              <a:rPr lang="tr-TR" b="1" dirty="0" smtClean="0"/>
              <a:t>ÖĞRETİMİNDE </a:t>
            </a:r>
            <a:r>
              <a:rPr lang="tr-TR" b="1" dirty="0" smtClean="0"/>
              <a:t>PLANLAMA</a:t>
            </a:r>
            <a:endParaRPr lang="tr-T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Plan Türleri</a:t>
            </a:r>
            <a:endParaRPr lang="tr-TR" dirty="0"/>
          </a:p>
        </p:txBody>
      </p:sp>
      <p:sp>
        <p:nvSpPr>
          <p:cNvPr id="3" name="2 İçerik Yer Tutucusu"/>
          <p:cNvSpPr>
            <a:spLocks noGrp="1"/>
          </p:cNvSpPr>
          <p:nvPr>
            <p:ph sz="quarter" idx="1"/>
          </p:nvPr>
        </p:nvSpPr>
        <p:spPr/>
        <p:txBody>
          <a:bodyPr/>
          <a:lstStyle/>
          <a:p>
            <a:r>
              <a:rPr lang="tr-TR" dirty="0" err="1" smtClean="0">
                <a:solidFill>
                  <a:srgbClr val="C00000"/>
                </a:solidFill>
              </a:rPr>
              <a:t>Ünitelendirilmiş</a:t>
            </a:r>
            <a:r>
              <a:rPr lang="tr-TR" dirty="0" smtClean="0">
                <a:solidFill>
                  <a:srgbClr val="C00000"/>
                </a:solidFill>
              </a:rPr>
              <a:t> </a:t>
            </a:r>
            <a:r>
              <a:rPr lang="tr-TR" dirty="0">
                <a:solidFill>
                  <a:srgbClr val="C00000"/>
                </a:solidFill>
              </a:rPr>
              <a:t>Y</a:t>
            </a:r>
            <a:r>
              <a:rPr lang="tr-TR" dirty="0" smtClean="0">
                <a:solidFill>
                  <a:srgbClr val="C00000"/>
                </a:solidFill>
              </a:rPr>
              <a:t>ıllık Plan</a:t>
            </a:r>
          </a:p>
          <a:p>
            <a:r>
              <a:rPr lang="tr-TR" dirty="0" smtClean="0">
                <a:solidFill>
                  <a:srgbClr val="FF0000"/>
                </a:solidFill>
              </a:rPr>
              <a:t>Ünite Planı</a:t>
            </a:r>
          </a:p>
          <a:p>
            <a:r>
              <a:rPr lang="tr-TR" dirty="0" smtClean="0">
                <a:solidFill>
                  <a:srgbClr val="00B050"/>
                </a:solidFill>
              </a:rPr>
              <a:t>Günlük Plan</a:t>
            </a:r>
          </a:p>
          <a:p>
            <a:pPr lvl="1"/>
            <a:r>
              <a:rPr lang="tr-TR" dirty="0" smtClean="0">
                <a:solidFill>
                  <a:srgbClr val="92D050"/>
                </a:solidFill>
              </a:rPr>
              <a:t>Ders Planı</a:t>
            </a:r>
          </a:p>
          <a:p>
            <a:pPr lvl="1"/>
            <a:r>
              <a:rPr lang="tr-TR" dirty="0" smtClean="0">
                <a:solidFill>
                  <a:srgbClr val="92D050"/>
                </a:solidFill>
              </a:rPr>
              <a:t>Gezi-Gözlem Planı</a:t>
            </a:r>
          </a:p>
          <a:p>
            <a:pPr lvl="1"/>
            <a:r>
              <a:rPr lang="tr-TR" dirty="0" smtClean="0">
                <a:solidFill>
                  <a:srgbClr val="92D050"/>
                </a:solidFill>
              </a:rPr>
              <a:t>Deney Planı</a:t>
            </a:r>
            <a:endParaRPr lang="tr-TR" dirty="0">
              <a:solidFill>
                <a:srgbClr val="92D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Yıllık Plan</a:t>
            </a:r>
            <a:endParaRPr lang="tr-TR" dirty="0"/>
          </a:p>
        </p:txBody>
      </p:sp>
      <p:sp>
        <p:nvSpPr>
          <p:cNvPr id="3" name="2 İçerik Yer Tutucusu"/>
          <p:cNvSpPr>
            <a:spLocks noGrp="1"/>
          </p:cNvSpPr>
          <p:nvPr>
            <p:ph sz="quarter" idx="1"/>
          </p:nvPr>
        </p:nvSpPr>
        <p:spPr/>
        <p:txBody>
          <a:bodyPr/>
          <a:lstStyle/>
          <a:p>
            <a:pPr algn="just"/>
            <a:r>
              <a:rPr lang="tr-TR" dirty="0" smtClean="0"/>
              <a:t>Yıllık plan, öğretim yılı süresince ders vermekle yükümlü olunan sınıflarda, program uyarınca belli üniteleri ya da konuları hangi aylarda yaklaşık olarak ne kadar zamanda işleyeceklerini gösteren çalışma planıdır. </a:t>
            </a:r>
            <a:r>
              <a:rPr lang="tr-TR" dirty="0" smtClean="0">
                <a:solidFill>
                  <a:srgbClr val="FF0000"/>
                </a:solidFill>
              </a:rPr>
              <a:t>Yıllık plan, belirli bir zaman diliminde öğrencilere belli bilgi, beceri ve alışkanlıkları kazandırmayı amaçlayan bir plandır.</a:t>
            </a:r>
            <a:endParaRPr lang="tr-TR"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dirty="0" err="1" smtClean="0"/>
              <a:t>Ünitelendirilmiş</a:t>
            </a:r>
            <a:r>
              <a:rPr lang="tr-TR" sz="3200" dirty="0" smtClean="0"/>
              <a:t> Yıllık Plan Hazırlanırken İhtiyaç Duyulan Materyaller</a:t>
            </a:r>
            <a:endParaRPr lang="tr-TR" sz="3200" dirty="0"/>
          </a:p>
        </p:txBody>
      </p:sp>
      <p:sp>
        <p:nvSpPr>
          <p:cNvPr id="3" name="2 İçerik Yer Tutucusu"/>
          <p:cNvSpPr>
            <a:spLocks noGrp="1"/>
          </p:cNvSpPr>
          <p:nvPr>
            <p:ph sz="quarter" idx="1"/>
          </p:nvPr>
        </p:nvSpPr>
        <p:spPr/>
        <p:txBody>
          <a:bodyPr>
            <a:normAutofit fontScale="62500" lnSpcReduction="20000"/>
          </a:bodyPr>
          <a:lstStyle/>
          <a:p>
            <a:pPr lvl="0"/>
            <a:r>
              <a:rPr lang="tr-TR" dirty="0"/>
              <a:t>Öğretim programı</a:t>
            </a:r>
          </a:p>
          <a:p>
            <a:pPr lvl="0"/>
            <a:r>
              <a:rPr lang="tr-TR" dirty="0"/>
              <a:t>Dersin hangi düzeyde verileceği (sınıf vb.)</a:t>
            </a:r>
          </a:p>
          <a:p>
            <a:pPr lvl="0"/>
            <a:r>
              <a:rPr lang="tr-TR" dirty="0"/>
              <a:t>Öğrencilerin ilgileri, ihtiyaçları ve ön bilgileri</a:t>
            </a:r>
          </a:p>
          <a:p>
            <a:pPr lvl="0"/>
            <a:r>
              <a:rPr lang="tr-TR" dirty="0"/>
              <a:t>Çevre koşulları</a:t>
            </a:r>
          </a:p>
          <a:p>
            <a:pPr lvl="0"/>
            <a:r>
              <a:rPr lang="tr-TR" dirty="0"/>
              <a:t>Önceki yıllarda başarıyla uygulanmış plan örnekleri</a:t>
            </a:r>
          </a:p>
          <a:p>
            <a:pPr lvl="0"/>
            <a:r>
              <a:rPr lang="tr-TR" dirty="0"/>
              <a:t>Varsa zümre öğretmenleri kurul kararları</a:t>
            </a:r>
          </a:p>
          <a:p>
            <a:pPr lvl="0"/>
            <a:r>
              <a:rPr lang="tr-TR" dirty="0"/>
              <a:t>Öğretim yılında yer alan iş günü sayısı</a:t>
            </a:r>
          </a:p>
          <a:p>
            <a:pPr lvl="0"/>
            <a:r>
              <a:rPr lang="tr-TR" dirty="0"/>
              <a:t>Ünitenin hazırlandığı düzey</a:t>
            </a:r>
          </a:p>
          <a:p>
            <a:pPr lvl="0"/>
            <a:r>
              <a:rPr lang="tr-TR" dirty="0"/>
              <a:t>Okulda bulunan ya da kullanım için temin edilebilecek ders araç ve gereçlerinin bir listesi</a:t>
            </a:r>
          </a:p>
          <a:p>
            <a:pPr lvl="0"/>
            <a:r>
              <a:rPr lang="tr-TR" dirty="0"/>
              <a:t>Kazandırılacak bilgi, beceri ve değerler</a:t>
            </a:r>
          </a:p>
          <a:p>
            <a:pPr lvl="0"/>
            <a:r>
              <a:rPr lang="tr-TR" dirty="0"/>
              <a:t>Ünitenin konuları, kavramlar ilkeler</a:t>
            </a:r>
          </a:p>
          <a:p>
            <a:pPr lvl="0"/>
            <a:r>
              <a:rPr lang="tr-TR" dirty="0"/>
              <a:t>Öğretim yaklaşımları, yöntemler, teknikler</a:t>
            </a:r>
          </a:p>
          <a:p>
            <a:pPr lvl="0"/>
            <a:r>
              <a:rPr lang="tr-TR" dirty="0"/>
              <a:t>Resmi tatil günleri, bayramlar ile belirli gün ve haftaları gösteren iş takvimi</a:t>
            </a:r>
          </a:p>
          <a:p>
            <a:pPr lvl="0"/>
            <a:r>
              <a:rPr lang="tr-TR" dirty="0"/>
              <a:t>Yardımcı kaynaklar, araç-gereçler</a:t>
            </a:r>
          </a:p>
          <a:p>
            <a:pPr lvl="0"/>
            <a:r>
              <a:rPr lang="tr-TR" dirty="0"/>
              <a:t>Okulda uygulanan haftalık ders dağılım çizelgesi</a:t>
            </a:r>
          </a:p>
          <a:p>
            <a:r>
              <a:rPr lang="tr-TR" dirty="0"/>
              <a:t>Gezi ve gözlemler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Ünite Planı</a:t>
            </a:r>
            <a:endParaRPr lang="tr-TR" dirty="0"/>
          </a:p>
        </p:txBody>
      </p:sp>
      <p:sp>
        <p:nvSpPr>
          <p:cNvPr id="3" name="2 İçerik Yer Tutucusu"/>
          <p:cNvSpPr>
            <a:spLocks noGrp="1"/>
          </p:cNvSpPr>
          <p:nvPr>
            <p:ph sz="quarter" idx="1"/>
          </p:nvPr>
        </p:nvSpPr>
        <p:spPr/>
        <p:txBody>
          <a:bodyPr>
            <a:normAutofit fontScale="92500" lnSpcReduction="10000"/>
          </a:bodyPr>
          <a:lstStyle/>
          <a:p>
            <a:pPr algn="just"/>
            <a:r>
              <a:rPr lang="tr-TR" dirty="0">
                <a:solidFill>
                  <a:srgbClr val="FF0000"/>
                </a:solidFill>
              </a:rPr>
              <a:t>Ünite planı, </a:t>
            </a:r>
            <a:r>
              <a:rPr lang="tr-TR" dirty="0"/>
              <a:t>öğretmenin gözetimi ve denetimi altında, öğrencilere belirli bir süre içinde ve eğitim amaçlarına uygun olarak birtakım bilgi, beceri ve anlayışları kazandırmayı öngören, belli bir konu ya da sorun çevresinde düzenlenmiş türlü etkinlikleri, öğrenme yaşantılarını ve değerlendirme çalışmalarını kapsayan ayrıntılı plandır. Ünite planları uygulama ile daha yakından ilgili olduğu için yıllık plana göre daha ayrıntılıdırlar. Öğrencilerin neyi, niçin, hangi yollarla öğreneceklerini bilmeleri bakımından bu planın hazırlanmasında olabildiğince etkinliklere öğrencilerin de katılmasına özen gösterilmelidir.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Ünite Planı Hazırlanırken Dikkat Edilmesi Gereken Hususlar</a:t>
            </a:r>
            <a:endParaRPr lang="tr-TR" dirty="0"/>
          </a:p>
        </p:txBody>
      </p:sp>
      <p:sp>
        <p:nvSpPr>
          <p:cNvPr id="3" name="2 İçerik Yer Tutucusu"/>
          <p:cNvSpPr>
            <a:spLocks noGrp="1"/>
          </p:cNvSpPr>
          <p:nvPr>
            <p:ph sz="quarter" idx="1"/>
          </p:nvPr>
        </p:nvSpPr>
        <p:spPr/>
        <p:txBody>
          <a:bodyPr>
            <a:normAutofit fontScale="77500" lnSpcReduction="20000"/>
          </a:bodyPr>
          <a:lstStyle/>
          <a:p>
            <a:pPr lvl="0" algn="just"/>
            <a:r>
              <a:rPr lang="tr-TR" dirty="0"/>
              <a:t>Ünite planı, yıllık plandan alınmış bir konu üzerinde yapılmalıdır.</a:t>
            </a:r>
          </a:p>
          <a:p>
            <a:pPr lvl="0" algn="just"/>
            <a:r>
              <a:rPr lang="tr-TR" dirty="0"/>
              <a:t>Ünite planı, yıllık planda da belirtilen belli bir süreyi içermelidir.</a:t>
            </a:r>
          </a:p>
          <a:p>
            <a:pPr lvl="0" algn="just"/>
            <a:r>
              <a:rPr lang="tr-TR" dirty="0"/>
              <a:t>Ünite planı, belli bir konuya ait amaçları (yani ünitenin sonunda öğrencilere kazandırılması öngörülen bilgi, beceri, tutum ve davranışları) içermelidir.</a:t>
            </a:r>
          </a:p>
          <a:p>
            <a:pPr lvl="0" algn="just"/>
            <a:r>
              <a:rPr lang="tr-TR" dirty="0"/>
              <a:t>Ünite planı, belli bir konunun işlenmesinde faydalanılacak kaynakları ve araç-gereçleri belirtmelidir.</a:t>
            </a:r>
          </a:p>
          <a:p>
            <a:pPr lvl="0" algn="just"/>
            <a:r>
              <a:rPr lang="tr-TR" dirty="0"/>
              <a:t>Ünite planı, belli bir konunun işlenmesinde uygulanacak öğretim strateji, yöntem ve tekniklerini belirtmelidir.</a:t>
            </a:r>
          </a:p>
          <a:p>
            <a:pPr lvl="0" algn="just"/>
            <a:r>
              <a:rPr lang="tr-TR" dirty="0"/>
              <a:t>Ünite planı, belli bir konunun işlenmesinde uygulanacak gezi, gözlem ve deney gibi etkinlikleri belirtmelidir.</a:t>
            </a:r>
          </a:p>
          <a:p>
            <a:pPr lvl="0" algn="just"/>
            <a:r>
              <a:rPr lang="tr-TR" dirty="0"/>
              <a:t>Ünite planı, belli bir konuya ilişkin olarak yapılacak ölçme ve değerlendirme faaliyetlerini detaylandırmalıdır. </a:t>
            </a:r>
          </a:p>
          <a:p>
            <a:pPr lvl="0"/>
            <a:r>
              <a:rPr lang="tr-TR" dirty="0"/>
              <a:t>Ünite planı, planın işlenişine ilişkin görüşleri belirtmelidir.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Günlük Plan</a:t>
            </a:r>
            <a:endParaRPr lang="tr-TR" dirty="0"/>
          </a:p>
        </p:txBody>
      </p:sp>
      <p:sp>
        <p:nvSpPr>
          <p:cNvPr id="3" name="2 İçerik Yer Tutucusu"/>
          <p:cNvSpPr>
            <a:spLocks noGrp="1"/>
          </p:cNvSpPr>
          <p:nvPr>
            <p:ph sz="quarter" idx="1"/>
          </p:nvPr>
        </p:nvSpPr>
        <p:spPr/>
        <p:txBody>
          <a:bodyPr>
            <a:normAutofit/>
          </a:bodyPr>
          <a:lstStyle/>
          <a:p>
            <a:r>
              <a:rPr lang="tr-TR" dirty="0"/>
              <a:t>Bir ya da birkaç ders saatinde işlenecek konunun ana çizgilerini, bu konuya ilişkin deneyleri, tartışma sorularını, ödevleri, uygulama çalışmalarını, ders araç ve gereçlerini içine alan ve önceden ilgili öğretmenlerce hazırlanan plana, </a:t>
            </a:r>
            <a:r>
              <a:rPr lang="tr-TR" dirty="0">
                <a:solidFill>
                  <a:srgbClr val="FF0000"/>
                </a:solidFill>
              </a:rPr>
              <a:t>günlük plan </a:t>
            </a:r>
            <a:r>
              <a:rPr lang="tr-TR" dirty="0"/>
              <a:t>denir. Kısaca, belli ders saatleri içerisinde gerçekleştirilmesi planlanan öğrenme-öğretme etkinliklerinin tasarlanmasıdır. Bu nedenle, hazırlanacak olan günlük plan, yıllık plan ve ünite planlarıyla uyum içinde olmalıdır.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Günlük Plan Yapılmasının Nedenleri</a:t>
            </a:r>
            <a:endParaRPr lang="tr-TR" dirty="0"/>
          </a:p>
        </p:txBody>
      </p:sp>
      <p:sp>
        <p:nvSpPr>
          <p:cNvPr id="3" name="2 İçerik Yer Tutucusu"/>
          <p:cNvSpPr>
            <a:spLocks noGrp="1"/>
          </p:cNvSpPr>
          <p:nvPr>
            <p:ph sz="quarter" idx="1"/>
          </p:nvPr>
        </p:nvSpPr>
        <p:spPr/>
        <p:txBody>
          <a:bodyPr>
            <a:normAutofit fontScale="92500" lnSpcReduction="20000"/>
          </a:bodyPr>
          <a:lstStyle/>
          <a:p>
            <a:pPr lvl="0" algn="just"/>
            <a:r>
              <a:rPr lang="tr-TR" dirty="0"/>
              <a:t>Eğitim-öğretimde ortak konulara ve etkinliklere yönelmeyi sağlar.</a:t>
            </a:r>
          </a:p>
          <a:p>
            <a:pPr lvl="0" algn="just"/>
            <a:r>
              <a:rPr lang="tr-TR" dirty="0"/>
              <a:t>Eğitim-öğretim konularının içeriği ile etkinliklerin mantıklı olarak sıralanmasını sağlar.</a:t>
            </a:r>
          </a:p>
          <a:p>
            <a:pPr lvl="0" algn="just"/>
            <a:r>
              <a:rPr lang="tr-TR" dirty="0"/>
              <a:t>Üzerinde önemle durulacak noktaları belirler.</a:t>
            </a:r>
          </a:p>
          <a:p>
            <a:pPr lvl="0" algn="just"/>
            <a:r>
              <a:rPr lang="tr-TR" dirty="0"/>
              <a:t>Zamanın verimli olarak kullanılmasına imkan sağlar.</a:t>
            </a:r>
          </a:p>
          <a:p>
            <a:pPr lvl="0" algn="just"/>
            <a:r>
              <a:rPr lang="tr-TR" dirty="0"/>
              <a:t>Yapılan çalışmaları belgelendirir.</a:t>
            </a:r>
          </a:p>
          <a:p>
            <a:pPr lvl="0" algn="just"/>
            <a:r>
              <a:rPr lang="tr-TR" dirty="0"/>
              <a:t>Değerlendirme için temel oluşturur.</a:t>
            </a:r>
          </a:p>
          <a:p>
            <a:pPr lvl="0" algn="just"/>
            <a:r>
              <a:rPr lang="tr-TR" dirty="0"/>
              <a:t>Dersler ve konular arasındaki ilişkileri gösterir.</a:t>
            </a:r>
          </a:p>
          <a:p>
            <a:pPr lvl="0" algn="just"/>
            <a:r>
              <a:rPr lang="tr-TR" dirty="0"/>
              <a:t>Derslerde sürekliliği sağlar.</a:t>
            </a:r>
          </a:p>
          <a:p>
            <a:pPr lvl="0" algn="just"/>
            <a:r>
              <a:rPr lang="tr-TR" dirty="0"/>
              <a:t>En uygun strateji, yöntem ve teknikleri tespit etme imkanını sağlar. (</a:t>
            </a:r>
            <a:r>
              <a:rPr lang="tr-TR" dirty="0" err="1"/>
              <a:t>Küçükahmet</a:t>
            </a:r>
            <a:r>
              <a:rPr lang="tr-TR" dirty="0"/>
              <a:t>, 2000: 53-54)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Ders, Gezi-Gözlem ve Deney Planları</a:t>
            </a:r>
            <a:endParaRPr lang="tr-TR" dirty="0"/>
          </a:p>
        </p:txBody>
      </p:sp>
      <p:sp>
        <p:nvSpPr>
          <p:cNvPr id="3" name="2 İçerik Yer Tutucusu"/>
          <p:cNvSpPr>
            <a:spLocks noGrp="1"/>
          </p:cNvSpPr>
          <p:nvPr>
            <p:ph sz="quarter" idx="1"/>
          </p:nvPr>
        </p:nvSpPr>
        <p:spPr/>
        <p:txBody>
          <a:bodyPr>
            <a:normAutofit lnSpcReduction="10000"/>
          </a:bodyPr>
          <a:lstStyle/>
          <a:p>
            <a:r>
              <a:rPr lang="tr-TR" dirty="0"/>
              <a:t>Ders, gezi-gözlem ve deney planları, günlük planların birer parçasıdırlar. </a:t>
            </a:r>
            <a:r>
              <a:rPr lang="tr-TR" dirty="0">
                <a:solidFill>
                  <a:srgbClr val="FF0000"/>
                </a:solidFill>
              </a:rPr>
              <a:t>Ders planı</a:t>
            </a:r>
            <a:r>
              <a:rPr lang="tr-TR" dirty="0"/>
              <a:t>, örneğin, belli bir derste işlenmesi tasarlanan belli bir konu veya konuların öğretimini gerçekleştirmek için gerekli öğrenme yaşantılarının düzenlenmesidir. Bu nedenle, her ders için ayrı bir ders planı yapılır. </a:t>
            </a:r>
            <a:r>
              <a:rPr lang="tr-TR" dirty="0">
                <a:solidFill>
                  <a:srgbClr val="FF0000"/>
                </a:solidFill>
              </a:rPr>
              <a:t>Gezi-gözlem planı </a:t>
            </a:r>
            <a:r>
              <a:rPr lang="tr-TR" dirty="0"/>
              <a:t>ise, işlenecek bir konu ile ilgili belli bir inceleme, gezi veya gözlem faaliyetinin önceden planlanmasıdır. Aynı şekilde, bir </a:t>
            </a:r>
            <a:r>
              <a:rPr lang="tr-TR" dirty="0">
                <a:solidFill>
                  <a:srgbClr val="FF0000"/>
                </a:solidFill>
              </a:rPr>
              <a:t>deney planı</a:t>
            </a:r>
            <a:r>
              <a:rPr lang="tr-TR" dirty="0"/>
              <a:t> da, bir konu ile ilgili gerçekleştirilmesi planlanan bir deneyin aşamalarının önceden belli bir forma dökülmesidir. (Saban, 2000: 9) </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Bir Derste Bulunması Gereken Özellikler</a:t>
            </a:r>
            <a:endParaRPr lang="tr-TR" dirty="0"/>
          </a:p>
        </p:txBody>
      </p:sp>
      <p:sp>
        <p:nvSpPr>
          <p:cNvPr id="3" name="2 İçerik Yer Tutucusu"/>
          <p:cNvSpPr>
            <a:spLocks noGrp="1"/>
          </p:cNvSpPr>
          <p:nvPr>
            <p:ph sz="quarter" idx="1"/>
          </p:nvPr>
        </p:nvSpPr>
        <p:spPr/>
        <p:txBody>
          <a:bodyPr>
            <a:normAutofit/>
          </a:bodyPr>
          <a:lstStyle/>
          <a:p>
            <a:pPr lvl="0"/>
            <a:r>
              <a:rPr lang="tr-TR" dirty="0"/>
              <a:t>Her ders bir bütün olmalıdır.</a:t>
            </a:r>
          </a:p>
          <a:p>
            <a:pPr lvl="0"/>
            <a:r>
              <a:rPr lang="tr-TR" dirty="0"/>
              <a:t>Her ders yeni bir şeyler öğretmelidir.</a:t>
            </a:r>
          </a:p>
          <a:p>
            <a:pPr lvl="0"/>
            <a:r>
              <a:rPr lang="tr-TR" dirty="0"/>
              <a:t>Her dersin bir uygulama alanı olmalıdır.</a:t>
            </a:r>
          </a:p>
          <a:p>
            <a:pPr lvl="0"/>
            <a:r>
              <a:rPr lang="tr-TR" dirty="0"/>
              <a:t>Her ders öğrencilerin ihtiyaçlarına uygun olmalıdır.</a:t>
            </a:r>
          </a:p>
          <a:p>
            <a:pPr lvl="0"/>
            <a:r>
              <a:rPr lang="tr-TR" dirty="0"/>
              <a:t>Her dersin başlangıcı, sunumu ve sonucu olmalıdır.</a:t>
            </a:r>
          </a:p>
          <a:p>
            <a:pPr lvl="0"/>
            <a:r>
              <a:rPr lang="tr-TR" dirty="0"/>
              <a:t>Her ders ölçülebilir standart bir başarı gerektirmelidir.</a:t>
            </a:r>
          </a:p>
          <a:p>
            <a:pPr lvl="0"/>
            <a:r>
              <a:rPr lang="tr-TR" dirty="0"/>
              <a:t>Her ders bir önceki dersin devamı bir sonraki dersin başlangıcı olmalıdır. (</a:t>
            </a:r>
            <a:r>
              <a:rPr lang="tr-TR" dirty="0" err="1"/>
              <a:t>Küçükahmet</a:t>
            </a:r>
            <a:r>
              <a:rPr lang="tr-TR" dirty="0"/>
              <a:t>, 2000: 56)</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Bir Ders Planı Hazırlama Aşamaları</a:t>
            </a:r>
            <a:br>
              <a:rPr lang="tr-TR" dirty="0" smtClean="0"/>
            </a:br>
            <a:r>
              <a:rPr lang="tr-TR" dirty="0" smtClean="0"/>
              <a:t>Ders Öncesi Hazırlık</a:t>
            </a:r>
            <a:endParaRPr lang="tr-TR" dirty="0"/>
          </a:p>
        </p:txBody>
      </p:sp>
      <p:sp>
        <p:nvSpPr>
          <p:cNvPr id="3" name="2 İçerik Yer Tutucusu"/>
          <p:cNvSpPr>
            <a:spLocks noGrp="1"/>
          </p:cNvSpPr>
          <p:nvPr>
            <p:ph sz="quarter" idx="1"/>
          </p:nvPr>
        </p:nvSpPr>
        <p:spPr/>
        <p:txBody>
          <a:bodyPr/>
          <a:lstStyle/>
          <a:p>
            <a:r>
              <a:rPr lang="tr-TR" dirty="0"/>
              <a:t>Dersi uygulamadan önce yapılacak hazırlık çalışmaları din ve ahlak öğretimi sürecinin kalitesini artıracak oldukça önemli etkinliklerdir. Bu hazırlıklara öğretmen ve öğrencinin yapacakları olarak da yaklaşmak mümkündür. </a:t>
            </a:r>
            <a:r>
              <a:rPr lang="tr-TR" dirty="0">
                <a:solidFill>
                  <a:srgbClr val="FF0000"/>
                </a:solidFill>
              </a:rPr>
              <a:t>Genelde ders planının ders öncesi hazırlıkları </a:t>
            </a:r>
            <a:r>
              <a:rPr lang="tr-TR" dirty="0" smtClean="0">
                <a:solidFill>
                  <a:srgbClr val="FF0000"/>
                </a:solidFill>
              </a:rPr>
              <a:t>şunlardır:</a:t>
            </a:r>
            <a:endParaRPr lang="tr-TR" dirty="0">
              <a:solidFill>
                <a:srgbClr val="FF0000"/>
              </a:solidFill>
            </a:endParaRP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Ünite Öncesi Bazı Kavramlar ve Tanımları</a:t>
            </a:r>
            <a:endParaRPr lang="tr-TR" dirty="0"/>
          </a:p>
        </p:txBody>
      </p:sp>
      <p:sp>
        <p:nvSpPr>
          <p:cNvPr id="3" name="2 İçerik Yer Tutucusu"/>
          <p:cNvSpPr>
            <a:spLocks noGrp="1"/>
          </p:cNvSpPr>
          <p:nvPr>
            <p:ph sz="quarter" idx="1"/>
          </p:nvPr>
        </p:nvSpPr>
        <p:spPr/>
        <p:txBody>
          <a:bodyPr>
            <a:normAutofit/>
          </a:bodyPr>
          <a:lstStyle/>
          <a:p>
            <a:pPr algn="just"/>
            <a:r>
              <a:rPr lang="tr-TR" dirty="0">
                <a:solidFill>
                  <a:srgbClr val="FF0000"/>
                </a:solidFill>
              </a:rPr>
              <a:t>Eğitim programı: </a:t>
            </a:r>
            <a:r>
              <a:rPr lang="tr-TR" dirty="0"/>
              <a:t>Bireyin okul içi ve okul dışı planlı tüm eğitim etkinliklerini içine alan öğrenme yaşantıları planıdır.</a:t>
            </a:r>
          </a:p>
          <a:p>
            <a:pPr algn="just"/>
            <a:r>
              <a:rPr lang="tr-TR" dirty="0">
                <a:solidFill>
                  <a:srgbClr val="FF0000"/>
                </a:solidFill>
              </a:rPr>
              <a:t>Öğretim programı: </a:t>
            </a:r>
            <a:r>
              <a:rPr lang="tr-TR" dirty="0"/>
              <a:t>Eğitim programı içinde önemli bir yeri olan okuldaki dersler ve bununla ilgili etkinliklerle sınırlandırılmış olan kılavuzdur.</a:t>
            </a:r>
          </a:p>
          <a:p>
            <a:pPr algn="just"/>
            <a:r>
              <a:rPr lang="tr-TR" dirty="0">
                <a:solidFill>
                  <a:srgbClr val="FF0000"/>
                </a:solidFill>
              </a:rPr>
              <a:t>Ders programı: </a:t>
            </a:r>
            <a:r>
              <a:rPr lang="tr-TR" dirty="0"/>
              <a:t>öğretim programı kavramında sözü edilen dersler için hazırlanmış programdır.</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Ders Öncesi Hazırlıklar</a:t>
            </a:r>
            <a:endParaRPr lang="tr-TR" dirty="0"/>
          </a:p>
        </p:txBody>
      </p:sp>
      <p:sp>
        <p:nvSpPr>
          <p:cNvPr id="3" name="2 İçerik Yer Tutucusu"/>
          <p:cNvSpPr>
            <a:spLocks noGrp="1"/>
          </p:cNvSpPr>
          <p:nvPr>
            <p:ph sz="quarter" idx="1"/>
          </p:nvPr>
        </p:nvSpPr>
        <p:spPr/>
        <p:txBody>
          <a:bodyPr>
            <a:normAutofit/>
          </a:bodyPr>
          <a:lstStyle/>
          <a:p>
            <a:pPr lvl="0" algn="just"/>
            <a:r>
              <a:rPr lang="tr-TR" b="1" dirty="0"/>
              <a:t>Programın genel hedefleri doğrultusunda içeriği ve konunun kazanımlarını incelemek</a:t>
            </a:r>
            <a:endParaRPr lang="tr-TR" dirty="0"/>
          </a:p>
          <a:p>
            <a:pPr lvl="0" algn="just"/>
            <a:r>
              <a:rPr lang="tr-TR" b="1" dirty="0"/>
              <a:t>Konu boyunca faydalanılacak kaynaklar ve materyaller üzerine araştırmalar yapmak</a:t>
            </a:r>
            <a:endParaRPr lang="tr-TR" dirty="0"/>
          </a:p>
          <a:p>
            <a:pPr lvl="0" algn="just"/>
            <a:r>
              <a:rPr lang="tr-TR" b="1" dirty="0"/>
              <a:t>Konunun genel içeriği, ana başlıkları ve önemli noktalarını incelemek</a:t>
            </a:r>
            <a:endParaRPr lang="tr-TR" dirty="0"/>
          </a:p>
          <a:p>
            <a:pPr lvl="0"/>
            <a:r>
              <a:rPr lang="tr-TR" b="1" dirty="0"/>
              <a:t>Öğretmen uzmanlık bilgisini geliştirmek</a:t>
            </a:r>
            <a:endParaRPr lang="tr-TR" dirty="0"/>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Ders Öncesi Hazırlıklar</a:t>
            </a:r>
            <a:endParaRPr lang="tr-TR" dirty="0"/>
          </a:p>
        </p:txBody>
      </p:sp>
      <p:sp>
        <p:nvSpPr>
          <p:cNvPr id="3" name="2 İçerik Yer Tutucusu"/>
          <p:cNvSpPr>
            <a:spLocks noGrp="1"/>
          </p:cNvSpPr>
          <p:nvPr>
            <p:ph sz="quarter" idx="1"/>
          </p:nvPr>
        </p:nvSpPr>
        <p:spPr/>
        <p:txBody>
          <a:bodyPr>
            <a:normAutofit/>
          </a:bodyPr>
          <a:lstStyle/>
          <a:p>
            <a:pPr lvl="0"/>
            <a:r>
              <a:rPr lang="tr-TR" b="1" dirty="0"/>
              <a:t>Öğrenci özelliklerini değerlendirmek</a:t>
            </a:r>
            <a:endParaRPr lang="tr-TR" dirty="0"/>
          </a:p>
          <a:p>
            <a:pPr lvl="0"/>
            <a:r>
              <a:rPr lang="tr-TR" b="1" dirty="0"/>
              <a:t>Öğretim süreci boyunca kullanılacak öğretim yöntemlerine karar vermek</a:t>
            </a:r>
            <a:endParaRPr lang="tr-TR" dirty="0"/>
          </a:p>
          <a:p>
            <a:pPr lvl="0"/>
            <a:r>
              <a:rPr lang="tr-TR" b="1" dirty="0"/>
              <a:t>Öğretim etkinliklerini hazırlamak</a:t>
            </a:r>
            <a:endParaRPr lang="tr-TR" dirty="0"/>
          </a:p>
          <a:p>
            <a:pPr lvl="0"/>
            <a:r>
              <a:rPr lang="tr-TR" b="1" dirty="0"/>
              <a:t>Öğrenme-öğretme süreci boyunca düşünme becerilerinin geliştirilmesi amaçlı kullanılacak öğretmen ve öğrenci sorularını hazırlamak</a:t>
            </a:r>
            <a:endParaRPr lang="tr-TR" dirty="0"/>
          </a:p>
          <a:p>
            <a:pPr lvl="0"/>
            <a:r>
              <a:rPr lang="tr-TR" b="1" dirty="0"/>
              <a:t>Öğretim sürecini ve zaman düzenlemesini yapmak</a:t>
            </a:r>
            <a:endParaRPr lang="tr-TR" dirty="0"/>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Ders Öncesi Hazırlık</a:t>
            </a:r>
            <a:endParaRPr lang="tr-TR" dirty="0"/>
          </a:p>
        </p:txBody>
      </p:sp>
      <p:sp>
        <p:nvSpPr>
          <p:cNvPr id="3" name="2 İçerik Yer Tutucusu"/>
          <p:cNvSpPr>
            <a:spLocks noGrp="1"/>
          </p:cNvSpPr>
          <p:nvPr>
            <p:ph sz="quarter" idx="1"/>
          </p:nvPr>
        </p:nvSpPr>
        <p:spPr/>
        <p:txBody>
          <a:bodyPr>
            <a:normAutofit fontScale="92500" lnSpcReduction="10000"/>
          </a:bodyPr>
          <a:lstStyle/>
          <a:p>
            <a:pPr lvl="0" algn="just"/>
            <a:r>
              <a:rPr lang="tr-TR" b="1" dirty="0"/>
              <a:t>Derse başlamada kullanılacak dikkat çekme yöntemlerini belirlemek</a:t>
            </a:r>
            <a:endParaRPr lang="tr-TR" dirty="0"/>
          </a:p>
          <a:p>
            <a:pPr lvl="0" algn="just"/>
            <a:r>
              <a:rPr lang="tr-TR" b="1" dirty="0"/>
              <a:t>Öğretim etkinlikleri esnasında kullanılacak kaynakları, materyalleri, teknolojik malzemeleri hazırlamak</a:t>
            </a:r>
            <a:endParaRPr lang="tr-TR" dirty="0"/>
          </a:p>
          <a:p>
            <a:pPr lvl="0" algn="just"/>
            <a:r>
              <a:rPr lang="tr-TR" b="1" dirty="0"/>
              <a:t>Sınıf uygulamalarındaki grup sayısını belirlemek</a:t>
            </a:r>
            <a:endParaRPr lang="tr-TR" dirty="0"/>
          </a:p>
          <a:p>
            <a:pPr lvl="0" algn="just"/>
            <a:r>
              <a:rPr lang="tr-TR" b="1" dirty="0"/>
              <a:t>Öğretim etkinliklerini destekleme ve ev ödevi amaçlı kullanılacak çalışma kağıtlarını hazırlamak</a:t>
            </a:r>
            <a:endParaRPr lang="tr-TR" dirty="0"/>
          </a:p>
          <a:p>
            <a:pPr lvl="0" algn="just"/>
            <a:r>
              <a:rPr lang="tr-TR" b="1" dirty="0"/>
              <a:t>Öğretim sürecinin etkinliğini belirlemede kullanılacak ölçme değerlendirme yöntemlerini belirlemek</a:t>
            </a:r>
            <a:endParaRPr lang="tr-TR" dirty="0"/>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Dersi Uygulama Basamakları</a:t>
            </a:r>
            <a:endParaRPr lang="tr-TR" dirty="0"/>
          </a:p>
        </p:txBody>
      </p:sp>
      <p:sp>
        <p:nvSpPr>
          <p:cNvPr id="3" name="2 İçerik Yer Tutucusu"/>
          <p:cNvSpPr>
            <a:spLocks noGrp="1"/>
          </p:cNvSpPr>
          <p:nvPr>
            <p:ph sz="quarter" idx="1"/>
          </p:nvPr>
        </p:nvSpPr>
        <p:spPr/>
        <p:txBody>
          <a:bodyPr>
            <a:normAutofit lnSpcReduction="10000"/>
          </a:bodyPr>
          <a:lstStyle/>
          <a:p>
            <a:pPr algn="just"/>
            <a:r>
              <a:rPr lang="tr-TR" dirty="0">
                <a:solidFill>
                  <a:srgbClr val="FF0000"/>
                </a:solidFill>
              </a:rPr>
              <a:t>GİRİŞ:</a:t>
            </a:r>
            <a:r>
              <a:rPr lang="tr-TR" dirty="0"/>
              <a:t> Ders planının giriş bölümünde sırasıyla dikkat çekme, güdüleme, gözden geçirme, ön öğrenmeleri hatırlatma ve geçiş aşamaları vardır.</a:t>
            </a:r>
          </a:p>
          <a:p>
            <a:pPr algn="just"/>
            <a:r>
              <a:rPr lang="tr-TR" dirty="0">
                <a:solidFill>
                  <a:srgbClr val="00B050"/>
                </a:solidFill>
              </a:rPr>
              <a:t>Dikkat çekme</a:t>
            </a:r>
            <a:r>
              <a:rPr lang="tr-TR" dirty="0"/>
              <a:t>, öğretmenin dersin girişinde öğrencinin seviyesine uygun şarkı, bir söz, örnek olay, ses tonunda değişiklik, rol yapma, drama, hikaye, fıkra, anı, tarihi olay, şarkı, levha, tablo, resim vb. şeyleri anlatarak, göstererek, okuyarak, okutarak, projeksiyonla yansıtarak, fotokopi vererek, film seyrettirerek öğrencilerin dikkatlerini konuya çekebilir.</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Dersi Uygulama Basamakları</a:t>
            </a:r>
            <a:endParaRPr lang="tr-TR" dirty="0"/>
          </a:p>
        </p:txBody>
      </p:sp>
      <p:sp>
        <p:nvSpPr>
          <p:cNvPr id="3" name="2 İçerik Yer Tutucusu"/>
          <p:cNvSpPr>
            <a:spLocks noGrp="1"/>
          </p:cNvSpPr>
          <p:nvPr>
            <p:ph sz="quarter" idx="1"/>
          </p:nvPr>
        </p:nvSpPr>
        <p:spPr/>
        <p:txBody>
          <a:bodyPr>
            <a:normAutofit fontScale="92500" lnSpcReduction="20000"/>
          </a:bodyPr>
          <a:lstStyle/>
          <a:p>
            <a:pPr algn="just"/>
            <a:r>
              <a:rPr lang="tr-TR" dirty="0">
                <a:solidFill>
                  <a:srgbClr val="00B050"/>
                </a:solidFill>
              </a:rPr>
              <a:t>Güdüleme,</a:t>
            </a:r>
            <a:r>
              <a:rPr lang="tr-TR" dirty="0"/>
              <a:t> öğrencilere, o derste öğreneceği bilgi ve becerileri günlük hayatta nerelerde ve hangi durumlarda nasıl kullanabilecekleri, konunun kendileri için önemli ve gerekli olduğunun vurgulanmaya çalışılmasıdır. Öğrencilerin bir konuyu ‘niçin öğrenmeleri’ gerektiğini ifade eden etkinliklerdir.</a:t>
            </a:r>
          </a:p>
          <a:p>
            <a:pPr algn="just"/>
            <a:r>
              <a:rPr lang="tr-TR" dirty="0">
                <a:solidFill>
                  <a:srgbClr val="00B050"/>
                </a:solidFill>
              </a:rPr>
              <a:t>Hedeften haberdar etme (gözden geçirme)</a:t>
            </a:r>
            <a:r>
              <a:rPr lang="tr-TR" dirty="0"/>
              <a:t>, Bu aşamada dersin bütününde ne yapılacağına ilişkin ifadeler kullanılır. İşlenecek konular ve dersin sonunda kazandırılacak hedefler öğrenciye söylenir. </a:t>
            </a:r>
          </a:p>
          <a:p>
            <a:pPr algn="just"/>
            <a:r>
              <a:rPr lang="tr-TR" dirty="0">
                <a:solidFill>
                  <a:srgbClr val="00B050"/>
                </a:solidFill>
              </a:rPr>
              <a:t>Ön koşul öğrenmeleri hatırlatma</a:t>
            </a:r>
            <a:r>
              <a:rPr lang="tr-TR" dirty="0"/>
              <a:t>, işlenecek konu ile ilgili öğrencilerin geçmiş öğrenmeleri hatırlatılır yani </a:t>
            </a:r>
            <a:r>
              <a:rPr lang="tr-TR" dirty="0" err="1"/>
              <a:t>hazırlubulunuşluklarına</a:t>
            </a:r>
            <a:r>
              <a:rPr lang="tr-TR" dirty="0"/>
              <a:t> bakılır. Eksik öğrenmeler varsa bunlar tamamlanır.</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Dersi Uygulama Basamakları</a:t>
            </a:r>
            <a:endParaRPr lang="tr-TR" dirty="0"/>
          </a:p>
        </p:txBody>
      </p:sp>
      <p:sp>
        <p:nvSpPr>
          <p:cNvPr id="3" name="2 İçerik Yer Tutucusu"/>
          <p:cNvSpPr>
            <a:spLocks noGrp="1"/>
          </p:cNvSpPr>
          <p:nvPr>
            <p:ph sz="quarter" idx="1"/>
          </p:nvPr>
        </p:nvSpPr>
        <p:spPr/>
        <p:txBody>
          <a:bodyPr>
            <a:normAutofit/>
          </a:bodyPr>
          <a:lstStyle/>
          <a:p>
            <a:pPr algn="just"/>
            <a:r>
              <a:rPr lang="tr-TR" dirty="0">
                <a:solidFill>
                  <a:srgbClr val="FF0000"/>
                </a:solidFill>
              </a:rPr>
              <a:t>GECİŞ:</a:t>
            </a:r>
            <a:r>
              <a:rPr lang="tr-TR" dirty="0"/>
              <a:t> Geliştirme bölümüne geçmeden önce ya da dersin bu bölümünde yani davranışların kazandırılması sırasında öğretmen tarafından düzenlenmiş olgu, olay, anı, levha, tablo, harita gibi araçların sunulduğu ve açıklamaların yapıldığı basamaktır. Burada bir önceki dersle bağlantı kurularak da derse </a:t>
            </a:r>
            <a:r>
              <a:rPr lang="tr-TR" dirty="0" smtClean="0"/>
              <a:t>geçiş </a:t>
            </a:r>
            <a:r>
              <a:rPr lang="tr-TR" dirty="0"/>
              <a:t>yapılabilir. Öğretmenin bir olayı, anıyı ya da fıkrayı anlattığı sorular sorarak kısa bir tartışma ortamı oluşturduğu, dersin gelişme aşamasına geçildiği </a:t>
            </a:r>
            <a:r>
              <a:rPr lang="tr-TR" dirty="0" smtClean="0"/>
              <a:t>bölümdür.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Dersi Uygulama Basamakları</a:t>
            </a:r>
            <a:endParaRPr lang="tr-TR" dirty="0"/>
          </a:p>
        </p:txBody>
      </p:sp>
      <p:sp>
        <p:nvSpPr>
          <p:cNvPr id="3" name="2 İçerik Yer Tutucusu"/>
          <p:cNvSpPr>
            <a:spLocks noGrp="1"/>
          </p:cNvSpPr>
          <p:nvPr>
            <p:ph sz="quarter" idx="1"/>
          </p:nvPr>
        </p:nvSpPr>
        <p:spPr/>
        <p:txBody>
          <a:bodyPr>
            <a:normAutofit fontScale="55000" lnSpcReduction="20000"/>
          </a:bodyPr>
          <a:lstStyle/>
          <a:p>
            <a:r>
              <a:rPr lang="tr-TR" dirty="0">
                <a:solidFill>
                  <a:srgbClr val="FF0000"/>
                </a:solidFill>
              </a:rPr>
              <a:t>GELİŞME: </a:t>
            </a:r>
          </a:p>
          <a:p>
            <a:pPr lvl="0"/>
            <a:endParaRPr lang="tr-TR" dirty="0" smtClean="0"/>
          </a:p>
          <a:p>
            <a:pPr lvl="0" algn="just"/>
            <a:r>
              <a:rPr lang="tr-TR" dirty="0" smtClean="0"/>
              <a:t>Yeni </a:t>
            </a:r>
            <a:r>
              <a:rPr lang="tr-TR" dirty="0"/>
              <a:t>öğrenilecek konu ile ilgili uyarıcı materyaller verilir.</a:t>
            </a:r>
          </a:p>
          <a:p>
            <a:pPr lvl="0" algn="just"/>
            <a:r>
              <a:rPr lang="tr-TR" dirty="0"/>
              <a:t>Kazanımlara yönelik proje, </a:t>
            </a:r>
            <a:r>
              <a:rPr lang="tr-TR" dirty="0" err="1"/>
              <a:t>dramatizasyon</a:t>
            </a:r>
            <a:r>
              <a:rPr lang="tr-TR" dirty="0"/>
              <a:t> ve gösteri gibi öğretim yöntem ve teknikleri ve eğitim materyalleri işe koşulur.</a:t>
            </a:r>
          </a:p>
          <a:p>
            <a:pPr lvl="0" algn="just"/>
            <a:r>
              <a:rPr lang="tr-TR" dirty="0"/>
              <a:t>Öğrencilerin performansları ortaya çıkarılır ve değerlendirilir.</a:t>
            </a:r>
          </a:p>
          <a:p>
            <a:pPr lvl="0" algn="just"/>
            <a:r>
              <a:rPr lang="tr-TR" dirty="0"/>
              <a:t>Öğrencinin derse etkin katılımı sağlanır.</a:t>
            </a:r>
          </a:p>
          <a:p>
            <a:pPr lvl="0" algn="just"/>
            <a:r>
              <a:rPr lang="tr-TR" dirty="0"/>
              <a:t>Öğrenciye yeteri kadar uyarıcılar, ipuçları, </a:t>
            </a:r>
            <a:r>
              <a:rPr lang="tr-TR" dirty="0" err="1"/>
              <a:t>pekiştireç</a:t>
            </a:r>
            <a:r>
              <a:rPr lang="tr-TR" dirty="0"/>
              <a:t>, geribildirim, düzeltme vb. verilir.</a:t>
            </a:r>
          </a:p>
          <a:p>
            <a:pPr lvl="0" algn="just"/>
            <a:r>
              <a:rPr lang="tr-TR" dirty="0"/>
              <a:t>Öğrenmenin gerçekleşip gerçekleşmediği, davranışın öğrenci tarafından gösterilmesi ile anlaşılır.</a:t>
            </a:r>
          </a:p>
          <a:p>
            <a:pPr lvl="0" algn="just"/>
            <a:r>
              <a:rPr lang="tr-TR" dirty="0"/>
              <a:t>Öğrenciye soru sorulur. Öğrencilerin soru sormalarına ve görüş bildirmelerine imkan sağlanır.</a:t>
            </a:r>
          </a:p>
          <a:p>
            <a:pPr lvl="0" algn="just"/>
            <a:r>
              <a:rPr lang="tr-TR" dirty="0"/>
              <a:t>Tekrar güdüleme 8istekli kılma) yapılır. Öğrencilerin derse ve öğrendiklerine karşı ilgilerinin devamı sağlanır.</a:t>
            </a:r>
          </a:p>
          <a:p>
            <a:pPr lvl="0" algn="just"/>
            <a:r>
              <a:rPr lang="tr-TR" dirty="0"/>
              <a:t>Öğrenme eksiklikleri varsa tamamlanır.</a:t>
            </a:r>
          </a:p>
          <a:p>
            <a:pPr lvl="0" algn="just"/>
            <a:r>
              <a:rPr lang="tr-TR" dirty="0"/>
              <a:t>Gelişme aşamasında bir iki defa ara özet yapılabilir.</a:t>
            </a:r>
          </a:p>
          <a:p>
            <a:pPr algn="just"/>
            <a:endParaRPr lang="tr-TR" dirty="0" smtClean="0"/>
          </a:p>
          <a:p>
            <a:pPr algn="just"/>
            <a:r>
              <a:rPr lang="tr-TR" dirty="0" smtClean="0">
                <a:solidFill>
                  <a:srgbClr val="FF0000"/>
                </a:solidFill>
              </a:rPr>
              <a:t>SONUÇ</a:t>
            </a:r>
            <a:r>
              <a:rPr lang="tr-TR" dirty="0">
                <a:solidFill>
                  <a:srgbClr val="FF0000"/>
                </a:solidFill>
              </a:rPr>
              <a:t>: </a:t>
            </a:r>
            <a:r>
              <a:rPr lang="tr-TR" dirty="0"/>
              <a:t>Son özet, tekrar güdüleme, transfer, ödev verme, değerlendirme ve kapanış gerçekleştirilir.</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Ders Sonu Aktiviteler</a:t>
            </a:r>
            <a:endParaRPr lang="tr-TR" dirty="0"/>
          </a:p>
        </p:txBody>
      </p:sp>
      <p:sp>
        <p:nvSpPr>
          <p:cNvPr id="3" name="2 İçerik Yer Tutucusu"/>
          <p:cNvSpPr>
            <a:spLocks noGrp="1"/>
          </p:cNvSpPr>
          <p:nvPr>
            <p:ph sz="quarter" idx="1"/>
          </p:nvPr>
        </p:nvSpPr>
        <p:spPr/>
        <p:txBody>
          <a:bodyPr/>
          <a:lstStyle/>
          <a:p>
            <a:pPr algn="just"/>
            <a:r>
              <a:rPr lang="tr-TR" dirty="0">
                <a:solidFill>
                  <a:srgbClr val="FF0000"/>
                </a:solidFill>
              </a:rPr>
              <a:t>Ders sonunda öğretmen kendi öğretme tekniğini de değerlendirir</a:t>
            </a:r>
            <a:r>
              <a:rPr lang="tr-TR" dirty="0"/>
              <a:t>. </a:t>
            </a:r>
            <a:r>
              <a:rPr lang="tr-TR" dirty="0">
                <a:solidFill>
                  <a:srgbClr val="00B050"/>
                </a:solidFill>
              </a:rPr>
              <a:t>Konu planının uygulanması ile ilgili notlarını alır.</a:t>
            </a:r>
            <a:r>
              <a:rPr lang="tr-TR" dirty="0"/>
              <a:t> </a:t>
            </a:r>
            <a:r>
              <a:rPr lang="tr-TR" dirty="0">
                <a:solidFill>
                  <a:srgbClr val="7030A0"/>
                </a:solidFill>
              </a:rPr>
              <a:t>Konunun davranışlarına ulaşılıp ulaşılmadığını gözden geçirir. Amaca ulaşılamamış ise konu, farklı öğrenme etkinlikleriyle yeniden planlanmalıdır.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Bazı Kavramlar ve Tanımları</a:t>
            </a:r>
            <a:endParaRPr lang="tr-TR" dirty="0"/>
          </a:p>
        </p:txBody>
      </p:sp>
      <p:sp>
        <p:nvSpPr>
          <p:cNvPr id="3" name="2 İçerik Yer Tutucusu"/>
          <p:cNvSpPr>
            <a:spLocks noGrp="1"/>
          </p:cNvSpPr>
          <p:nvPr>
            <p:ph sz="quarter" idx="1"/>
          </p:nvPr>
        </p:nvSpPr>
        <p:spPr/>
        <p:txBody>
          <a:bodyPr>
            <a:normAutofit/>
          </a:bodyPr>
          <a:lstStyle/>
          <a:p>
            <a:pPr algn="just"/>
            <a:r>
              <a:rPr lang="tr-TR" dirty="0">
                <a:solidFill>
                  <a:srgbClr val="FF0000"/>
                </a:solidFill>
              </a:rPr>
              <a:t>Öğretim stratejisi: </a:t>
            </a:r>
            <a:r>
              <a:rPr lang="tr-TR" dirty="0"/>
              <a:t>Öğretim yaklaşımı da denir. Dersin amaçlarına ulaşılmasını sağlayan oldukça genel çerçevedir. Ders boyunca öğrenci ile öğretim kaynakları arasındaki etkileşimin yönlendirilmesine kaynaklık eder.</a:t>
            </a:r>
          </a:p>
          <a:p>
            <a:pPr algn="just"/>
            <a:r>
              <a:rPr lang="tr-TR" dirty="0">
                <a:solidFill>
                  <a:srgbClr val="FF0000"/>
                </a:solidFill>
              </a:rPr>
              <a:t>Öğretim yöntemi: </a:t>
            </a:r>
            <a:r>
              <a:rPr lang="tr-TR" dirty="0"/>
              <a:t>Dersin kazanımlarına öğrenciyi ulaştırmak için seçilen en kısa, en etkili ve ekonomik yoldur.</a:t>
            </a:r>
          </a:p>
          <a:p>
            <a:pPr algn="just"/>
            <a:r>
              <a:rPr lang="tr-TR" dirty="0">
                <a:solidFill>
                  <a:srgbClr val="FF0000"/>
                </a:solidFill>
              </a:rPr>
              <a:t>Öğretim tekniği: </a:t>
            </a:r>
            <a:r>
              <a:rPr lang="tr-TR" dirty="0"/>
              <a:t>seçilen yöntemin öğrenme-öğretme sürecinde uygulanma biçimleridir.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Bazı Kavramlar ve Tanımları</a:t>
            </a:r>
            <a:endParaRPr lang="tr-TR" dirty="0"/>
          </a:p>
        </p:txBody>
      </p:sp>
      <p:sp>
        <p:nvSpPr>
          <p:cNvPr id="3" name="2 İçerik Yer Tutucusu"/>
          <p:cNvSpPr>
            <a:spLocks noGrp="1"/>
          </p:cNvSpPr>
          <p:nvPr>
            <p:ph sz="quarter" idx="1"/>
          </p:nvPr>
        </p:nvSpPr>
        <p:spPr/>
        <p:txBody>
          <a:bodyPr>
            <a:normAutofit fontScale="92500"/>
          </a:bodyPr>
          <a:lstStyle/>
          <a:p>
            <a:pPr algn="just"/>
            <a:r>
              <a:rPr lang="tr-TR" dirty="0">
                <a:solidFill>
                  <a:srgbClr val="FF0000"/>
                </a:solidFill>
              </a:rPr>
              <a:t>Öğrenme: </a:t>
            </a:r>
            <a:r>
              <a:rPr lang="tr-TR" dirty="0"/>
              <a:t>Bireyin, yaşantı sonucunda davranışlarında meydana gelen nispeten kalıcı izli davranış değişikliğidir.</a:t>
            </a:r>
          </a:p>
          <a:p>
            <a:pPr algn="just"/>
            <a:r>
              <a:rPr lang="tr-TR" dirty="0">
                <a:solidFill>
                  <a:srgbClr val="FF0000"/>
                </a:solidFill>
              </a:rPr>
              <a:t>Yaşantı:</a:t>
            </a:r>
            <a:r>
              <a:rPr lang="tr-TR" dirty="0"/>
              <a:t>  Organizmanın yaşamı boyunca çevresindeki uyarıcılarla kurduğu uyarıcı-tepki bağlantıları sonucunda bireyde kalan izlerdir. Ancak bireyin yaşadığı her etkileşim onda kalıcı bir iz bırakmayabilir.</a:t>
            </a:r>
          </a:p>
          <a:p>
            <a:pPr algn="just"/>
            <a:r>
              <a:rPr lang="tr-TR" dirty="0">
                <a:solidFill>
                  <a:srgbClr val="FF0000"/>
                </a:solidFill>
              </a:rPr>
              <a:t>Davranış:</a:t>
            </a:r>
            <a:r>
              <a:rPr lang="tr-TR" dirty="0"/>
              <a:t> Bireyin uyarıcılara karşı gösterdiği her türlü tepki, organizmanın tüm edimleridir.</a:t>
            </a:r>
          </a:p>
          <a:p>
            <a:pPr algn="just"/>
            <a:r>
              <a:rPr lang="tr-TR" dirty="0">
                <a:solidFill>
                  <a:srgbClr val="FF0000"/>
                </a:solidFill>
              </a:rPr>
              <a:t>Güdülenme: </a:t>
            </a:r>
            <a:r>
              <a:rPr lang="tr-TR" dirty="0"/>
              <a:t>Bir amaca ulaşmak, bir varlığı, bir hazzı elde etmek için eylemde bulunma eğilimi ya da isteğidir.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Bazı Kavramlar ve Tanımları</a:t>
            </a:r>
            <a:endParaRPr lang="tr-TR" dirty="0"/>
          </a:p>
        </p:txBody>
      </p:sp>
      <p:sp>
        <p:nvSpPr>
          <p:cNvPr id="3" name="2 İçerik Yer Tutucusu"/>
          <p:cNvSpPr>
            <a:spLocks noGrp="1"/>
          </p:cNvSpPr>
          <p:nvPr>
            <p:ph sz="quarter" idx="1"/>
          </p:nvPr>
        </p:nvSpPr>
        <p:spPr/>
        <p:txBody>
          <a:bodyPr>
            <a:normAutofit/>
          </a:bodyPr>
          <a:lstStyle/>
          <a:p>
            <a:pPr algn="just"/>
            <a:r>
              <a:rPr lang="tr-TR" dirty="0">
                <a:solidFill>
                  <a:srgbClr val="FF0000"/>
                </a:solidFill>
              </a:rPr>
              <a:t>Transfer:</a:t>
            </a:r>
            <a:r>
              <a:rPr lang="tr-TR" dirty="0"/>
              <a:t> Bir öğrenme durumunun başka bir öğrenme durumunu zorlaştırması ya da kolaylaştırmasıdır. </a:t>
            </a:r>
          </a:p>
          <a:p>
            <a:pPr algn="just"/>
            <a:r>
              <a:rPr lang="tr-TR" dirty="0">
                <a:solidFill>
                  <a:srgbClr val="FF0000"/>
                </a:solidFill>
              </a:rPr>
              <a:t>Geribildirim (dönüt</a:t>
            </a:r>
            <a:r>
              <a:rPr lang="tr-TR" dirty="0"/>
              <a:t>): Bireyin performansının doğruluğuna ya da uygunluğuna yönelik bilgi verilmesidir.</a:t>
            </a:r>
          </a:p>
          <a:p>
            <a:pPr algn="just"/>
            <a:r>
              <a:rPr lang="tr-TR" dirty="0">
                <a:solidFill>
                  <a:srgbClr val="FF0000"/>
                </a:solidFill>
              </a:rPr>
              <a:t>Öğrenci katılımı (etkinlik): </a:t>
            </a:r>
            <a:r>
              <a:rPr lang="tr-TR" dirty="0"/>
              <a:t>Öğrenenin tüm duyu organları ile öğrenme sürecine katılmasıdır.</a:t>
            </a:r>
          </a:p>
          <a:p>
            <a:pPr algn="just"/>
            <a:r>
              <a:rPr lang="tr-TR" dirty="0" err="1">
                <a:solidFill>
                  <a:srgbClr val="FF0000"/>
                </a:solidFill>
              </a:rPr>
              <a:t>Hazırbulunuşluk</a:t>
            </a:r>
            <a:r>
              <a:rPr lang="tr-TR" dirty="0">
                <a:solidFill>
                  <a:srgbClr val="FF0000"/>
                </a:solidFill>
              </a:rPr>
              <a:t>:</a:t>
            </a:r>
            <a:r>
              <a:rPr lang="tr-TR" dirty="0"/>
              <a:t> Öğrenme gerektiren bir durumda öğrenecek kişinin sahip olduğu özelliklerin tümüdür.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Plan/Planlama</a:t>
            </a:r>
            <a:endParaRPr lang="tr-TR" dirty="0"/>
          </a:p>
        </p:txBody>
      </p:sp>
      <p:sp>
        <p:nvSpPr>
          <p:cNvPr id="3" name="2 İçerik Yer Tutucusu"/>
          <p:cNvSpPr>
            <a:spLocks noGrp="1"/>
          </p:cNvSpPr>
          <p:nvPr>
            <p:ph sz="quarter" idx="1"/>
          </p:nvPr>
        </p:nvSpPr>
        <p:spPr/>
        <p:txBody>
          <a:bodyPr>
            <a:normAutofit/>
          </a:bodyPr>
          <a:lstStyle/>
          <a:p>
            <a:pPr algn="just"/>
            <a:r>
              <a:rPr lang="tr-TR" dirty="0" smtClean="0">
                <a:solidFill>
                  <a:srgbClr val="00B050"/>
                </a:solidFill>
              </a:rPr>
              <a:t>Plan,</a:t>
            </a:r>
            <a:r>
              <a:rPr lang="tr-TR" dirty="0" smtClean="0"/>
              <a:t> öğretim hedeflerine ulaşmak için öğretim uygulamasında nelerin, hangi sıra ile nasıl ve ne zaman yapılacağını gösteren yapıdır.</a:t>
            </a:r>
          </a:p>
          <a:p>
            <a:pPr algn="just"/>
            <a:r>
              <a:rPr lang="tr-TR" dirty="0" smtClean="0"/>
              <a:t>Bir diğer deyişle plan, </a:t>
            </a:r>
            <a:r>
              <a:rPr lang="tr-TR" dirty="0" smtClean="0">
                <a:solidFill>
                  <a:srgbClr val="00B0F0"/>
                </a:solidFill>
              </a:rPr>
              <a:t>öğretim programlarında yer alan hedeflere/kazanımlara, belirlenen süre içerisinde nasıl ulaşılacağı, hangi yöntem ve tekniğin, araç-gerecin, değerlendirme sürecinin seçileceğinin, eğitsel yaşantıların nasıl düzenleneceğinin öğretmen tarafından önceden belirlenmesi, hazırlık yapılması</a:t>
            </a:r>
            <a:r>
              <a:rPr lang="tr-TR" dirty="0" smtClean="0"/>
              <a:t>dır.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Din ve Ahlak Öğretiminde Planlı Çalışmanın Yararları</a:t>
            </a:r>
            <a:endParaRPr lang="tr-TR" dirty="0"/>
          </a:p>
        </p:txBody>
      </p:sp>
      <p:sp>
        <p:nvSpPr>
          <p:cNvPr id="3" name="2 İçerik Yer Tutucusu"/>
          <p:cNvSpPr>
            <a:spLocks noGrp="1"/>
          </p:cNvSpPr>
          <p:nvPr>
            <p:ph sz="quarter" idx="1"/>
          </p:nvPr>
        </p:nvSpPr>
        <p:spPr/>
        <p:txBody>
          <a:bodyPr>
            <a:normAutofit fontScale="62500" lnSpcReduction="20000"/>
          </a:bodyPr>
          <a:lstStyle/>
          <a:p>
            <a:pPr lvl="0" algn="just"/>
            <a:r>
              <a:rPr lang="tr-TR" sz="3800" dirty="0">
                <a:solidFill>
                  <a:srgbClr val="C00000"/>
                </a:solidFill>
              </a:rPr>
              <a:t>Öğretimin planlanması, öğretmenin, eğitim-öğretimde neyi, niçin ve nasıl okutacağını düşünmesini sağlayarak verimi artırır.</a:t>
            </a:r>
          </a:p>
          <a:p>
            <a:pPr lvl="0" algn="just"/>
            <a:r>
              <a:rPr lang="tr-TR" sz="3800" dirty="0">
                <a:solidFill>
                  <a:srgbClr val="FFC000"/>
                </a:solidFill>
              </a:rPr>
              <a:t>Sınıf yönetimini kolaylaştırır.</a:t>
            </a:r>
          </a:p>
          <a:p>
            <a:pPr lvl="0" algn="just"/>
            <a:r>
              <a:rPr lang="tr-TR" sz="3800" dirty="0">
                <a:solidFill>
                  <a:srgbClr val="92D050"/>
                </a:solidFill>
              </a:rPr>
              <a:t>Konuların ne kadar ve ne zaman süre içinde işleneceğinin zaman sırasına göre düzenlenmesini, ayrıca, programların süresi içinde tamamlanmasını sağlar. </a:t>
            </a:r>
          </a:p>
          <a:p>
            <a:pPr lvl="0" algn="just"/>
            <a:r>
              <a:rPr lang="tr-TR" sz="3800" dirty="0">
                <a:solidFill>
                  <a:srgbClr val="00B0F0"/>
                </a:solidFill>
              </a:rPr>
              <a:t>Planlı çalışma öğretmen ve öğrencileri dağınıklıktan kurtarır, onlara güven kazandırır.</a:t>
            </a:r>
          </a:p>
          <a:p>
            <a:pPr lvl="0" algn="just"/>
            <a:r>
              <a:rPr lang="tr-TR" sz="3800" dirty="0">
                <a:solidFill>
                  <a:srgbClr val="7030A0"/>
                </a:solidFill>
              </a:rPr>
              <a:t>Amaçları gerçekleştirecek en uygun strateji, yöntem, teknik ve öğretim materyallerinin belirlenmesini, derslere hazırlıklı girilmesini sağlar.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Din ve Ahlak Öğretiminde Planlı Çalışmanın Yararları</a:t>
            </a:r>
            <a:endParaRPr lang="tr-TR" dirty="0"/>
          </a:p>
        </p:txBody>
      </p:sp>
      <p:sp>
        <p:nvSpPr>
          <p:cNvPr id="3" name="2 İçerik Yer Tutucusu"/>
          <p:cNvSpPr>
            <a:spLocks noGrp="1"/>
          </p:cNvSpPr>
          <p:nvPr>
            <p:ph sz="quarter" idx="1"/>
          </p:nvPr>
        </p:nvSpPr>
        <p:spPr/>
        <p:txBody>
          <a:bodyPr>
            <a:normAutofit fontScale="85000" lnSpcReduction="20000"/>
          </a:bodyPr>
          <a:lstStyle/>
          <a:p>
            <a:pPr lvl="0"/>
            <a:r>
              <a:rPr lang="tr-TR" dirty="0" smtClean="0">
                <a:solidFill>
                  <a:srgbClr val="00B050"/>
                </a:solidFill>
              </a:rPr>
              <a:t>Planlama, öğrencilerin ilgi, ihtiyaç ve yeteneklerine göre yetiştirilmesini sağlar.</a:t>
            </a:r>
          </a:p>
          <a:p>
            <a:pPr lvl="0"/>
            <a:r>
              <a:rPr lang="tr-TR" dirty="0" smtClean="0">
                <a:solidFill>
                  <a:srgbClr val="00B0F0"/>
                </a:solidFill>
              </a:rPr>
              <a:t>Planlı çalışma, eğitim-öğretim değerlendirilmesinin sağlam ve güvenilir olmasını sağlar.</a:t>
            </a:r>
          </a:p>
          <a:p>
            <a:pPr lvl="0"/>
            <a:r>
              <a:rPr lang="tr-TR" dirty="0" smtClean="0">
                <a:solidFill>
                  <a:srgbClr val="7030A0"/>
                </a:solidFill>
              </a:rPr>
              <a:t>Öğretmenin özgüvenini artırır ve özdenetim yaparak öğretmen kendini geliştirir.</a:t>
            </a:r>
          </a:p>
          <a:p>
            <a:pPr lvl="0"/>
            <a:r>
              <a:rPr lang="tr-TR" dirty="0" smtClean="0">
                <a:solidFill>
                  <a:srgbClr val="FF0000"/>
                </a:solidFill>
              </a:rPr>
              <a:t>Öğretmenin derse hazırlıklı gelmesini ve motivasyonu sağlar. </a:t>
            </a:r>
          </a:p>
          <a:p>
            <a:pPr lvl="0"/>
            <a:r>
              <a:rPr lang="tr-TR" dirty="0" smtClean="0">
                <a:solidFill>
                  <a:srgbClr val="00B0F0"/>
                </a:solidFill>
              </a:rPr>
              <a:t>Öğretmen ve öğrencilere düzenli ve birlikte çalışma alışkanlığı kazandırır.</a:t>
            </a:r>
          </a:p>
          <a:p>
            <a:pPr lvl="0"/>
            <a:r>
              <a:rPr lang="tr-TR" dirty="0" smtClean="0">
                <a:solidFill>
                  <a:srgbClr val="FF0000"/>
                </a:solidFill>
              </a:rPr>
              <a:t>Eğitim faaliyetlerinde düşünceye açıklık kazandırır. </a:t>
            </a:r>
          </a:p>
          <a:p>
            <a:pPr lvl="0"/>
            <a:r>
              <a:rPr lang="tr-TR" dirty="0" smtClean="0">
                <a:solidFill>
                  <a:srgbClr val="00B050"/>
                </a:solidFill>
              </a:rPr>
              <a:t>Eğitim-öğretim sürecinin ve ders programlarının değerlendirilmesinde geri bildirim sağlar. </a:t>
            </a:r>
            <a:r>
              <a:rPr lang="tr-TR" dirty="0" smtClean="0"/>
              <a:t>(</a:t>
            </a:r>
            <a:r>
              <a:rPr lang="tr-TR" dirty="0" err="1" smtClean="0"/>
              <a:t>Küçükahmet</a:t>
            </a:r>
            <a:r>
              <a:rPr lang="tr-TR" dirty="0" smtClean="0"/>
              <a:t>, 2000: 48)</a:t>
            </a:r>
          </a:p>
          <a:p>
            <a:endParaRPr lang="tr-TR" dirty="0" smtClean="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Din ve Ahlak Öğretiminde Plan Yapmanın İlkeleri</a:t>
            </a:r>
            <a:endParaRPr lang="tr-TR" dirty="0"/>
          </a:p>
        </p:txBody>
      </p:sp>
      <p:sp>
        <p:nvSpPr>
          <p:cNvPr id="3" name="2 İçerik Yer Tutucusu"/>
          <p:cNvSpPr>
            <a:spLocks noGrp="1"/>
          </p:cNvSpPr>
          <p:nvPr>
            <p:ph sz="quarter" idx="1"/>
          </p:nvPr>
        </p:nvSpPr>
        <p:spPr/>
        <p:txBody>
          <a:bodyPr>
            <a:normAutofit fontScale="92500"/>
          </a:bodyPr>
          <a:lstStyle/>
          <a:p>
            <a:pPr lvl="0"/>
            <a:r>
              <a:rPr lang="tr-TR" dirty="0">
                <a:solidFill>
                  <a:srgbClr val="FF0000"/>
                </a:solidFill>
              </a:rPr>
              <a:t>Plan, din ve ahlak öğretiminin amaçlarına uygun olmalıdır.</a:t>
            </a:r>
          </a:p>
          <a:p>
            <a:pPr lvl="0"/>
            <a:r>
              <a:rPr lang="tr-TR" dirty="0">
                <a:solidFill>
                  <a:srgbClr val="00B050"/>
                </a:solidFill>
              </a:rPr>
              <a:t>Plan, öğretim programlarına göre şu şekilde olmalıdır:</a:t>
            </a:r>
          </a:p>
          <a:p>
            <a:pPr lvl="0">
              <a:buNone/>
            </a:pPr>
            <a:r>
              <a:rPr lang="tr-TR" dirty="0" smtClean="0">
                <a:solidFill>
                  <a:srgbClr val="00B050"/>
                </a:solidFill>
              </a:rPr>
              <a:t>a. Programda </a:t>
            </a:r>
            <a:r>
              <a:rPr lang="tr-TR" dirty="0">
                <a:solidFill>
                  <a:srgbClr val="00B050"/>
                </a:solidFill>
              </a:rPr>
              <a:t>belirtilen konular tespit edilmelidir.</a:t>
            </a:r>
          </a:p>
          <a:p>
            <a:pPr lvl="0">
              <a:buNone/>
            </a:pPr>
            <a:r>
              <a:rPr lang="tr-TR" dirty="0" smtClean="0">
                <a:solidFill>
                  <a:srgbClr val="00B050"/>
                </a:solidFill>
              </a:rPr>
              <a:t>b. Konuların </a:t>
            </a:r>
            <a:r>
              <a:rPr lang="tr-TR" dirty="0">
                <a:solidFill>
                  <a:srgbClr val="00B050"/>
                </a:solidFill>
              </a:rPr>
              <a:t>işlenişinde kullanılacak strateji, yöntem, teknik, öğretim materyalleri vb. göz önünde bulundurulmalıdır.</a:t>
            </a:r>
          </a:p>
          <a:p>
            <a:pPr lvl="0"/>
            <a:r>
              <a:rPr lang="tr-TR" dirty="0">
                <a:solidFill>
                  <a:srgbClr val="00B0F0"/>
                </a:solidFill>
              </a:rPr>
              <a:t>Her plan, belli bir süreyi kapsamalıdır.</a:t>
            </a:r>
          </a:p>
          <a:p>
            <a:pPr lvl="0"/>
            <a:r>
              <a:rPr lang="tr-TR" dirty="0">
                <a:solidFill>
                  <a:srgbClr val="7030A0"/>
                </a:solidFill>
              </a:rPr>
              <a:t>Plan, din ve ahlak öğretiminin seviyesine, konuya, öğretim dalına ve amacına uygun olmalıdır</a:t>
            </a:r>
            <a:r>
              <a:rPr lang="tr-TR" dirty="0" smtClean="0">
                <a:solidFill>
                  <a:srgbClr val="7030A0"/>
                </a:solidFill>
              </a:rPr>
              <a:t>.</a:t>
            </a:r>
            <a:r>
              <a:rPr lang="tr-TR" dirty="0">
                <a:solidFill>
                  <a:srgbClr val="7030A0"/>
                </a:solidFill>
              </a:rPr>
              <a:t>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46</TotalTime>
  <Words>1850</Words>
  <Application>Microsoft Office PowerPoint</Application>
  <PresentationFormat>Ekran Gösterisi (4:3)</PresentationFormat>
  <Paragraphs>147</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Kent</vt:lpstr>
      <vt:lpstr>DİN ÖĞRETİMİNDE PLANLAMA</vt:lpstr>
      <vt:lpstr>Ünite Öncesi Bazı Kavramlar ve Tanımları</vt:lpstr>
      <vt:lpstr>Bazı Kavramlar ve Tanımları</vt:lpstr>
      <vt:lpstr>Bazı Kavramlar ve Tanımları</vt:lpstr>
      <vt:lpstr>Bazı Kavramlar ve Tanımları</vt:lpstr>
      <vt:lpstr>Plan/Planlama</vt:lpstr>
      <vt:lpstr>Din ve Ahlak Öğretiminde Planlı Çalışmanın Yararları</vt:lpstr>
      <vt:lpstr>Din ve Ahlak Öğretiminde Planlı Çalışmanın Yararları</vt:lpstr>
      <vt:lpstr>Din ve Ahlak Öğretiminde Plan Yapmanın İlkeleri</vt:lpstr>
      <vt:lpstr>Plan Türleri</vt:lpstr>
      <vt:lpstr>Yıllık Plan</vt:lpstr>
      <vt:lpstr>Ünitelendirilmiş Yıllık Plan Hazırlanırken İhtiyaç Duyulan Materyaller</vt:lpstr>
      <vt:lpstr>Ünite Planı</vt:lpstr>
      <vt:lpstr>Ünite Planı Hazırlanırken Dikkat Edilmesi Gereken Hususlar</vt:lpstr>
      <vt:lpstr>Günlük Plan</vt:lpstr>
      <vt:lpstr>Günlük Plan Yapılmasının Nedenleri</vt:lpstr>
      <vt:lpstr>Ders, Gezi-Gözlem ve Deney Planları</vt:lpstr>
      <vt:lpstr>Bir Derste Bulunması Gereken Özellikler</vt:lpstr>
      <vt:lpstr>Bir Ders Planı Hazırlama Aşamaları Ders Öncesi Hazırlık</vt:lpstr>
      <vt:lpstr>Ders Öncesi Hazırlıklar</vt:lpstr>
      <vt:lpstr>Ders Öncesi Hazırlıklar</vt:lpstr>
      <vt:lpstr>Ders Öncesi Hazırlık</vt:lpstr>
      <vt:lpstr>Dersi Uygulama Basamakları</vt:lpstr>
      <vt:lpstr>Dersi Uygulama Basamakları</vt:lpstr>
      <vt:lpstr>Dersi Uygulama Basamakları</vt:lpstr>
      <vt:lpstr>Dersi Uygulama Basamakları</vt:lpstr>
      <vt:lpstr>Ders Sonu Aktiviteler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 VE AHLAK ÖĞRETİMİNDE PLANLAMA</dc:title>
  <dc:creator>410</dc:creator>
  <cp:lastModifiedBy>ihsan</cp:lastModifiedBy>
  <cp:revision>7</cp:revision>
  <dcterms:created xsi:type="dcterms:W3CDTF">2015-01-25T12:48:10Z</dcterms:created>
  <dcterms:modified xsi:type="dcterms:W3CDTF">2020-05-07T20:54:40Z</dcterms:modified>
</cp:coreProperties>
</file>