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51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62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638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597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307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45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858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81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2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334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72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2B432-A7B4-4EC8-9420-5BCEEC96132B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8E229-DB86-4BA3-9B41-6B0B919359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774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4m.com.tr/yabanci-personel-calisma-izni/calisma-ikamet-izni-harc-tutarlari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3.csgb.gov.tr/csgbPortal/ShowProperty/WLP%20Repository/diyih/doc/sos_guv_soz_tr/isvicre_tr" TargetMode="External"/><Relationship Id="rId3" Type="http://schemas.openxmlformats.org/officeDocument/2006/relationships/hyperlink" Target="http://www3.csgb.gov.tr/csgbPortal/ShowProperty/WLP%20Repository/diyih/doc/sos_guv_soz_tr/fransa_tr" TargetMode="External"/><Relationship Id="rId7" Type="http://schemas.openxmlformats.org/officeDocument/2006/relationships/hyperlink" Target="http://www3.csgb.gov.tr/csgbPortal/ShowProperty/WLP%20Repository/diyih/doc/sos_guv_soz_tr/avusturya_tr" TargetMode="External"/><Relationship Id="rId2" Type="http://schemas.openxmlformats.org/officeDocument/2006/relationships/hyperlink" Target="http://www3.csgb.gov.tr/csgbPortal/ShowProperty/WLP%20Repository/diyih/doc/sos_guv_soz_tr/almanya_t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3.csgb.gov.tr/csgbPortal/ShowProperty/WLP%20Repository/diyih/doc/sos_guv_soz_tr/danimarka_tr" TargetMode="External"/><Relationship Id="rId11" Type="http://schemas.openxmlformats.org/officeDocument/2006/relationships/hyperlink" Target="http://www3.csgb.gov.tr/csgbPortal/ShowProperty/WLP%20Repository/diyih/doc/sos_guv_soz_tr/libya_tr" TargetMode="External"/><Relationship Id="rId5" Type="http://schemas.openxmlformats.org/officeDocument/2006/relationships/hyperlink" Target="http://www3.csgb.gov.tr/csgbPortal/ShowProperty/WLP%20Repository/diyih/doc/sos_guv_soz_tr/belcika_tr" TargetMode="External"/><Relationship Id="rId10" Type="http://schemas.openxmlformats.org/officeDocument/2006/relationships/hyperlink" Target="http://www3.csgb.gov.tr/csgbPortal/ShowProperty/WLP%20Repository/diyih/doc/sos_guv_soz_tr/ingiltere_tr" TargetMode="External"/><Relationship Id="rId4" Type="http://schemas.openxmlformats.org/officeDocument/2006/relationships/hyperlink" Target="http://www3.csgb.gov.tr/csgbPortal/ShowProperty/WLP%20Repository/diyih/doc/sos_guv_soz_tr/hollanda_tr" TargetMode="External"/><Relationship Id="rId9" Type="http://schemas.openxmlformats.org/officeDocument/2006/relationships/hyperlink" Target="http://www3.csgb.gov.tr/csgbPortal/ShowProperty/WLP%20Repository/diyih/doc/sos_guv_soz_tr/isvec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ULUSLARARASI EMEK GÖÇÜ</a:t>
            </a:r>
            <a:br>
              <a:rPr lang="tr-TR" sz="4000" b="1" dirty="0" smtClean="0"/>
            </a:b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smtClean="0"/>
              <a:t>10. </a:t>
            </a:r>
            <a:r>
              <a:rPr lang="tr-TR" sz="3200" dirty="0" smtClean="0"/>
              <a:t>Hafta</a:t>
            </a:r>
          </a:p>
          <a:p>
            <a:r>
              <a:rPr lang="tr-TR" sz="3200" dirty="0" smtClean="0"/>
              <a:t>Türkiye’de </a:t>
            </a:r>
            <a:r>
              <a:rPr lang="tr-TR" sz="3200" dirty="0"/>
              <a:t>Yabancıların </a:t>
            </a:r>
            <a:r>
              <a:rPr lang="tr-TR" sz="3200" dirty="0" smtClean="0"/>
              <a:t>Çalışması</a:t>
            </a:r>
          </a:p>
          <a:p>
            <a:r>
              <a:rPr lang="tr-TR" sz="3200" i="1" dirty="0"/>
              <a:t>6735 Sayılı Uluslararası İşgücü Kanunu</a:t>
            </a:r>
            <a:endParaRPr lang="tr-TR" sz="3200" dirty="0"/>
          </a:p>
          <a:p>
            <a:endParaRPr lang="tr-TR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98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B0F0"/>
                </a:solidFill>
              </a:rPr>
              <a:t>Turkuaz Kart</a:t>
            </a:r>
            <a:r>
              <a:rPr lang="tr-TR" dirty="0" smtClean="0"/>
              <a:t>*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83854"/>
            <a:ext cx="10515600" cy="537556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Yabancı yatırımlarını teşvik edici politikalardandır. </a:t>
            </a:r>
          </a:p>
          <a:p>
            <a:r>
              <a:rPr lang="tr-TR" dirty="0"/>
              <a:t>Uluslararası İşgücü Kanunu’nun getirdiği en önemli yeniliklerden </a:t>
            </a:r>
            <a:r>
              <a:rPr lang="tr-TR" dirty="0" smtClean="0"/>
              <a:t>biridir. </a:t>
            </a:r>
          </a:p>
          <a:p>
            <a:r>
              <a:rPr lang="tr-TR" dirty="0" smtClean="0"/>
              <a:t>«Eğitim </a:t>
            </a:r>
            <a:r>
              <a:rPr lang="tr-TR" dirty="0"/>
              <a:t>düzeyi, meslekî deneyimi, bilim ve teknolojiye katkısı ile stratejik önemi haiz herhangi bir alanda öne çıkmış </a:t>
            </a:r>
            <a:r>
              <a:rPr lang="tr-TR" b="1" dirty="0"/>
              <a:t>yüksek nitelikli insan gücünün </a:t>
            </a:r>
            <a:r>
              <a:rPr lang="tr-TR" dirty="0"/>
              <a:t>ülkemize kazandırılması için kolaylaştırılmış yeni bir çalışma izni sistemi»</a:t>
            </a:r>
          </a:p>
          <a:p>
            <a:r>
              <a:rPr lang="tr-TR" i="1" dirty="0" smtClean="0"/>
              <a:t>Türkiye’de </a:t>
            </a:r>
            <a:r>
              <a:rPr lang="tr-TR" i="1" dirty="0"/>
              <a:t>çalışması ya da kendi işlerini </a:t>
            </a:r>
            <a:r>
              <a:rPr lang="tr-TR" i="1" dirty="0" smtClean="0"/>
              <a:t>kurması hedeflenenler: </a:t>
            </a:r>
          </a:p>
          <a:p>
            <a:pPr marL="0" indent="0">
              <a:buNone/>
            </a:pPr>
            <a:r>
              <a:rPr lang="tr-TR" i="1" dirty="0" smtClean="0"/>
              <a:t> -</a:t>
            </a:r>
            <a:r>
              <a:rPr lang="tr-TR" dirty="0" smtClean="0"/>
              <a:t>Uluslararası kabul gören akademisyenler/araştırmacılar (sanayi/teknoloji/</a:t>
            </a:r>
            <a:r>
              <a:rPr lang="tr-TR" dirty="0" err="1" smtClean="0"/>
              <a:t>statejik</a:t>
            </a:r>
            <a:r>
              <a:rPr lang="tr-TR" dirty="0" smtClean="0"/>
              <a:t> alanlar) –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İhracat</a:t>
            </a:r>
            <a:r>
              <a:rPr lang="tr-TR" dirty="0"/>
              <a:t>, istihdam ya da yatırım kapasitesinin artmasını sağlayacak nitelikli </a:t>
            </a:r>
            <a:r>
              <a:rPr lang="tr-TR" dirty="0" smtClean="0"/>
              <a:t>yabancılar. </a:t>
            </a:r>
          </a:p>
          <a:p>
            <a:r>
              <a:rPr lang="tr-TR" dirty="0" smtClean="0"/>
              <a:t>3 yıllık deneme süresi -</a:t>
            </a:r>
            <a:r>
              <a:rPr lang="tr-TR" dirty="0" smtClean="0">
                <a:sym typeface="Wingdings" panose="05000000000000000000" pitchFamily="2" charset="2"/>
              </a:rPr>
              <a:t>süresiz çalışma izni</a:t>
            </a:r>
            <a:endParaRPr lang="tr-TR" dirty="0" smtClean="0"/>
          </a:p>
          <a:p>
            <a:r>
              <a:rPr lang="tr-TR" dirty="0" smtClean="0"/>
              <a:t>Geçici </a:t>
            </a:r>
            <a:r>
              <a:rPr lang="tr-TR" dirty="0"/>
              <a:t>koruma sağlanan yabancılar, Turkuaz Kart uygulamasından yararlanamayacaklardır (UİK m. 11(6)).</a:t>
            </a:r>
            <a:endParaRPr lang="tr-TR" dirty="0" smtClean="0"/>
          </a:p>
          <a:p>
            <a:pPr marL="0" indent="0">
              <a:buNone/>
            </a:pPr>
            <a:r>
              <a:rPr lang="tr-TR" sz="1600" dirty="0" smtClean="0"/>
              <a:t>*Ayrıntılı bir değerlendirme için </a:t>
            </a:r>
            <a:r>
              <a:rPr lang="tr-TR" sz="1600" dirty="0" err="1" smtClean="0"/>
              <a:t>bkz</a:t>
            </a:r>
            <a:r>
              <a:rPr lang="tr-TR" sz="1600" dirty="0" smtClean="0"/>
              <a:t>: Demirkol</a:t>
            </a:r>
            <a:r>
              <a:rPr lang="tr-TR" sz="1600" dirty="0"/>
              <a:t>, B. (2018). Yabancıların Türkiye'de Çalışması ve Uluslararası İşgücü Kanunu (</a:t>
            </a:r>
            <a:r>
              <a:rPr lang="tr-TR" sz="1600" dirty="0" err="1"/>
              <a:t>Working</a:t>
            </a:r>
            <a:r>
              <a:rPr lang="tr-TR" sz="1600" dirty="0"/>
              <a:t> in </a:t>
            </a:r>
            <a:r>
              <a:rPr lang="tr-TR" sz="1600" dirty="0" err="1"/>
              <a:t>Turkey</a:t>
            </a:r>
            <a:r>
              <a:rPr lang="tr-TR" sz="1600" dirty="0"/>
              <a:t> </a:t>
            </a:r>
            <a:r>
              <a:rPr lang="tr-TR" sz="1600" dirty="0" err="1"/>
              <a:t>for</a:t>
            </a:r>
            <a:r>
              <a:rPr lang="tr-TR" sz="1600" dirty="0"/>
              <a:t> </a:t>
            </a:r>
            <a:r>
              <a:rPr lang="tr-TR" sz="1600" dirty="0" err="1"/>
              <a:t>Foreigners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Act</a:t>
            </a:r>
            <a:r>
              <a:rPr lang="tr-TR" sz="1600" dirty="0"/>
              <a:t> on International </a:t>
            </a:r>
            <a:r>
              <a:rPr lang="tr-TR" sz="1600" dirty="0" err="1"/>
              <a:t>Labour</a:t>
            </a:r>
            <a:r>
              <a:rPr lang="tr-TR" sz="1600" dirty="0"/>
              <a:t>). </a:t>
            </a:r>
            <a:r>
              <a:rPr lang="tr-TR" sz="1600" i="1" dirty="0"/>
              <a:t>Galatasaray Üniversitesi Hukuk Fakültesi Dergisi (</a:t>
            </a:r>
            <a:r>
              <a:rPr lang="tr-TR" sz="1600" i="1" dirty="0" err="1"/>
              <a:t>Journal</a:t>
            </a:r>
            <a:r>
              <a:rPr lang="tr-TR" sz="1600" i="1" dirty="0"/>
              <a:t> of Galatasaray </a:t>
            </a:r>
            <a:r>
              <a:rPr lang="tr-TR" sz="1600" i="1" dirty="0" err="1"/>
              <a:t>University</a:t>
            </a:r>
            <a:r>
              <a:rPr lang="tr-TR" sz="1600" i="1" dirty="0"/>
              <a:t> </a:t>
            </a:r>
            <a:r>
              <a:rPr lang="tr-TR" sz="1600" i="1" dirty="0" err="1"/>
              <a:t>Faculty</a:t>
            </a:r>
            <a:r>
              <a:rPr lang="tr-TR" sz="1600" i="1" dirty="0"/>
              <a:t> of </a:t>
            </a:r>
            <a:r>
              <a:rPr lang="tr-TR" sz="1600" i="1" dirty="0" err="1"/>
              <a:t>Law</a:t>
            </a:r>
            <a:r>
              <a:rPr lang="tr-TR" sz="1600" i="1" dirty="0"/>
              <a:t>)(2018/1)</a:t>
            </a:r>
            <a:r>
              <a:rPr lang="tr-TR" sz="1600" dirty="0"/>
              <a:t>, 421-482</a:t>
            </a:r>
            <a:r>
              <a:rPr lang="tr-TR" sz="1600" dirty="0" smtClean="0"/>
              <a:t>. 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31844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pPr algn="ctr"/>
            <a:r>
              <a:rPr lang="tr-TR" dirty="0" smtClean="0"/>
              <a:t>Başvurular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e-devlet kapısı</a:t>
            </a:r>
          </a:p>
          <a:p>
            <a:pPr algn="ctr"/>
            <a:r>
              <a:rPr lang="tr-TR" dirty="0" smtClean="0"/>
              <a:t>Yetkili aracı kurumlar</a:t>
            </a:r>
          </a:p>
          <a:p>
            <a:pPr algn="ctr"/>
            <a:r>
              <a:rPr lang="tr-TR" dirty="0"/>
              <a:t>Y</a:t>
            </a:r>
            <a:r>
              <a:rPr lang="tr-TR" dirty="0" smtClean="0"/>
              <a:t>abancı </a:t>
            </a:r>
            <a:r>
              <a:rPr lang="tr-TR" dirty="0"/>
              <a:t>istihdam büroları olarak </a:t>
            </a:r>
            <a:r>
              <a:rPr lang="tr-TR" dirty="0" smtClean="0"/>
              <a:t>adlandırılabilecek özel kuruluşlar</a:t>
            </a:r>
          </a:p>
          <a:p>
            <a:pPr algn="ctr"/>
            <a:r>
              <a:rPr lang="tr-TR" dirty="0" smtClean="0"/>
              <a:t>Değerlendirme sonucu: harçlar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720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2638095" y="144511"/>
          <a:ext cx="6957849" cy="6713487"/>
        </p:xfrm>
        <a:graphic>
          <a:graphicData uri="http://schemas.openxmlformats.org/drawingml/2006/table">
            <a:tbl>
              <a:tblPr/>
              <a:tblGrid>
                <a:gridCol w="2319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9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9167">
                <a:tc>
                  <a:txBody>
                    <a:bodyPr/>
                    <a:lstStyle/>
                    <a:p>
                      <a:pPr fontAlgn="t"/>
                      <a:r>
                        <a:rPr lang="tr-TR" sz="1000" b="1" dirty="0">
                          <a:effectLst/>
                        </a:rPr>
                        <a:t>ÇALIŞMA İZNİ HARÇ TUTARLARI</a:t>
                      </a:r>
                      <a:endParaRPr lang="tr-TR" sz="1000" dirty="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SÜRE</a:t>
                      </a:r>
                      <a:endParaRPr lang="tr-TR" sz="100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2019 YILI HARÇ TUTARI</a:t>
                      </a:r>
                      <a:endParaRPr lang="tr-TR" sz="100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8875">
                <a:tc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Süreli Çalışma İzin Belgesi</a:t>
                      </a:r>
                      <a:endParaRPr lang="tr-TR" sz="1000">
                        <a:effectLst/>
                      </a:endParaRPr>
                    </a:p>
                    <a:p>
                      <a:pPr fontAlgn="t"/>
                      <a:r>
                        <a:rPr lang="tr-TR" sz="1000">
                          <a:effectLst/>
                        </a:rPr>
                        <a:t>(Süre uzatımları da aynı miktarda harca tabidir)</a:t>
                      </a: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>
                          <a:effectLst/>
                        </a:rPr>
                        <a:t>1 yıla kadar (1 yıl dahil)</a:t>
                      </a:r>
                    </a:p>
                    <a:p>
                      <a:pPr fontAlgn="t"/>
                      <a:r>
                        <a:rPr lang="tr-TR" sz="1000">
                          <a:effectLst/>
                        </a:rPr>
                        <a:t>Bir yılı aşan süreler için tam yıl harcı alınır).</a:t>
                      </a: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761,10 TL</a:t>
                      </a:r>
                      <a:endParaRPr lang="tr-TR" sz="100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070">
                <a:tc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Süreli Çalışma İzin Belgesi 2 yıllık süre uzatımı</a:t>
                      </a:r>
                      <a:endParaRPr lang="tr-TR" sz="100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>
                          <a:effectLst/>
                        </a:rPr>
                        <a:t>2 yıla kadar (2 yıl dahil)</a:t>
                      </a: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 b="1" dirty="0">
                          <a:effectLst/>
                        </a:rPr>
                        <a:t>1,522.20 TL</a:t>
                      </a:r>
                      <a:endParaRPr lang="tr-TR" sz="1000" dirty="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070">
                <a:tc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Süreli Çalışma İzin Belgesi 3 yıllık süre uzatımı</a:t>
                      </a:r>
                      <a:endParaRPr lang="tr-TR" sz="100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>
                          <a:effectLst/>
                        </a:rPr>
                        <a:t>3 yıla kadar (3 yıl dahil)</a:t>
                      </a: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2,283.30 TL</a:t>
                      </a:r>
                      <a:endParaRPr lang="tr-TR" sz="100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263">
                <a:tc gridSpan="2"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Süresiz Çalışma İzin Belgesi</a:t>
                      </a:r>
                      <a:endParaRPr lang="tr-TR" sz="100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 b="1" dirty="0">
                          <a:effectLst/>
                        </a:rPr>
                        <a:t>7,612.70 TL</a:t>
                      </a:r>
                      <a:endParaRPr lang="tr-TR" sz="1000" dirty="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9167">
                <a:tc gridSpan="2"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Geçici Koruma Çalışma İzni Harç Tutarı</a:t>
                      </a:r>
                      <a:endParaRPr lang="tr-TR" sz="100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 b="1">
                          <a:effectLst/>
                        </a:rPr>
                        <a:t>283,20 TL</a:t>
                      </a:r>
                      <a:endParaRPr lang="tr-TR" sz="100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8875">
                <a:tc gridSpan="2">
                  <a:txBody>
                    <a:bodyPr/>
                    <a:lstStyle/>
                    <a:p>
                      <a:pPr fontAlgn="t"/>
                      <a:r>
                        <a:rPr lang="tr-TR" sz="1000" b="1" dirty="0">
                          <a:effectLst/>
                        </a:rPr>
                        <a:t>DEĞERLİ KAĞIT BEDELİ</a:t>
                      </a:r>
                      <a:endParaRPr lang="tr-TR" sz="1000" dirty="0">
                        <a:effectLst/>
                      </a:endParaRPr>
                    </a:p>
                    <a:p>
                      <a:pPr fontAlgn="t"/>
                      <a:r>
                        <a:rPr lang="tr-TR" sz="1000" dirty="0">
                          <a:effectLst/>
                        </a:rPr>
                        <a:t>Bakanlıkça düzenlenen her bir çalışma izni veya çalışma izni muafiyetinden, </a:t>
                      </a:r>
                      <a:r>
                        <a:rPr lang="tr-TR" sz="1000" b="1" dirty="0">
                          <a:effectLst/>
                        </a:rPr>
                        <a:t>alınacak olan değerli kağıt bedeli</a:t>
                      </a:r>
                      <a:endParaRPr lang="tr-TR" sz="1000" dirty="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000" b="1" dirty="0">
                          <a:effectLst/>
                        </a:rPr>
                        <a:t>89,00 TL</a:t>
                      </a:r>
                      <a:endParaRPr lang="tr-TR" sz="1000" dirty="0">
                        <a:effectLst/>
                      </a:endParaRPr>
                    </a:p>
                  </a:txBody>
                  <a:tcPr marL="42168" marR="42168" marT="42168" marB="4216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" y="144511"/>
            <a:ext cx="1434266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smtClean="0">
                <a:ln>
                  <a:noFill/>
                </a:ln>
                <a:solidFill>
                  <a:srgbClr val="222E02"/>
                </a:solidFill>
                <a:effectLst/>
                <a:latin typeface="Helvetica Neue"/>
              </a:rPr>
              <a:t> 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743199" y="6148551"/>
            <a:ext cx="10752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>
                <a:hlinkClick r:id="rId2"/>
              </a:rPr>
              <a:t>https://www.4m.com.tr/yabanci-personel-calisma-izni/calisma-ikamet-izni-harc-tutarlari/</a:t>
            </a:r>
            <a:endParaRPr lang="tr-TR" sz="1200" b="1" dirty="0"/>
          </a:p>
        </p:txBody>
      </p:sp>
    </p:spTree>
    <p:extLst>
      <p:ext uri="{BB962C8B-B14F-4D97-AF65-F5344CB8AC3E}">
        <p14:creationId xmlns:p14="http://schemas.microsoft.com/office/powerpoint/2010/main" val="169980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dirty="0"/>
              <a:t>6735 </a:t>
            </a:r>
            <a:r>
              <a:rPr lang="tr-TR" sz="2400" dirty="0" smtClean="0"/>
              <a:t>sayılı Kanun </a:t>
            </a:r>
            <a:r>
              <a:rPr lang="tr-TR" sz="2400" dirty="0"/>
              <a:t>çalışma izni başvurusunun </a:t>
            </a:r>
            <a:r>
              <a:rPr lang="tr-TR" sz="2400" i="1" u="sng" dirty="0" smtClean="0"/>
              <a:t>uluslararası işgücü </a:t>
            </a:r>
            <a:r>
              <a:rPr lang="tr-TR" sz="2400" i="1" u="sng" dirty="0"/>
              <a:t>politikasına </a:t>
            </a:r>
            <a:r>
              <a:rPr lang="tr-TR" sz="2400" dirty="0"/>
              <a:t>göre </a:t>
            </a:r>
            <a:r>
              <a:rPr lang="tr-TR" sz="2400" dirty="0" smtClean="0"/>
              <a:t>değerlendirileceğini hüküm </a:t>
            </a:r>
            <a:r>
              <a:rPr lang="tr-TR" sz="2400" dirty="0"/>
              <a:t>altına almıştır.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Uluslararası işgücü hareketliliği </a:t>
            </a:r>
            <a:r>
              <a:rPr lang="tr-TR" dirty="0" smtClean="0"/>
              <a:t>ve bölgesel </a:t>
            </a:r>
            <a:r>
              <a:rPr lang="tr-TR" dirty="0"/>
              <a:t>gelişmeler,</a:t>
            </a:r>
          </a:p>
          <a:p>
            <a:r>
              <a:rPr lang="tr-TR" dirty="0" smtClean="0"/>
              <a:t>Göç </a:t>
            </a:r>
            <a:r>
              <a:rPr lang="tr-TR" dirty="0"/>
              <a:t>Politikaları Kurulu kararları,</a:t>
            </a:r>
          </a:p>
          <a:p>
            <a:r>
              <a:rPr lang="tr-TR" dirty="0" smtClean="0"/>
              <a:t>İstihdam </a:t>
            </a:r>
            <a:r>
              <a:rPr lang="tr-TR" dirty="0"/>
              <a:t>ve çalışma hayatına </a:t>
            </a:r>
            <a:r>
              <a:rPr lang="tr-TR" dirty="0" smtClean="0"/>
              <a:t>ilişkin gelişmeler</a:t>
            </a:r>
            <a:r>
              <a:rPr lang="tr-TR" dirty="0"/>
              <a:t>,</a:t>
            </a:r>
          </a:p>
          <a:p>
            <a:r>
              <a:rPr lang="tr-TR" dirty="0" err="1" smtClean="0"/>
              <a:t>Sektörel</a:t>
            </a:r>
            <a:r>
              <a:rPr lang="tr-TR" dirty="0" smtClean="0"/>
              <a:t> </a:t>
            </a:r>
            <a:r>
              <a:rPr lang="tr-TR" dirty="0"/>
              <a:t>ve ekonomik dönemsel değişiklikler,</a:t>
            </a:r>
          </a:p>
          <a:p>
            <a:r>
              <a:rPr lang="tr-TR" dirty="0" smtClean="0"/>
              <a:t>Kalkınma </a:t>
            </a:r>
            <a:r>
              <a:rPr lang="tr-TR" dirty="0"/>
              <a:t>planları ve programları,</a:t>
            </a:r>
          </a:p>
          <a:p>
            <a:r>
              <a:rPr lang="tr-TR" dirty="0" smtClean="0"/>
              <a:t>Yabancının </a:t>
            </a:r>
            <a:r>
              <a:rPr lang="tr-TR" dirty="0"/>
              <a:t>uyruğunda bulunduğu </a:t>
            </a:r>
            <a:r>
              <a:rPr lang="tr-TR" dirty="0" smtClean="0"/>
              <a:t>ülkeyle ikili </a:t>
            </a:r>
            <a:r>
              <a:rPr lang="tr-TR" dirty="0"/>
              <a:t>ekonomik, sosyal ve </a:t>
            </a:r>
            <a:r>
              <a:rPr lang="tr-TR" dirty="0" smtClean="0"/>
              <a:t>kültürel ilişkiler</a:t>
            </a:r>
            <a:r>
              <a:rPr lang="tr-TR" dirty="0"/>
              <a:t>,</a:t>
            </a:r>
          </a:p>
          <a:p>
            <a:r>
              <a:rPr lang="tr-TR" dirty="0" smtClean="0"/>
              <a:t>Türkiye’nin </a:t>
            </a:r>
            <a:r>
              <a:rPr lang="tr-TR" dirty="0"/>
              <a:t>taraf olduğu ikili </a:t>
            </a:r>
            <a:r>
              <a:rPr lang="tr-TR" dirty="0" smtClean="0"/>
              <a:t>veya çok </a:t>
            </a:r>
            <a:r>
              <a:rPr lang="tr-TR" dirty="0"/>
              <a:t>taraflı anlaşmalar ve </a:t>
            </a:r>
            <a:r>
              <a:rPr lang="tr-TR" dirty="0" smtClean="0"/>
              <a:t>uluslararası sözleşmeler</a:t>
            </a:r>
            <a:r>
              <a:rPr lang="tr-TR" dirty="0"/>
              <a:t>,</a:t>
            </a:r>
          </a:p>
          <a:p>
            <a:r>
              <a:rPr lang="tr-TR" dirty="0" smtClean="0"/>
              <a:t>Kamu </a:t>
            </a:r>
            <a:r>
              <a:rPr lang="tr-TR" dirty="0"/>
              <a:t>düzeni, kamu güvenliği </a:t>
            </a:r>
            <a:r>
              <a:rPr lang="tr-TR" dirty="0" smtClean="0"/>
              <a:t>ve kamu </a:t>
            </a:r>
            <a:r>
              <a:rPr lang="tr-TR" dirty="0"/>
              <a:t>sağlığı</a:t>
            </a:r>
          </a:p>
        </p:txBody>
      </p:sp>
    </p:spTree>
    <p:extLst>
      <p:ext uri="{BB962C8B-B14F-4D97-AF65-F5344CB8AC3E}">
        <p14:creationId xmlns:p14="http://schemas.microsoft.com/office/powerpoint/2010/main" val="66397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Reddedilecek başvurular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Uluslararası işgücü politikasına </a:t>
            </a:r>
            <a:r>
              <a:rPr lang="tr-TR" dirty="0" smtClean="0"/>
              <a:t>uygun olmayan</a:t>
            </a:r>
            <a:r>
              <a:rPr lang="tr-TR" dirty="0"/>
              <a:t>,</a:t>
            </a:r>
          </a:p>
          <a:p>
            <a:r>
              <a:rPr lang="tr-TR" dirty="0" smtClean="0"/>
              <a:t>Yabancı </a:t>
            </a:r>
            <a:r>
              <a:rPr lang="tr-TR" dirty="0"/>
              <a:t>istihdam edilmesine </a:t>
            </a:r>
            <a:r>
              <a:rPr lang="tr-TR" dirty="0" smtClean="0"/>
              <a:t>ilişkin gerekçesi </a:t>
            </a:r>
            <a:r>
              <a:rPr lang="tr-TR" dirty="0"/>
              <a:t>yeterli görülmeyen,</a:t>
            </a:r>
          </a:p>
          <a:p>
            <a:r>
              <a:rPr lang="tr-TR" dirty="0" smtClean="0"/>
              <a:t>Yabancılara </a:t>
            </a:r>
            <a:r>
              <a:rPr lang="tr-TR" dirty="0"/>
              <a:t>yasak iş ve meslekler </a:t>
            </a:r>
            <a:r>
              <a:rPr lang="tr-TR" dirty="0" smtClean="0"/>
              <a:t>için yapılan</a:t>
            </a:r>
            <a:r>
              <a:rPr lang="tr-TR" dirty="0"/>
              <a:t>,</a:t>
            </a:r>
          </a:p>
          <a:p>
            <a:r>
              <a:rPr lang="tr-TR" dirty="0" smtClean="0"/>
              <a:t>Gerekli </a:t>
            </a:r>
            <a:r>
              <a:rPr lang="tr-TR" dirty="0"/>
              <a:t>nitelik ve uzmanlığı </a:t>
            </a:r>
            <a:r>
              <a:rPr lang="tr-TR" dirty="0" smtClean="0"/>
              <a:t>taşımadığı anlaşılan </a:t>
            </a:r>
            <a:r>
              <a:rPr lang="tr-TR" dirty="0"/>
              <a:t>yabancılara ilişkin olan,</a:t>
            </a:r>
          </a:p>
          <a:p>
            <a:r>
              <a:rPr lang="tr-TR" dirty="0" smtClean="0"/>
              <a:t>Türkiye’ye </a:t>
            </a:r>
            <a:r>
              <a:rPr lang="tr-TR" dirty="0"/>
              <a:t>girişlerine izin </a:t>
            </a:r>
            <a:r>
              <a:rPr lang="tr-TR" dirty="0" smtClean="0"/>
              <a:t>verilmeyecek veya </a:t>
            </a:r>
            <a:r>
              <a:rPr lang="tr-TR" dirty="0"/>
              <a:t>vize verilmeyecek </a:t>
            </a:r>
            <a:r>
              <a:rPr lang="tr-TR" dirty="0" smtClean="0"/>
              <a:t>veya </a:t>
            </a:r>
            <a:r>
              <a:rPr lang="tr-TR" dirty="0" err="1" smtClean="0"/>
              <a:t>sınırdışı</a:t>
            </a:r>
            <a:r>
              <a:rPr lang="tr-TR" dirty="0" smtClean="0"/>
              <a:t> </a:t>
            </a:r>
            <a:r>
              <a:rPr lang="tr-TR" dirty="0"/>
              <a:t>edilecek yabancılara </a:t>
            </a:r>
            <a:r>
              <a:rPr lang="tr-TR" dirty="0" smtClean="0"/>
              <a:t>ilişkin olan</a:t>
            </a:r>
            <a:r>
              <a:rPr lang="tr-TR" dirty="0"/>
              <a:t>,</a:t>
            </a:r>
          </a:p>
          <a:p>
            <a:r>
              <a:rPr lang="tr-TR" dirty="0" smtClean="0"/>
              <a:t>Kamu </a:t>
            </a:r>
            <a:r>
              <a:rPr lang="tr-TR" dirty="0"/>
              <a:t>düzeni, kamu güvenliği </a:t>
            </a:r>
            <a:r>
              <a:rPr lang="tr-TR" dirty="0" smtClean="0"/>
              <a:t>veya kamu </a:t>
            </a:r>
            <a:r>
              <a:rPr lang="tr-TR" dirty="0"/>
              <a:t>sağlığı açısından Türkiye’de </a:t>
            </a:r>
            <a:r>
              <a:rPr lang="tr-TR" dirty="0" smtClean="0"/>
              <a:t>çalışmasında sakınca </a:t>
            </a:r>
            <a:r>
              <a:rPr lang="tr-TR" dirty="0"/>
              <a:t>görülen </a:t>
            </a:r>
            <a:r>
              <a:rPr lang="tr-TR" dirty="0" smtClean="0"/>
              <a:t>yabancılara ilişkin </a:t>
            </a:r>
            <a:r>
              <a:rPr lang="tr-TR" dirty="0"/>
              <a:t>olan.</a:t>
            </a:r>
          </a:p>
        </p:txBody>
      </p:sp>
    </p:spTree>
    <p:extLst>
      <p:ext uri="{BB962C8B-B14F-4D97-AF65-F5344CB8AC3E}">
        <p14:creationId xmlns:p14="http://schemas.microsoft.com/office/powerpoint/2010/main" val="88799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79055"/>
            <a:ext cx="10515600" cy="7116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Muafiyet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07153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Çalışma izni muafiyet belgesi (değerli kağıt) </a:t>
            </a:r>
          </a:p>
          <a:p>
            <a:r>
              <a:rPr lang="tr-TR" dirty="0"/>
              <a:t>Kamu yararına çalışan dernek </a:t>
            </a:r>
            <a:r>
              <a:rPr lang="tr-TR" dirty="0" smtClean="0"/>
              <a:t>statüsüne sahip </a:t>
            </a:r>
            <a:r>
              <a:rPr lang="tr-TR" dirty="0"/>
              <a:t>dernekler ile vergi </a:t>
            </a:r>
            <a:r>
              <a:rPr lang="tr-TR" dirty="0" smtClean="0"/>
              <a:t>muafiyeti tanınan </a:t>
            </a:r>
            <a:r>
              <a:rPr lang="tr-TR" dirty="0"/>
              <a:t>vakıflarda gönüllü olarak </a:t>
            </a:r>
            <a:r>
              <a:rPr lang="tr-TR" dirty="0" smtClean="0"/>
              <a:t>çalışacak yabancılar,</a:t>
            </a:r>
          </a:p>
          <a:p>
            <a:r>
              <a:rPr lang="tr-TR" dirty="0"/>
              <a:t>Yabancı ülke temsilciliklerine </a:t>
            </a:r>
            <a:r>
              <a:rPr lang="tr-TR" dirty="0" smtClean="0"/>
              <a:t>bağlı olarak </a:t>
            </a:r>
            <a:r>
              <a:rPr lang="tr-TR" dirty="0"/>
              <a:t>faaliyet gösteren okullarda,</a:t>
            </a:r>
          </a:p>
          <a:p>
            <a:pPr marL="0" indent="0">
              <a:buNone/>
            </a:pPr>
            <a:r>
              <a:rPr lang="tr-TR" dirty="0"/>
              <a:t>kültür kurumlarında ve din </a:t>
            </a:r>
            <a:r>
              <a:rPr lang="tr-TR" dirty="0" smtClean="0"/>
              <a:t>kurumlarında görevli yabancılar,</a:t>
            </a:r>
          </a:p>
          <a:p>
            <a:r>
              <a:rPr lang="tr-TR" dirty="0"/>
              <a:t>Dış temsilciliklerde ve </a:t>
            </a:r>
            <a:r>
              <a:rPr lang="tr-TR" dirty="0" smtClean="0"/>
              <a:t>uluslararası kuruluşlarda </a:t>
            </a:r>
            <a:r>
              <a:rPr lang="tr-TR" dirty="0"/>
              <a:t>görev yapan </a:t>
            </a:r>
            <a:r>
              <a:rPr lang="tr-TR" dirty="0" smtClean="0"/>
              <a:t>diplomatik görevlilerin </a:t>
            </a:r>
            <a:r>
              <a:rPr lang="tr-TR" dirty="0"/>
              <a:t>özel hizmetinde </a:t>
            </a:r>
            <a:r>
              <a:rPr lang="tr-TR" dirty="0" smtClean="0"/>
              <a:t>çalışan yabancılar,</a:t>
            </a:r>
          </a:p>
          <a:p>
            <a:r>
              <a:rPr lang="tr-TR" dirty="0"/>
              <a:t>Anonim şirketlerin Türkiye’de </a:t>
            </a:r>
            <a:r>
              <a:rPr lang="tr-TR" dirty="0" smtClean="0"/>
              <a:t>ikamet etmeyen </a:t>
            </a:r>
            <a:r>
              <a:rPr lang="tr-TR" dirty="0"/>
              <a:t>yönetim kurulu üyesi ve </a:t>
            </a:r>
            <a:r>
              <a:rPr lang="tr-TR" dirty="0" smtClean="0"/>
              <a:t>diğer şirketlerin </a:t>
            </a:r>
            <a:r>
              <a:rPr lang="tr-TR" dirty="0"/>
              <a:t>yönetici sıfatı </a:t>
            </a:r>
            <a:r>
              <a:rPr lang="tr-TR" dirty="0" smtClean="0"/>
              <a:t>olmayan ortağı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401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Kaynak </a:t>
            </a:r>
            <a:endParaRPr lang="tr-TR" b="1" dirty="0" smtClean="0"/>
          </a:p>
          <a:p>
            <a:r>
              <a:rPr lang="tr-TR" dirty="0" smtClean="0"/>
              <a:t>Erken</a:t>
            </a:r>
            <a:r>
              <a:rPr lang="tr-TR" dirty="0"/>
              <a:t>, B. (2016). Uluslararası İşgücü Kanunu Çerçevesinde Türkiye'de Yabancıların Çalışması. </a:t>
            </a:r>
            <a:r>
              <a:rPr lang="tr-TR" i="1" dirty="0"/>
              <a:t>TISK Academy/TISK Akademi</a:t>
            </a:r>
            <a:r>
              <a:rPr lang="tr-TR" dirty="0"/>
              <a:t>, </a:t>
            </a:r>
            <a:r>
              <a:rPr lang="tr-TR" i="1" dirty="0"/>
              <a:t>11</a:t>
            </a:r>
            <a:r>
              <a:rPr lang="tr-TR" dirty="0"/>
              <a:t>(22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 err="1" smtClean="0"/>
              <a:t>bkz</a:t>
            </a:r>
            <a:r>
              <a:rPr lang="tr-TR" dirty="0" smtClean="0"/>
              <a:t>: </a:t>
            </a:r>
            <a:r>
              <a:rPr lang="tr-TR" dirty="0" smtClean="0"/>
              <a:t>Demirkol</a:t>
            </a:r>
            <a:r>
              <a:rPr lang="tr-TR" dirty="0"/>
              <a:t>, B. (2018). Yabancıların Türkiye'de Çalışması ve Uluslararası İşgücü Kanunu (</a:t>
            </a:r>
            <a:r>
              <a:rPr lang="tr-TR" dirty="0" err="1"/>
              <a:t>Working</a:t>
            </a:r>
            <a:r>
              <a:rPr lang="tr-TR" dirty="0"/>
              <a:t> in </a:t>
            </a:r>
            <a:r>
              <a:rPr lang="tr-TR" dirty="0" err="1"/>
              <a:t>Turkey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Foreigners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Act</a:t>
            </a:r>
            <a:r>
              <a:rPr lang="tr-TR" dirty="0"/>
              <a:t> on International </a:t>
            </a:r>
            <a:r>
              <a:rPr lang="tr-TR" dirty="0" err="1"/>
              <a:t>Labour</a:t>
            </a:r>
            <a:r>
              <a:rPr lang="tr-TR" dirty="0"/>
              <a:t>). </a:t>
            </a:r>
            <a:r>
              <a:rPr lang="tr-TR" i="1" dirty="0"/>
              <a:t>Galatasaray Üniversitesi Hukuk Fakültesi Dergisi (</a:t>
            </a:r>
            <a:r>
              <a:rPr lang="tr-TR" i="1" dirty="0" err="1"/>
              <a:t>Journal</a:t>
            </a:r>
            <a:r>
              <a:rPr lang="tr-TR" i="1" dirty="0"/>
              <a:t> of Galatasaray </a:t>
            </a:r>
            <a:r>
              <a:rPr lang="tr-TR" i="1" dirty="0" err="1"/>
              <a:t>University</a:t>
            </a:r>
            <a:r>
              <a:rPr lang="tr-TR" i="1" dirty="0"/>
              <a:t> </a:t>
            </a:r>
            <a:r>
              <a:rPr lang="tr-TR" i="1" dirty="0" err="1"/>
              <a:t>Faculty</a:t>
            </a:r>
            <a:r>
              <a:rPr lang="tr-TR" i="1" dirty="0"/>
              <a:t> of </a:t>
            </a:r>
            <a:r>
              <a:rPr lang="tr-TR" i="1" dirty="0" err="1"/>
              <a:t>Law</a:t>
            </a:r>
            <a:r>
              <a:rPr lang="tr-TR" i="1" dirty="0"/>
              <a:t>)(2018/1)</a:t>
            </a:r>
            <a:r>
              <a:rPr lang="tr-TR" dirty="0"/>
              <a:t>, 421-482.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769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Giriş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Devletler uluslararası </a:t>
            </a:r>
            <a:r>
              <a:rPr lang="tr-TR" dirty="0" smtClean="0"/>
              <a:t>hukuka  uygun </a:t>
            </a:r>
            <a:r>
              <a:rPr lang="tr-TR" dirty="0"/>
              <a:t>olarak yabancılara </a:t>
            </a:r>
            <a:r>
              <a:rPr lang="tr-TR" b="1" dirty="0"/>
              <a:t>çalışma </a:t>
            </a:r>
            <a:r>
              <a:rPr lang="tr-TR" b="1" dirty="0" smtClean="0"/>
              <a:t>hakkı </a:t>
            </a:r>
            <a:r>
              <a:rPr lang="tr-TR" dirty="0" smtClean="0"/>
              <a:t>sunarken </a:t>
            </a:r>
            <a:r>
              <a:rPr lang="tr-TR" dirty="0"/>
              <a:t>kendi takdir yetkileri içerisinde </a:t>
            </a:r>
            <a:r>
              <a:rPr lang="tr-TR" dirty="0" smtClean="0"/>
              <a:t>bu hakkın </a:t>
            </a:r>
            <a:r>
              <a:rPr lang="tr-TR" dirty="0"/>
              <a:t>şartlarını ve sınırlarını belirler</a:t>
            </a:r>
            <a:r>
              <a:rPr lang="tr-TR" dirty="0" smtClean="0"/>
              <a:t>.</a:t>
            </a:r>
          </a:p>
          <a:p>
            <a:r>
              <a:rPr lang="tr-TR" dirty="0"/>
              <a:t>Ülkede varolan </a:t>
            </a:r>
            <a:r>
              <a:rPr lang="tr-TR" dirty="0" smtClean="0"/>
              <a:t>yabancıların  yoğun </a:t>
            </a:r>
            <a:r>
              <a:rPr lang="tr-TR" dirty="0"/>
              <a:t>çalışma talepleri </a:t>
            </a:r>
            <a:r>
              <a:rPr lang="tr-TR" dirty="0" smtClean="0"/>
              <a:t>yabancılara özel </a:t>
            </a:r>
            <a:r>
              <a:rPr lang="tr-TR" dirty="0"/>
              <a:t>çalışma mevzuatının </a:t>
            </a:r>
            <a:r>
              <a:rPr lang="tr-TR" dirty="0" smtClean="0"/>
              <a:t>hazırlanmasını zorunlu </a:t>
            </a:r>
            <a:r>
              <a:rPr lang="tr-TR" dirty="0"/>
              <a:t>kılmıştır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Eski: (2003) 4817 </a:t>
            </a:r>
            <a:r>
              <a:rPr lang="tr-TR" dirty="0"/>
              <a:t>sayılı </a:t>
            </a:r>
            <a:r>
              <a:rPr lang="tr-TR" dirty="0" smtClean="0"/>
              <a:t>Yabancıların Çalışma </a:t>
            </a:r>
            <a:r>
              <a:rPr lang="tr-TR" dirty="0"/>
              <a:t>İzinleri Hakkındaki </a:t>
            </a:r>
            <a:r>
              <a:rPr lang="tr-TR" dirty="0" smtClean="0"/>
              <a:t>Kanun</a:t>
            </a:r>
            <a:endParaRPr lang="tr-TR" dirty="0"/>
          </a:p>
          <a:p>
            <a:r>
              <a:rPr lang="tr-TR" dirty="0" smtClean="0"/>
              <a:t>Güncel: (2016) </a:t>
            </a:r>
            <a:r>
              <a:rPr lang="tr-TR" dirty="0"/>
              <a:t>6735 sayılı </a:t>
            </a:r>
            <a:r>
              <a:rPr lang="tr-TR" dirty="0" smtClean="0"/>
              <a:t>Uluslararası İşgücü Kanunu</a:t>
            </a:r>
          </a:p>
          <a:p>
            <a:r>
              <a:rPr lang="tr-TR" dirty="0"/>
              <a:t>Yabancı </a:t>
            </a:r>
            <a:r>
              <a:rPr lang="tr-TR" dirty="0" smtClean="0"/>
              <a:t>kavramı: vatandaşlık üzerinden </a:t>
            </a:r>
            <a:r>
              <a:rPr lang="tr-TR" dirty="0"/>
              <a:t>tanımlanır; </a:t>
            </a:r>
            <a:endParaRPr lang="tr-TR" dirty="0" smtClean="0"/>
          </a:p>
          <a:p>
            <a:r>
              <a:rPr lang="tr-TR" b="1" dirty="0"/>
              <a:t>Y</a:t>
            </a:r>
            <a:r>
              <a:rPr lang="tr-TR" b="1" dirty="0" smtClean="0"/>
              <a:t>abancı</a:t>
            </a:r>
            <a:r>
              <a:rPr lang="tr-TR" b="1" dirty="0"/>
              <a:t>, </a:t>
            </a:r>
            <a:r>
              <a:rPr lang="tr-TR" b="1" dirty="0" smtClean="0"/>
              <a:t>bir devlete </a:t>
            </a:r>
            <a:r>
              <a:rPr lang="tr-TR" b="1" dirty="0"/>
              <a:t>ya da kişiye göre bulunulan </a:t>
            </a:r>
            <a:r>
              <a:rPr lang="tr-TR" b="1" dirty="0" smtClean="0"/>
              <a:t>ülkenin vatandaşı </a:t>
            </a:r>
            <a:r>
              <a:rPr lang="tr-TR" b="1" dirty="0"/>
              <a:t>olmayan kişi demektir</a:t>
            </a:r>
            <a:r>
              <a:rPr lang="tr-TR" b="1" dirty="0" smtClean="0"/>
              <a:t>.</a:t>
            </a:r>
          </a:p>
          <a:p>
            <a:r>
              <a:rPr lang="tr-TR" dirty="0" smtClean="0"/>
              <a:t>Türkiye Cumhuriyeti vatandaşı olmayan kişi: yabancı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761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Yabancıların Çalışma </a:t>
            </a:r>
            <a:r>
              <a:rPr lang="tr-TR" b="1" dirty="0" smtClean="0"/>
              <a:t>Hakkı ve </a:t>
            </a:r>
            <a:r>
              <a:rPr lang="tr-TR" b="1" dirty="0"/>
              <a:t>Sınırlanması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Çalışma hakkı </a:t>
            </a:r>
            <a:r>
              <a:rPr lang="tr-TR" dirty="0" smtClean="0">
                <a:sym typeface="Wingdings" panose="05000000000000000000" pitchFamily="2" charset="2"/>
              </a:rPr>
              <a:t> s</a:t>
            </a:r>
            <a:r>
              <a:rPr lang="tr-TR" dirty="0" smtClean="0"/>
              <a:t>osyal </a:t>
            </a:r>
            <a:r>
              <a:rPr lang="tr-TR" dirty="0" smtClean="0"/>
              <a:t>hak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İnsan </a:t>
            </a:r>
            <a:r>
              <a:rPr lang="tr-TR" dirty="0"/>
              <a:t>haklarının evrenselliği ilkesi </a:t>
            </a:r>
            <a:r>
              <a:rPr lang="tr-TR" dirty="0" smtClean="0"/>
              <a:t>temel hak </a:t>
            </a:r>
            <a:r>
              <a:rPr lang="tr-TR" dirty="0"/>
              <a:t>ve hürriyetlerin yararlanmasında </a:t>
            </a:r>
            <a:r>
              <a:rPr lang="tr-TR" b="1" dirty="0" smtClean="0"/>
              <a:t>vatandaş ile </a:t>
            </a:r>
            <a:r>
              <a:rPr lang="tr-TR" b="1" dirty="0"/>
              <a:t>yabancı arasındaki eşitliği </a:t>
            </a:r>
            <a:r>
              <a:rPr lang="tr-TR" dirty="0"/>
              <a:t>de kapsamaktadır</a:t>
            </a:r>
            <a:r>
              <a:rPr lang="tr-TR" dirty="0" smtClean="0"/>
              <a:t>. (BM İnsan Hakları Evrensel Beyannamesi –Avrupa Konseyi Avrupa İnsan Hakları Sözleşmesi)</a:t>
            </a:r>
          </a:p>
          <a:p>
            <a:r>
              <a:rPr lang="tr-TR" dirty="0" smtClean="0"/>
              <a:t>Türk </a:t>
            </a:r>
            <a:r>
              <a:rPr lang="tr-TR" dirty="0"/>
              <a:t>mevzuatında çalışma </a:t>
            </a:r>
            <a:r>
              <a:rPr lang="tr-TR" dirty="0" smtClean="0"/>
              <a:t>hakkına ilişkin </a:t>
            </a:r>
            <a:r>
              <a:rPr lang="tr-TR" b="1" dirty="0"/>
              <a:t>eşitlik</a:t>
            </a:r>
            <a:r>
              <a:rPr lang="tr-TR" dirty="0"/>
              <a:t> gereği, prosedürler ve </a:t>
            </a:r>
            <a:r>
              <a:rPr lang="tr-TR" dirty="0" smtClean="0"/>
              <a:t>bazı kazanımlar </a:t>
            </a:r>
            <a:r>
              <a:rPr lang="tr-TR" dirty="0"/>
              <a:t>hariç olmak üzere, çalışan </a:t>
            </a:r>
            <a:r>
              <a:rPr lang="tr-TR" dirty="0" smtClean="0"/>
              <a:t>bir yabancının </a:t>
            </a:r>
            <a:r>
              <a:rPr lang="tr-TR" dirty="0"/>
              <a:t>sosyal güvenlik, ücret ve </a:t>
            </a:r>
            <a:r>
              <a:rPr lang="tr-TR" dirty="0" smtClean="0"/>
              <a:t>sendikal haklar </a:t>
            </a:r>
            <a:r>
              <a:rPr lang="tr-TR" dirty="0"/>
              <a:t>gibi haklarının vatandaştan </a:t>
            </a:r>
            <a:r>
              <a:rPr lang="tr-TR" dirty="0" smtClean="0"/>
              <a:t>farklı olması </a:t>
            </a:r>
            <a:r>
              <a:rPr lang="tr-TR" dirty="0"/>
              <a:t>beklenemez.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640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Mevzuat 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6735 sayılı </a:t>
            </a:r>
            <a:r>
              <a:rPr lang="tr-TR" sz="3200" i="1" dirty="0"/>
              <a:t>Uluslararası </a:t>
            </a:r>
            <a:r>
              <a:rPr lang="tr-TR" sz="3200" i="1" dirty="0" smtClean="0"/>
              <a:t>İşgücü Kanunu </a:t>
            </a:r>
            <a:r>
              <a:rPr lang="tr-TR" sz="3200" dirty="0"/>
              <a:t>yabancıların çalışma </a:t>
            </a:r>
            <a:r>
              <a:rPr lang="tr-TR" sz="3200" dirty="0" smtClean="0"/>
              <a:t>hakkı;</a:t>
            </a:r>
          </a:p>
          <a:p>
            <a:r>
              <a:rPr lang="tr-TR" sz="3200" dirty="0" smtClean="0"/>
              <a:t>5510 </a:t>
            </a:r>
            <a:r>
              <a:rPr lang="tr-TR" sz="3200" dirty="0"/>
              <a:t>sayılı Sosyal Sigortalar ve Genel </a:t>
            </a:r>
            <a:r>
              <a:rPr lang="tr-TR" sz="3200" dirty="0" smtClean="0"/>
              <a:t>Sağlık Sigortası Kanunu yabancıların sosyal güvenlik hakkı;</a:t>
            </a:r>
          </a:p>
          <a:p>
            <a:r>
              <a:rPr lang="tr-TR" sz="3200" dirty="0" smtClean="0"/>
              <a:t>6356 </a:t>
            </a:r>
            <a:r>
              <a:rPr lang="tr-TR" sz="3200" dirty="0"/>
              <a:t>sayılı </a:t>
            </a:r>
            <a:r>
              <a:rPr lang="tr-TR" sz="3200" dirty="0" smtClean="0"/>
              <a:t>Sendikalar ve </a:t>
            </a:r>
            <a:r>
              <a:rPr lang="tr-TR" sz="3200" dirty="0"/>
              <a:t>Toplu İş Sözleşmesi </a:t>
            </a:r>
            <a:r>
              <a:rPr lang="tr-TR" sz="3200" dirty="0" smtClean="0"/>
              <a:t>Kanunu yabancı işçilerin </a:t>
            </a:r>
            <a:r>
              <a:rPr lang="tr-TR" sz="3200" dirty="0"/>
              <a:t>sendika haklarını </a:t>
            </a:r>
            <a:r>
              <a:rPr lang="tr-TR" sz="3200" dirty="0" smtClean="0"/>
              <a:t>düzenlemektedir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endParaRPr lang="tr-TR" sz="3200" dirty="0" smtClean="0"/>
          </a:p>
          <a:p>
            <a:r>
              <a:rPr lang="tr-TR" dirty="0" smtClean="0"/>
              <a:t>Uluslararası </a:t>
            </a:r>
            <a:r>
              <a:rPr lang="tr-TR" dirty="0" smtClean="0"/>
              <a:t>sözleşmeler (BM) </a:t>
            </a:r>
            <a:r>
              <a:rPr lang="tr-TR" dirty="0" smtClean="0"/>
              <a:t>ve </a:t>
            </a:r>
            <a:r>
              <a:rPr lang="tr-TR" dirty="0" smtClean="0"/>
              <a:t>ikili </a:t>
            </a:r>
            <a:r>
              <a:rPr lang="tr-TR" dirty="0" smtClean="0"/>
              <a:t>anlaşmalar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389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389745" y="841362"/>
            <a:ext cx="5611000" cy="8463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</a:rPr>
              <a:t>Sosyal Güvenlik Anlaşmaları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3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 Slab"/>
              </a:rPr>
              <a:t/>
            </a:r>
            <a:br>
              <a:rPr kumimoji="0" lang="tr-TR" altLang="tr-TR" sz="13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 Slab"/>
              </a:rPr>
            </a:br>
            <a:endParaRPr kumimoji="0" lang="tr-TR" altLang="tr-T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1579416" y="1496287"/>
          <a:ext cx="9114218" cy="4876805"/>
        </p:xfrm>
        <a:graphic>
          <a:graphicData uri="http://schemas.openxmlformats.org/drawingml/2006/table">
            <a:tbl>
              <a:tblPr/>
              <a:tblGrid>
                <a:gridCol w="169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7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0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8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89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89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213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tr-TR" sz="1000">
                          <a:effectLst/>
                        </a:rPr>
                        <a:t>    ÜLKELER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>
                          <a:effectLst/>
                        </a:rPr>
                        <a:t>İmza Tarihi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>
                          <a:effectLst/>
                        </a:rPr>
                        <a:t>Yürürlük Tarihi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1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 dirty="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00000"/>
                          </a:solidFill>
                          <a:effectLst/>
                          <a:hlinkClick r:id="rId2"/>
                        </a:rPr>
                        <a:t>TÜRKİYE &amp; </a:t>
                      </a:r>
                      <a:r>
                        <a:rPr lang="tr-TR" sz="1000" u="none" strike="noStrike" dirty="0" smtClean="0">
                          <a:solidFill>
                            <a:srgbClr val="000000"/>
                          </a:solidFill>
                          <a:effectLst/>
                          <a:hlinkClick r:id="rId2"/>
                        </a:rPr>
                        <a:t>ALMANYA</a:t>
                      </a:r>
                      <a:endParaRPr lang="tr-TR" sz="1000" dirty="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30.04.1964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01.11.1965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2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  <a:t>TÜRKİYE &amp; FRANSA</a:t>
                      </a:r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20.01.1972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01.08.1973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3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00000"/>
                          </a:solidFill>
                          <a:effectLst/>
                          <a:hlinkClick r:id="rId4"/>
                        </a:rPr>
                        <a:t>TÜRKİYE &amp; HOLLANDA</a:t>
                      </a:r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 dirty="0">
                          <a:effectLst/>
                        </a:rPr>
                        <a:t>05.04.1966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01.02.1968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4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00000"/>
                          </a:solidFill>
                          <a:effectLst/>
                          <a:hlinkClick r:id="rId5"/>
                        </a:rPr>
                        <a:t>TÜRKİYE &amp; BELÇİKA</a:t>
                      </a:r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04.07.1966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01.05.1968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5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00000"/>
                          </a:solidFill>
                          <a:effectLst/>
                          <a:hlinkClick r:id="rId6"/>
                        </a:rPr>
                        <a:t>TÜRKİYE &amp; DANİMARKA</a:t>
                      </a:r>
                      <a:endParaRPr lang="tr-TR" sz="1000" dirty="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13.12.1999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01.12.2003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6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00000"/>
                          </a:solidFill>
                          <a:effectLst/>
                          <a:hlinkClick r:id="rId7"/>
                        </a:rPr>
                        <a:t>TÜRKİYE &amp; AVUSTURYA</a:t>
                      </a:r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12.10.1966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01.10.1969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7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solidFill>
                            <a:srgbClr val="000000"/>
                          </a:solidFill>
                          <a:effectLst/>
                          <a:hlinkClick r:id="rId8"/>
                        </a:rPr>
                        <a:t>TÜRKİYE &amp; İSVİÇRE</a:t>
                      </a:r>
                      <a:endParaRPr lang="tr-TR" sz="1000" dirty="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01.05.1969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01.01.1972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8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00000"/>
                          </a:solidFill>
                          <a:effectLst/>
                          <a:hlinkClick r:id="rId9"/>
                        </a:rPr>
                        <a:t>TÜRKİYE &amp; İSVEÇ</a:t>
                      </a:r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30.06.1978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01.05.1981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2130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9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00000"/>
                          </a:solidFill>
                          <a:effectLst/>
                          <a:hlinkClick r:id="rId10"/>
                        </a:rPr>
                        <a:t>TÜRKİYE &amp; İNGİLTERE</a:t>
                      </a:r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09.09.1959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01.06.1961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5505"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10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  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solidFill>
                            <a:srgbClr val="000000"/>
                          </a:solidFill>
                          <a:effectLst/>
                          <a:hlinkClick r:id="rId11"/>
                        </a:rPr>
                        <a:t>TÜRKİYE &amp; LİBYA</a:t>
                      </a:r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tr-TR" sz="1000">
                        <a:effectLst/>
                      </a:endParaRP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>
                          <a:effectLst/>
                        </a:rPr>
                        <a:t>13.09.1984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tr-TR" sz="1000" dirty="0">
                          <a:effectLst/>
                        </a:rPr>
                        <a:t>01.09.1985</a:t>
                      </a:r>
                    </a:p>
                  </a:txBody>
                  <a:tcPr marL="49068" marR="49068" marT="24534" marB="24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AutoShape 2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3" descr="http://www3.csgb.gov.tr/csgbPortal/ShowProperty/WLP%20Repository/diyih/resimler/bayraklar/almanya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" name="AutoShape 4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79626" y="2041347"/>
            <a:ext cx="51899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" name="AutoShape 5" descr="http://www3.csgb.gov.tr/csgbPortal/ShowProperty/WLP%20Repository/diyih/resimler/bayraklar/fransa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" name="AutoShape 6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79626" y="2041347"/>
            <a:ext cx="51899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" name="AutoShape 7" descr="http://www3.csgb.gov.tr/csgbPortal/ShowProperty/WLP%20Repository/diyih/resimler/bayraklar/hollanda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" name="AutoShape 8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79626" y="2041347"/>
            <a:ext cx="51899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" name="AutoShape 9" descr="http://www3.csgb.gov.tr/csgbPortal/ShowProperty/WLP%20Repository/diyih/resimler/bayraklar/belcika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" name="AutoShape 10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79626" y="2041347"/>
            <a:ext cx="51899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" name="AutoShape 11" descr="http://www3.csgb.gov.tr/csgbPortal/ShowProperty/WLP%20Repository/diyih/resimler/bayraklar/danimarka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" name="AutoShape 12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79626" y="2041347"/>
            <a:ext cx="51899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" name="AutoShape 13" descr="http://www3.csgb.gov.tr/csgbPortal/ShowProperty/WLP%20Repository/diyih/resimler/bayraklar/avusturya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" name="AutoShape 14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79626" y="2041347"/>
            <a:ext cx="51899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" name="AutoShape 15" descr="http://www3.csgb.gov.tr/csgbPortal/ShowProperty/WLP%20Repository/diyih/resimler/bayraklar/isvicre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" name="AutoShape 16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79626" y="2041347"/>
            <a:ext cx="518990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" name="AutoShape 17" descr="http://www3.csgb.gov.tr/csgbPortal/ShowProperty/WLP%20Repository/diyih/resimler/bayraklar/isvec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" name="AutoShape 18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79626" y="2041347"/>
            <a:ext cx="51899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" name="AutoShape 19" descr="http://www3.csgb.gov.tr/csgbPortal/ShowProperty/WLP%20Repository/diyih/resimler/bayraklar/ingiltere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" name="AutoShape 20" descr="http://www3.csgb.gov.tr/csgbPortal/ShowProperty/WLP%20Repository/diyih/resimler/bayraklar/tr_img"/>
          <p:cNvSpPr>
            <a:spLocks noChangeAspect="1" noChangeArrowheads="1"/>
          </p:cNvSpPr>
          <p:nvPr/>
        </p:nvSpPr>
        <p:spPr bwMode="auto">
          <a:xfrm>
            <a:off x="3179626" y="2041347"/>
            <a:ext cx="51899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" name="AutoShape 21" descr="http://www3.csgb.gov.tr/csgbPortal/ShowProperty/WLP%20Repository/diyih/resimler/bayraklar/libya_img"/>
          <p:cNvSpPr>
            <a:spLocks noChangeAspect="1" noChangeArrowheads="1"/>
          </p:cNvSpPr>
          <p:nvPr/>
        </p:nvSpPr>
        <p:spPr bwMode="auto">
          <a:xfrm>
            <a:off x="3187282" y="2041347"/>
            <a:ext cx="46132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82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Türkiye’de yasal düzenlemeler, yerli işgücü ile rekabet içinde bulunabilecekleri sektörlerde ve mesleklerde göçmenlerin istihdamına izin vermemektedir.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AB’ye üyelik müzakereleri sürecinde 2003 yılında 4817 sayılı Yabancıların Çalışma İzinleri Hakkındaki Kanun (YÇİHK) çıkartılmış ve yabancıların çalışma izinlerinin merkezi olarak düzenlenmesi için Çalışma ve Sosyal Güvenlik Bakanlığı görevlendirilmiştir. </a:t>
            </a:r>
            <a:r>
              <a:rPr lang="tr-TR" dirty="0" smtClean="0"/>
              <a:t> (</a:t>
            </a:r>
            <a:r>
              <a:rPr lang="tr-TR" i="1" dirty="0" smtClean="0">
                <a:solidFill>
                  <a:srgbClr val="FF0000"/>
                </a:solidFill>
              </a:rPr>
              <a:t>Yürürlükten kalkmıştır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/>
              <a:t>4817 sayılı Kanun esas olarak profesyonel ve </a:t>
            </a:r>
            <a:r>
              <a:rPr lang="tr-TR" b="1" dirty="0"/>
              <a:t>kalifiye işgücü</a:t>
            </a:r>
            <a:r>
              <a:rPr lang="tr-TR" dirty="0"/>
              <a:t>nün çalışmasını düzenlemekte olup kayıtdışı olarak çalıştırılan göçmen işçilerin durumunun yasallaştırılması gibi bir amacı yoktur (İçduygu 2010:34). </a:t>
            </a:r>
          </a:p>
        </p:txBody>
      </p:sp>
    </p:spTree>
    <p:extLst>
      <p:ext uri="{BB962C8B-B14F-4D97-AF65-F5344CB8AC3E}">
        <p14:creationId xmlns:p14="http://schemas.microsoft.com/office/powerpoint/2010/main" val="23786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Yabancıların Çalışma </a:t>
            </a:r>
            <a:r>
              <a:rPr lang="tr-TR" b="1" dirty="0" smtClean="0"/>
              <a:t>Hakkının Şartları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Çalışma temel şartları: </a:t>
            </a:r>
          </a:p>
          <a:p>
            <a:r>
              <a:rPr lang="tr-TR" dirty="0" smtClean="0"/>
              <a:t>Türkiye’ye </a:t>
            </a:r>
            <a:r>
              <a:rPr lang="tr-TR" dirty="0"/>
              <a:t>giriş şartlarını taşımak,</a:t>
            </a:r>
          </a:p>
          <a:p>
            <a:r>
              <a:rPr lang="tr-TR" dirty="0"/>
              <a:t>Çalışılacak işin yabancılara </a:t>
            </a:r>
            <a:r>
              <a:rPr lang="tr-TR" dirty="0" smtClean="0"/>
              <a:t>yasaklanmaması,</a:t>
            </a:r>
            <a:endParaRPr lang="tr-TR" dirty="0"/>
          </a:p>
          <a:p>
            <a:r>
              <a:rPr lang="tr-TR" dirty="0" smtClean="0"/>
              <a:t>Çalışma </a:t>
            </a:r>
            <a:r>
              <a:rPr lang="tr-TR" dirty="0"/>
              <a:t>izni </a:t>
            </a:r>
            <a:r>
              <a:rPr lang="tr-TR" dirty="0" smtClean="0"/>
              <a:t>almak.</a:t>
            </a:r>
            <a:endParaRPr lang="tr-TR" dirty="0"/>
          </a:p>
          <a:p>
            <a:endParaRPr lang="tr-TR" dirty="0" smtClean="0"/>
          </a:p>
          <a:p>
            <a:r>
              <a:rPr lang="tr-TR" b="1" dirty="0" smtClean="0"/>
              <a:t>Giriş temel şartları: </a:t>
            </a:r>
          </a:p>
          <a:p>
            <a:r>
              <a:rPr lang="tr-TR" dirty="0"/>
              <a:t>Geçerli pasaport veya pasaport </a:t>
            </a:r>
            <a:r>
              <a:rPr lang="tr-TR" dirty="0" smtClean="0"/>
              <a:t>yerine geçen </a:t>
            </a:r>
            <a:r>
              <a:rPr lang="tr-TR" dirty="0"/>
              <a:t>belgelerin yetkili </a:t>
            </a:r>
            <a:r>
              <a:rPr lang="tr-TR" dirty="0" smtClean="0"/>
              <a:t>makamlara gösterilmesi</a:t>
            </a:r>
            <a:r>
              <a:rPr lang="tr-TR" dirty="0"/>
              <a:t>,</a:t>
            </a:r>
          </a:p>
          <a:p>
            <a:r>
              <a:rPr lang="tr-TR" dirty="0" smtClean="0"/>
              <a:t>Türkiye’ye </a:t>
            </a:r>
            <a:r>
              <a:rPr lang="tr-TR" dirty="0"/>
              <a:t>giriş yasağının olmaması,</a:t>
            </a:r>
          </a:p>
          <a:p>
            <a:r>
              <a:rPr lang="tr-TR" dirty="0" smtClean="0"/>
              <a:t>Türkiye’ye </a:t>
            </a:r>
            <a:r>
              <a:rPr lang="tr-TR" dirty="0"/>
              <a:t>giriş amacını </a:t>
            </a:r>
            <a:r>
              <a:rPr lang="tr-TR" dirty="0" smtClean="0"/>
              <a:t>gösteren vize </a:t>
            </a:r>
            <a:r>
              <a:rPr lang="tr-TR" dirty="0"/>
              <a:t>sahibi olunması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Kalış süresi 90 gün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712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Yasak meslekler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tr-TR" dirty="0"/>
              <a:t>Dişçilik</a:t>
            </a:r>
          </a:p>
          <a:p>
            <a:pPr algn="ctr"/>
            <a:r>
              <a:rPr lang="tr-TR" dirty="0" smtClean="0"/>
              <a:t>Ebelik</a:t>
            </a:r>
            <a:endParaRPr lang="tr-TR" dirty="0"/>
          </a:p>
          <a:p>
            <a:pPr algn="ctr"/>
            <a:r>
              <a:rPr lang="tr-TR" dirty="0" smtClean="0"/>
              <a:t>Eczacılık</a:t>
            </a:r>
            <a:endParaRPr lang="tr-TR" dirty="0"/>
          </a:p>
          <a:p>
            <a:pPr algn="ctr"/>
            <a:r>
              <a:rPr lang="tr-TR" dirty="0" smtClean="0"/>
              <a:t>Veterinerlik</a:t>
            </a:r>
            <a:endParaRPr lang="tr-TR" dirty="0"/>
          </a:p>
          <a:p>
            <a:pPr algn="ctr"/>
            <a:r>
              <a:rPr lang="tr-TR" dirty="0" smtClean="0"/>
              <a:t>Özel </a:t>
            </a:r>
            <a:r>
              <a:rPr lang="tr-TR" dirty="0"/>
              <a:t>hastanelerde müdürlük</a:t>
            </a:r>
          </a:p>
          <a:p>
            <a:pPr algn="ctr"/>
            <a:r>
              <a:rPr lang="tr-TR" dirty="0" smtClean="0"/>
              <a:t>Gemi </a:t>
            </a:r>
            <a:r>
              <a:rPr lang="tr-TR" dirty="0"/>
              <a:t>adamlığı</a:t>
            </a:r>
          </a:p>
          <a:p>
            <a:pPr algn="ctr"/>
            <a:r>
              <a:rPr lang="tr-TR" dirty="0" smtClean="0"/>
              <a:t>Avukatlık</a:t>
            </a:r>
            <a:endParaRPr lang="tr-TR" dirty="0"/>
          </a:p>
          <a:p>
            <a:pPr algn="ctr"/>
            <a:r>
              <a:rPr lang="tr-TR" dirty="0" smtClean="0"/>
              <a:t>Noterlik</a:t>
            </a:r>
            <a:endParaRPr lang="tr-TR" dirty="0"/>
          </a:p>
          <a:p>
            <a:pPr algn="ctr"/>
            <a:r>
              <a:rPr lang="tr-TR" dirty="0" smtClean="0"/>
              <a:t>Gümrük </a:t>
            </a:r>
            <a:r>
              <a:rPr lang="tr-TR" dirty="0"/>
              <a:t>müşavirliği</a:t>
            </a:r>
          </a:p>
          <a:p>
            <a:pPr algn="ctr"/>
            <a:r>
              <a:rPr lang="tr-TR" dirty="0" smtClean="0"/>
              <a:t>Güvenlik </a:t>
            </a:r>
            <a:r>
              <a:rPr lang="tr-TR" dirty="0"/>
              <a:t>görevliliği</a:t>
            </a:r>
          </a:p>
        </p:txBody>
      </p:sp>
    </p:spTree>
    <p:extLst>
      <p:ext uri="{BB962C8B-B14F-4D97-AF65-F5344CB8AC3E}">
        <p14:creationId xmlns:p14="http://schemas.microsoft.com/office/powerpoint/2010/main" val="190070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Çalışma İzni Türleri ve Süreler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İlk başvuruda en </a:t>
            </a:r>
            <a:r>
              <a:rPr lang="tr-TR" dirty="0"/>
              <a:t>çok </a:t>
            </a:r>
            <a:r>
              <a:rPr lang="tr-TR" u="sng" dirty="0"/>
              <a:t>bir yıl </a:t>
            </a:r>
            <a:r>
              <a:rPr lang="tr-TR" dirty="0"/>
              <a:t>geçerli çalışma izni verilir</a:t>
            </a:r>
            <a:r>
              <a:rPr lang="tr-TR" dirty="0" smtClean="0"/>
              <a:t>.</a:t>
            </a:r>
          </a:p>
          <a:p>
            <a:r>
              <a:rPr lang="tr-TR" dirty="0"/>
              <a:t>Türkiye’de uzun dönem ikamet izni </a:t>
            </a:r>
            <a:r>
              <a:rPr lang="tr-TR" dirty="0" smtClean="0"/>
              <a:t>veya en </a:t>
            </a:r>
            <a:r>
              <a:rPr lang="tr-TR" dirty="0"/>
              <a:t>az sekiz yıl kanuni çalışma izni olan </a:t>
            </a:r>
            <a:r>
              <a:rPr lang="tr-TR" dirty="0" smtClean="0"/>
              <a:t>yabancılar </a:t>
            </a:r>
            <a:r>
              <a:rPr lang="tr-TR" b="1" dirty="0" smtClean="0"/>
              <a:t>süresiz </a:t>
            </a:r>
            <a:r>
              <a:rPr lang="tr-TR" b="1" dirty="0"/>
              <a:t>çalışma </a:t>
            </a:r>
            <a:r>
              <a:rPr lang="tr-TR" dirty="0"/>
              <a:t>iznine </a:t>
            </a:r>
            <a:r>
              <a:rPr lang="tr-TR" dirty="0" smtClean="0"/>
              <a:t>başvurabilir. </a:t>
            </a:r>
          </a:p>
          <a:p>
            <a:r>
              <a:rPr lang="tr-TR" dirty="0"/>
              <a:t>Süresiz çalışma izni olan yabancı</a:t>
            </a:r>
            <a:r>
              <a:rPr lang="tr-TR" dirty="0" smtClean="0"/>
              <a:t>, </a:t>
            </a:r>
            <a:r>
              <a:rPr lang="tr-TR" u="sng" dirty="0" smtClean="0"/>
              <a:t>özel </a:t>
            </a:r>
            <a:r>
              <a:rPr lang="tr-TR" u="sng" dirty="0"/>
              <a:t>kanunlardaki düzenlemeler hariç</a:t>
            </a:r>
            <a:r>
              <a:rPr lang="tr-TR" dirty="0"/>
              <a:t>, </a:t>
            </a:r>
            <a:r>
              <a:rPr lang="tr-TR" dirty="0" smtClean="0"/>
              <a:t>sosyal güvenliğe </a:t>
            </a:r>
            <a:r>
              <a:rPr lang="tr-TR" dirty="0"/>
              <a:t>ilişkin kazanılmış hakları saklı </a:t>
            </a:r>
            <a:r>
              <a:rPr lang="tr-TR" dirty="0" smtClean="0"/>
              <a:t>kalmak ve </a:t>
            </a:r>
            <a:r>
              <a:rPr lang="tr-TR" dirty="0"/>
              <a:t>bu hakların kullanımında ilgili </a:t>
            </a:r>
            <a:r>
              <a:rPr lang="tr-TR" dirty="0" smtClean="0"/>
              <a:t>mevzuat hükümlerine </a:t>
            </a:r>
            <a:r>
              <a:rPr lang="tr-TR" dirty="0"/>
              <a:t>tabi olmak şartıyla, </a:t>
            </a:r>
            <a:r>
              <a:rPr lang="tr-TR" u="sng" dirty="0" smtClean="0"/>
              <a:t>Türk vatandaşlarına </a:t>
            </a:r>
            <a:r>
              <a:rPr lang="tr-TR" u="sng" dirty="0"/>
              <a:t>tanınan haklardan yararlanır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İşverene bağlı/ bağımsız çalışma izni* (istisna)</a:t>
            </a:r>
          </a:p>
          <a:p>
            <a:r>
              <a:rPr lang="tr-TR" dirty="0" smtClean="0"/>
              <a:t>TURKUAZ KART: bağımsız çalışmayı yaygınlaştırma amacındadır. </a:t>
            </a:r>
          </a:p>
          <a:p>
            <a:r>
              <a:rPr lang="tr-TR" b="1" dirty="0"/>
              <a:t>TURKUAZ KART </a:t>
            </a:r>
            <a:r>
              <a:rPr lang="tr-TR" b="1" dirty="0" smtClean="0"/>
              <a:t>YÖNETMELİĞİ, 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405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1036</Words>
  <Application>Microsoft Office PowerPoint</Application>
  <PresentationFormat>Geniş ekran</PresentationFormat>
  <Paragraphs>180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Helvetica Neue</vt:lpstr>
      <vt:lpstr>inherit</vt:lpstr>
      <vt:lpstr>Roboto Slab</vt:lpstr>
      <vt:lpstr>Wingdings</vt:lpstr>
      <vt:lpstr>Office Teması</vt:lpstr>
      <vt:lpstr>ULUSLARARASI EMEK GÖÇÜ </vt:lpstr>
      <vt:lpstr>Giriş</vt:lpstr>
      <vt:lpstr>Yabancıların Çalışma Hakkı ve Sınırlanması</vt:lpstr>
      <vt:lpstr>Mevzuat </vt:lpstr>
      <vt:lpstr>Sosyal Güvenlik Anlaşmaları  </vt:lpstr>
      <vt:lpstr>PowerPoint Sunusu</vt:lpstr>
      <vt:lpstr>Yabancıların Çalışma Hakkının Şartları</vt:lpstr>
      <vt:lpstr>Yasak meslekler</vt:lpstr>
      <vt:lpstr>Çalışma İzni Türleri ve Süreler</vt:lpstr>
      <vt:lpstr>Turkuaz Kart*</vt:lpstr>
      <vt:lpstr>PowerPoint Sunusu</vt:lpstr>
      <vt:lpstr>PowerPoint Sunusu</vt:lpstr>
      <vt:lpstr>6735 sayılı Kanun çalışma izni başvurusunun uluslararası işgücü politikasına göre değerlendirileceğini hüküm altına almıştır. </vt:lpstr>
      <vt:lpstr>Reddedilecek başvurular</vt:lpstr>
      <vt:lpstr>Muafiyet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ULUSLARARASI EMEK GÖÇÜ </dc:title>
  <dc:creator>elif tugba dogan</dc:creator>
  <cp:lastModifiedBy>elif tugba dogan</cp:lastModifiedBy>
  <cp:revision>1</cp:revision>
  <dcterms:created xsi:type="dcterms:W3CDTF">2020-05-07T22:56:49Z</dcterms:created>
  <dcterms:modified xsi:type="dcterms:W3CDTF">2020-05-07T22:57:01Z</dcterms:modified>
</cp:coreProperties>
</file>