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50" r:id="rId3"/>
    <p:sldId id="438" r:id="rId4"/>
    <p:sldId id="437" r:id="rId5"/>
    <p:sldId id="451" r:id="rId6"/>
    <p:sldId id="452" r:id="rId7"/>
    <p:sldId id="439" r:id="rId8"/>
    <p:sldId id="453" r:id="rId9"/>
    <p:sldId id="440" r:id="rId10"/>
    <p:sldId id="454" r:id="rId11"/>
    <p:sldId id="455" r:id="rId12"/>
    <p:sldId id="456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>
      <p:cViewPr varScale="1">
        <p:scale>
          <a:sx n="83" d="100"/>
          <a:sy n="83" d="100"/>
        </p:scale>
        <p:origin x="1608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9645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6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3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78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7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04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89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6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B4FA2-8726-4D26-89D2-19EF43D893F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7669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pjWioF6iMo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pjWioF6iMo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27584" y="1700808"/>
            <a:ext cx="7772400" cy="1470025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ENGLISH FOR ACADEMIC PURPOSES </a:t>
            </a:r>
            <a:r>
              <a:rPr lang="tr-TR" b="1" dirty="0" smtClean="0">
                <a:solidFill>
                  <a:srgbClr val="FF0000"/>
                </a:solidFill>
              </a:rPr>
              <a:t>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03648" y="4005064"/>
            <a:ext cx="6400800" cy="792088"/>
          </a:xfrm>
        </p:spPr>
        <p:txBody>
          <a:bodyPr/>
          <a:lstStyle/>
          <a:p>
            <a:r>
              <a:rPr lang="tr-TR" dirty="0" err="1" smtClean="0">
                <a:solidFill>
                  <a:schemeClr val="tx1"/>
                </a:solidFill>
              </a:rPr>
              <a:t>Beris</a:t>
            </a:r>
            <a:r>
              <a:rPr lang="tr-TR" dirty="0" smtClean="0">
                <a:solidFill>
                  <a:schemeClr val="tx1"/>
                </a:solidFill>
              </a:rPr>
              <a:t> Artan </a:t>
            </a:r>
            <a:r>
              <a:rPr lang="tr-TR" dirty="0" err="1" smtClean="0">
                <a:solidFill>
                  <a:schemeClr val="tx1"/>
                </a:solidFill>
              </a:rPr>
              <a:t>Özoran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57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0375" y="34576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tr-TR" sz="3200" dirty="0" err="1" smtClean="0">
                <a:solidFill>
                  <a:srgbClr val="FF0000"/>
                </a:solidFill>
              </a:rPr>
              <a:t>Listening</a:t>
            </a:r>
            <a:r>
              <a:rPr lang="tr-TR" sz="3200" dirty="0" smtClean="0">
                <a:solidFill>
                  <a:srgbClr val="FF0000"/>
                </a:solidFill>
              </a:rPr>
              <a:t>: Media </a:t>
            </a:r>
            <a:r>
              <a:rPr lang="tr-TR" sz="3200" dirty="0" err="1" smtClean="0">
                <a:solidFill>
                  <a:srgbClr val="FF0000"/>
                </a:solidFill>
              </a:rPr>
              <a:t>and</a:t>
            </a:r>
            <a:r>
              <a:rPr lang="tr-TR" sz="3200" dirty="0" smtClean="0">
                <a:solidFill>
                  <a:srgbClr val="FF0000"/>
                </a:solidFill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</a:rPr>
              <a:t>Society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548666" y="1815793"/>
            <a:ext cx="777240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Source: «</a:t>
            </a:r>
            <a:r>
              <a:rPr lang="tr-TR" dirty="0" err="1" smtClean="0"/>
              <a:t>Whoever</a:t>
            </a:r>
            <a:r>
              <a:rPr lang="tr-TR" dirty="0" smtClean="0"/>
              <a:t> </a:t>
            </a:r>
            <a:r>
              <a:rPr lang="tr-TR" dirty="0" err="1"/>
              <a:t>Controls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Media,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Images</a:t>
            </a:r>
            <a:r>
              <a:rPr lang="tr-TR" dirty="0"/>
              <a:t>, </a:t>
            </a:r>
            <a:r>
              <a:rPr lang="tr-TR" dirty="0" err="1"/>
              <a:t>Controls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 smtClean="0"/>
              <a:t>Culture</a:t>
            </a:r>
            <a:r>
              <a:rPr lang="tr-TR" dirty="0" smtClean="0"/>
              <a:t>»</a:t>
            </a:r>
            <a:endParaRPr lang="tr-T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403648" y="2411408"/>
            <a:ext cx="49197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u="sng" dirty="0">
                <a:hlinkClick r:id="rId2"/>
              </a:rPr>
              <a:t>https://www.youtube.com/watch?v=ZpjWioF6iMo</a:t>
            </a:r>
            <a:endParaRPr lang="tr-TR" dirty="0"/>
          </a:p>
        </p:txBody>
      </p:sp>
      <p:sp>
        <p:nvSpPr>
          <p:cNvPr id="12" name="Dikdörtgen 11"/>
          <p:cNvSpPr/>
          <p:nvPr/>
        </p:nvSpPr>
        <p:spPr>
          <a:xfrm>
            <a:off x="460375" y="3185812"/>
            <a:ext cx="8225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Discussion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listening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460375" y="3807577"/>
            <a:ext cx="8225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What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main </a:t>
            </a:r>
            <a:r>
              <a:rPr lang="tr-TR" dirty="0" err="1" smtClean="0"/>
              <a:t>point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speech</a:t>
            </a:r>
            <a:r>
              <a:rPr lang="tr-TR" dirty="0" smtClean="0"/>
              <a:t>?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460375" y="4351801"/>
            <a:ext cx="8225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Do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agree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disagree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speaker</a:t>
            </a:r>
            <a:r>
              <a:rPr lang="tr-TR" dirty="0" smtClean="0"/>
              <a:t>? </a:t>
            </a:r>
            <a:r>
              <a:rPr lang="tr-TR" dirty="0" err="1" smtClean="0"/>
              <a:t>Why</a:t>
            </a:r>
            <a:r>
              <a:rPr lang="tr-TR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80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0375" y="34576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tr-TR" sz="3200" dirty="0" err="1" smtClean="0">
                <a:solidFill>
                  <a:srgbClr val="FF0000"/>
                </a:solidFill>
              </a:rPr>
              <a:t>Listening</a:t>
            </a:r>
            <a:r>
              <a:rPr lang="tr-TR" sz="3200" dirty="0" smtClean="0">
                <a:solidFill>
                  <a:srgbClr val="FF0000"/>
                </a:solidFill>
              </a:rPr>
              <a:t>: Media </a:t>
            </a:r>
            <a:r>
              <a:rPr lang="tr-TR" sz="3200" dirty="0" err="1" smtClean="0">
                <a:solidFill>
                  <a:srgbClr val="FF0000"/>
                </a:solidFill>
              </a:rPr>
              <a:t>and</a:t>
            </a:r>
            <a:r>
              <a:rPr lang="tr-TR" sz="3200" dirty="0" smtClean="0">
                <a:solidFill>
                  <a:srgbClr val="FF0000"/>
                </a:solidFill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</a:rPr>
              <a:t>Society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548666" y="1815793"/>
            <a:ext cx="777240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Source: «</a:t>
            </a:r>
            <a:r>
              <a:rPr lang="tr-TR" dirty="0" err="1" smtClean="0"/>
              <a:t>Whoever</a:t>
            </a:r>
            <a:r>
              <a:rPr lang="tr-TR" dirty="0" smtClean="0"/>
              <a:t> </a:t>
            </a:r>
            <a:r>
              <a:rPr lang="tr-TR" dirty="0" err="1"/>
              <a:t>Controls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Media,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Images</a:t>
            </a:r>
            <a:r>
              <a:rPr lang="tr-TR" dirty="0"/>
              <a:t>, </a:t>
            </a:r>
            <a:r>
              <a:rPr lang="tr-TR" dirty="0" err="1"/>
              <a:t>Controls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 smtClean="0"/>
              <a:t>Culture</a:t>
            </a:r>
            <a:r>
              <a:rPr lang="tr-TR" dirty="0" smtClean="0"/>
              <a:t>»</a:t>
            </a:r>
            <a:endParaRPr lang="tr-T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403648" y="2411408"/>
            <a:ext cx="49197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u="sng" dirty="0">
                <a:hlinkClick r:id="rId2"/>
              </a:rPr>
              <a:t>https://www.youtube.com/watch?v=ZpjWioF6iMo</a:t>
            </a:r>
            <a:endParaRPr lang="tr-TR" dirty="0"/>
          </a:p>
        </p:txBody>
      </p:sp>
      <p:sp>
        <p:nvSpPr>
          <p:cNvPr id="12" name="Dikdörtgen 11"/>
          <p:cNvSpPr/>
          <p:nvPr/>
        </p:nvSpPr>
        <p:spPr>
          <a:xfrm>
            <a:off x="460375" y="3185812"/>
            <a:ext cx="8225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Discussion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listening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460375" y="3807577"/>
            <a:ext cx="8225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What</a:t>
            </a:r>
            <a:r>
              <a:rPr lang="tr-TR" dirty="0" smtClean="0"/>
              <a:t> do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think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media</a:t>
            </a:r>
            <a:r>
              <a:rPr lang="tr-TR" dirty="0" smtClean="0"/>
              <a:t> </a:t>
            </a:r>
            <a:r>
              <a:rPr lang="tr-TR" dirty="0" err="1" smtClean="0"/>
              <a:t>control</a:t>
            </a:r>
            <a:r>
              <a:rPr lang="tr-TR" dirty="0" smtClean="0"/>
              <a:t>?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460375" y="4351801"/>
            <a:ext cx="8225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Do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think</a:t>
            </a:r>
            <a:r>
              <a:rPr lang="tr-TR" dirty="0" smtClean="0"/>
              <a:t> </a:t>
            </a:r>
            <a:r>
              <a:rPr lang="tr-TR" dirty="0" err="1" smtClean="0"/>
              <a:t>media</a:t>
            </a:r>
            <a:r>
              <a:rPr lang="tr-TR" dirty="0" smtClean="0"/>
              <a:t> </a:t>
            </a:r>
            <a:r>
              <a:rPr lang="tr-TR" dirty="0" err="1" smtClean="0"/>
              <a:t>shape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culture</a:t>
            </a:r>
            <a:r>
              <a:rPr lang="tr-TR" dirty="0" smtClean="0"/>
              <a:t>? </a:t>
            </a:r>
            <a:r>
              <a:rPr lang="tr-TR" dirty="0" err="1" smtClean="0"/>
              <a:t>Why</a:t>
            </a:r>
            <a:r>
              <a:rPr lang="tr-TR" dirty="0" smtClean="0"/>
              <a:t>? </a:t>
            </a:r>
            <a:r>
              <a:rPr lang="tr-TR" dirty="0" err="1" smtClean="0"/>
              <a:t>Why</a:t>
            </a:r>
            <a:r>
              <a:rPr lang="tr-TR" dirty="0" smtClean="0"/>
              <a:t> not?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2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0375" y="34576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tr-TR" sz="3200" dirty="0" err="1" smtClean="0">
                <a:solidFill>
                  <a:srgbClr val="FF0000"/>
                </a:solidFill>
              </a:rPr>
              <a:t>Speaking</a:t>
            </a:r>
            <a:r>
              <a:rPr lang="tr-TR" sz="3200" dirty="0" smtClean="0">
                <a:solidFill>
                  <a:srgbClr val="FF0000"/>
                </a:solidFill>
              </a:rPr>
              <a:t>: Media </a:t>
            </a:r>
            <a:r>
              <a:rPr lang="tr-TR" sz="3200" dirty="0" err="1" smtClean="0">
                <a:solidFill>
                  <a:srgbClr val="FF0000"/>
                </a:solidFill>
              </a:rPr>
              <a:t>and</a:t>
            </a:r>
            <a:r>
              <a:rPr lang="tr-TR" sz="3200" dirty="0" smtClean="0">
                <a:solidFill>
                  <a:srgbClr val="FF0000"/>
                </a:solidFill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</a:rPr>
              <a:t>Society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781486" y="2348880"/>
            <a:ext cx="7772400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400" dirty="0"/>
              <a:t>“How Media </a:t>
            </a:r>
            <a:r>
              <a:rPr lang="tr-TR" sz="2400" dirty="0" err="1" smtClean="0"/>
              <a:t>Effect</a:t>
            </a:r>
            <a:r>
              <a:rPr lang="tr-TR" sz="2400" dirty="0" smtClean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Society</a:t>
            </a:r>
            <a:r>
              <a:rPr lang="tr-TR" sz="2400" dirty="0"/>
              <a:t>?”</a:t>
            </a:r>
            <a:endParaRPr lang="tr-TR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944360" y="3068960"/>
            <a:ext cx="401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Support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ideas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examples</a:t>
            </a:r>
            <a:r>
              <a:rPr lang="tr-TR" dirty="0" smtClean="0"/>
              <a:t>. </a:t>
            </a:r>
            <a:endParaRPr lang="en-US" dirty="0"/>
          </a:p>
        </p:txBody>
      </p:sp>
      <p:sp>
        <p:nvSpPr>
          <p:cNvPr id="11" name="Dikdörtgen 10"/>
          <p:cNvSpPr/>
          <p:nvPr/>
        </p:nvSpPr>
        <p:spPr>
          <a:xfrm>
            <a:off x="781486" y="1729468"/>
            <a:ext cx="401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Class </a:t>
            </a:r>
            <a:r>
              <a:rPr lang="tr-TR" dirty="0" err="1" smtClean="0"/>
              <a:t>Discussion</a:t>
            </a:r>
            <a:r>
              <a:rPr lang="tr-TR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00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7772400" cy="1470025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Media </a:t>
            </a:r>
            <a:r>
              <a:rPr lang="tr-TR" b="1" dirty="0" err="1" smtClean="0">
                <a:solidFill>
                  <a:srgbClr val="FF0000"/>
                </a:solidFill>
              </a:rPr>
              <a:t>and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Society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25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0375" y="34576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tr-TR" sz="3200" dirty="0" smtClean="0">
                <a:solidFill>
                  <a:srgbClr val="FF0000"/>
                </a:solidFill>
              </a:rPr>
              <a:t>Reading: Media </a:t>
            </a:r>
            <a:r>
              <a:rPr lang="tr-TR" sz="3200" dirty="0" err="1" smtClean="0">
                <a:solidFill>
                  <a:srgbClr val="FF0000"/>
                </a:solidFill>
              </a:rPr>
              <a:t>and</a:t>
            </a:r>
            <a:r>
              <a:rPr lang="tr-TR" sz="3200" dirty="0" smtClean="0">
                <a:solidFill>
                  <a:srgbClr val="FF0000"/>
                </a:solidFill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</a:rPr>
              <a:t>Society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548666" y="1815793"/>
            <a:ext cx="7772400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Source: Brown, K.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tr-TR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Hood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S. (2002). </a:t>
            </a:r>
            <a:r>
              <a:rPr lang="tr-TR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Academic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Encounters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Life in </a:t>
            </a:r>
            <a:r>
              <a:rPr lang="tr-TR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Society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Cambridge </a:t>
            </a:r>
            <a:r>
              <a:rPr lang="tr-TR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University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Press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tr-T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624650" y="2736055"/>
            <a:ext cx="2653675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Unit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3 : Media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Society</a:t>
            </a:r>
            <a:endParaRPr lang="tr-T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612775" y="3356992"/>
            <a:ext cx="8225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Chapter</a:t>
            </a:r>
            <a:r>
              <a:rPr lang="tr-TR" dirty="0" smtClean="0"/>
              <a:t> 5: </a:t>
            </a:r>
            <a:r>
              <a:rPr lang="tr-TR" dirty="0" err="1" smtClean="0"/>
              <a:t>The</a:t>
            </a:r>
            <a:r>
              <a:rPr lang="tr-TR" dirty="0" smtClean="0"/>
              <a:t> Role of </a:t>
            </a:r>
            <a:r>
              <a:rPr lang="tr-TR" dirty="0" err="1" smtClean="0"/>
              <a:t>Mass</a:t>
            </a:r>
            <a:r>
              <a:rPr lang="tr-TR" dirty="0" smtClean="0"/>
              <a:t> Media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68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Dikdörtgen 8"/>
          <p:cNvSpPr/>
          <p:nvPr/>
        </p:nvSpPr>
        <p:spPr>
          <a:xfrm>
            <a:off x="786778" y="1717485"/>
            <a:ext cx="5412572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How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many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hours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per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week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, do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spend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using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media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?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909440" y="3346717"/>
            <a:ext cx="4168963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think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about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media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Turkey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893486" y="2357031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main </a:t>
            </a:r>
            <a:r>
              <a:rPr lang="tr-TR" dirty="0" err="1" smtClean="0"/>
              <a:t>purposes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media</a:t>
            </a:r>
            <a:r>
              <a:rPr lang="tr-TR" dirty="0" smtClean="0"/>
              <a:t>? Is it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getting</a:t>
            </a:r>
            <a:r>
              <a:rPr lang="tr-TR" dirty="0" smtClean="0"/>
              <a:t> </a:t>
            </a:r>
            <a:r>
              <a:rPr lang="tr-TR" dirty="0" err="1" smtClean="0"/>
              <a:t>information</a:t>
            </a:r>
            <a:r>
              <a:rPr lang="tr-TR" dirty="0" smtClean="0"/>
              <a:t>, </a:t>
            </a:r>
            <a:r>
              <a:rPr lang="tr-TR" dirty="0" err="1" smtClean="0"/>
              <a:t>educat</a:t>
            </a:r>
            <a:r>
              <a:rPr lang="tr-TR" dirty="0" err="1" smtClean="0"/>
              <a:t>ion</a:t>
            </a:r>
            <a:r>
              <a:rPr lang="tr-TR" dirty="0" smtClean="0"/>
              <a:t>, </a:t>
            </a:r>
            <a:r>
              <a:rPr lang="tr-TR" dirty="0" err="1" smtClean="0"/>
              <a:t>entertainment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?</a:t>
            </a:r>
            <a:endParaRPr lang="en-US" dirty="0"/>
          </a:p>
        </p:txBody>
      </p:sp>
      <p:sp>
        <p:nvSpPr>
          <p:cNvPr id="14" name="Dikdörtgen 13"/>
          <p:cNvSpPr/>
          <p:nvPr/>
        </p:nvSpPr>
        <p:spPr>
          <a:xfrm>
            <a:off x="893486" y="4078768"/>
            <a:ext cx="54067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What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effect</a:t>
            </a:r>
            <a:r>
              <a:rPr lang="tr-TR" dirty="0" smtClean="0"/>
              <a:t> of </a:t>
            </a:r>
            <a:r>
              <a:rPr lang="tr-TR" dirty="0" err="1" smtClean="0"/>
              <a:t>media</a:t>
            </a:r>
            <a:r>
              <a:rPr lang="tr-TR" dirty="0" smtClean="0"/>
              <a:t> on </a:t>
            </a:r>
            <a:r>
              <a:rPr lang="tr-TR" dirty="0" err="1" smtClean="0"/>
              <a:t>society</a:t>
            </a:r>
            <a:r>
              <a:rPr lang="tr-TR" dirty="0" smtClean="0"/>
              <a:t>?</a:t>
            </a:r>
            <a:endParaRPr lang="en-US" dirty="0"/>
          </a:p>
        </p:txBody>
      </p:sp>
      <p:sp>
        <p:nvSpPr>
          <p:cNvPr id="7" name="Metin kutusu 6"/>
          <p:cNvSpPr txBox="1"/>
          <p:nvPr/>
        </p:nvSpPr>
        <p:spPr>
          <a:xfrm>
            <a:off x="723115" y="565790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err="1" smtClean="0">
                <a:solidFill>
                  <a:srgbClr val="FF0000"/>
                </a:solidFill>
              </a:rPr>
              <a:t>Warm-Up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Questions</a:t>
            </a:r>
            <a:r>
              <a:rPr lang="tr-TR" sz="3200" b="1" dirty="0" smtClean="0">
                <a:solidFill>
                  <a:srgbClr val="FF0000"/>
                </a:solidFill>
              </a:rPr>
              <a:t>: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91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Dikdörtgen 8"/>
          <p:cNvSpPr/>
          <p:nvPr/>
        </p:nvSpPr>
        <p:spPr>
          <a:xfrm>
            <a:off x="938840" y="1382223"/>
            <a:ext cx="129907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Talk Show: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926621" y="3350928"/>
            <a:ext cx="1512017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Soap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Opera: 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909578" y="2607864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News:</a:t>
            </a:r>
            <a:endParaRPr lang="en-US" dirty="0"/>
          </a:p>
        </p:txBody>
      </p:sp>
      <p:sp>
        <p:nvSpPr>
          <p:cNvPr id="7" name="Metin kutusu 6"/>
          <p:cNvSpPr txBox="1"/>
          <p:nvPr/>
        </p:nvSpPr>
        <p:spPr>
          <a:xfrm>
            <a:off x="723114" y="565790"/>
            <a:ext cx="5433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err="1" smtClean="0">
                <a:solidFill>
                  <a:srgbClr val="FF0000"/>
                </a:solidFill>
              </a:rPr>
              <a:t>Vocabulary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for</a:t>
            </a:r>
            <a:r>
              <a:rPr lang="tr-TR" sz="3200" b="1" dirty="0" smtClean="0">
                <a:solidFill>
                  <a:srgbClr val="FF0000"/>
                </a:solidFill>
              </a:rPr>
              <a:t> Reading: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115616" y="1851734"/>
            <a:ext cx="6966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dirty="0" smtClean="0"/>
              <a:t>A</a:t>
            </a:r>
            <a:r>
              <a:rPr lang="en-US" dirty="0" smtClean="0"/>
              <a:t> </a:t>
            </a:r>
            <a:r>
              <a:rPr lang="en-US" dirty="0"/>
              <a:t>radio or television program in which usually well-known persons engage in discussions or are </a:t>
            </a:r>
            <a:r>
              <a:rPr lang="en-US" dirty="0" smtClean="0"/>
              <a:t>interviewed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6" name="Dikdörtgen 5"/>
          <p:cNvSpPr/>
          <p:nvPr/>
        </p:nvSpPr>
        <p:spPr>
          <a:xfrm>
            <a:off x="1115616" y="2917485"/>
            <a:ext cx="26460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 </a:t>
            </a:r>
            <a:r>
              <a:rPr lang="tr-TR" dirty="0" smtClean="0"/>
              <a:t>A</a:t>
            </a:r>
            <a:r>
              <a:rPr lang="en-US" dirty="0" smtClean="0"/>
              <a:t> </a:t>
            </a:r>
            <a:r>
              <a:rPr lang="en-US" dirty="0"/>
              <a:t>report of recent </a:t>
            </a:r>
            <a:r>
              <a:rPr lang="en-US" dirty="0" smtClean="0"/>
              <a:t>events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1088263" y="3788742"/>
            <a:ext cx="75881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A</a:t>
            </a:r>
            <a:r>
              <a:rPr lang="en-US" dirty="0" smtClean="0"/>
              <a:t> </a:t>
            </a:r>
            <a:r>
              <a:rPr lang="en-US" dirty="0"/>
              <a:t>serial drama performed originally on a daytime radio or television program and chiefly characterized by tangled interpersonal situations and melodramatic or sentimental </a:t>
            </a:r>
            <a:r>
              <a:rPr lang="en-US" dirty="0" smtClean="0"/>
              <a:t>treatment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34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Dikdörtgen 8"/>
          <p:cNvSpPr/>
          <p:nvPr/>
        </p:nvSpPr>
        <p:spPr>
          <a:xfrm>
            <a:off x="860416" y="1384290"/>
            <a:ext cx="1644425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Documentary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909578" y="3346087"/>
            <a:ext cx="1053686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Inform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909578" y="2607864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Cartoon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7" name="Metin kutusu 6"/>
          <p:cNvSpPr txBox="1"/>
          <p:nvPr/>
        </p:nvSpPr>
        <p:spPr>
          <a:xfrm>
            <a:off x="723114" y="565790"/>
            <a:ext cx="5433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err="1" smtClean="0">
                <a:solidFill>
                  <a:srgbClr val="FF0000"/>
                </a:solidFill>
              </a:rPr>
              <a:t>Vocabulary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for</a:t>
            </a:r>
            <a:r>
              <a:rPr lang="tr-TR" sz="3200" b="1" dirty="0" smtClean="0">
                <a:solidFill>
                  <a:srgbClr val="FF0000"/>
                </a:solidFill>
              </a:rPr>
              <a:t> Reading: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115616" y="1851734"/>
            <a:ext cx="6966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dirty="0"/>
              <a:t>A</a:t>
            </a:r>
            <a:r>
              <a:rPr lang="en-US" dirty="0" smtClean="0"/>
              <a:t> </a:t>
            </a:r>
            <a:r>
              <a:rPr lang="en-US" dirty="0"/>
              <a:t>presentation (such as a film or novel) expressing or dealing with factual events 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6" name="Dikdörtgen 5"/>
          <p:cNvSpPr/>
          <p:nvPr/>
        </p:nvSpPr>
        <p:spPr>
          <a:xfrm>
            <a:off x="1115616" y="2917485"/>
            <a:ext cx="5705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A</a:t>
            </a:r>
            <a:r>
              <a:rPr lang="en-US" dirty="0" smtClean="0"/>
              <a:t> </a:t>
            </a:r>
            <a:r>
              <a:rPr lang="en-US" dirty="0"/>
              <a:t>preparatory design, drawing, or painting (as for a fresco</a:t>
            </a:r>
            <a:r>
              <a:rPr lang="en-US" dirty="0" smtClean="0"/>
              <a:t>)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1088263" y="3788742"/>
            <a:ext cx="75881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/>
              <a:t>T</a:t>
            </a:r>
            <a:r>
              <a:rPr lang="tr-TR" dirty="0" err="1" smtClean="0"/>
              <a:t>o</a:t>
            </a:r>
            <a:r>
              <a:rPr lang="tr-TR" dirty="0" smtClean="0"/>
              <a:t> </a:t>
            </a:r>
            <a:r>
              <a:rPr lang="tr-TR" dirty="0" err="1"/>
              <a:t>communicate</a:t>
            </a:r>
            <a:r>
              <a:rPr lang="tr-TR" dirty="0"/>
              <a:t> </a:t>
            </a:r>
            <a:r>
              <a:rPr lang="tr-TR" dirty="0" err="1"/>
              <a:t>knowledge</a:t>
            </a:r>
            <a:r>
              <a:rPr lang="tr-TR" dirty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5" name="Dikdörtgen 14"/>
          <p:cNvSpPr/>
          <p:nvPr/>
        </p:nvSpPr>
        <p:spPr>
          <a:xfrm>
            <a:off x="940774" y="4284447"/>
            <a:ext cx="955711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Rapid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084854" y="4784954"/>
            <a:ext cx="74541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M</a:t>
            </a:r>
            <a:r>
              <a:rPr lang="en-US" dirty="0" err="1" smtClean="0"/>
              <a:t>arked</a:t>
            </a:r>
            <a:r>
              <a:rPr lang="en-US" dirty="0" smtClean="0"/>
              <a:t> </a:t>
            </a:r>
            <a:r>
              <a:rPr lang="en-US" dirty="0"/>
              <a:t>by a fast rate of motion, activity, succession, or </a:t>
            </a:r>
            <a:r>
              <a:rPr lang="en-US" dirty="0" smtClean="0"/>
              <a:t>occurrence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78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732246" y="1390793"/>
            <a:ext cx="1231107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Transient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789408" y="2353368"/>
            <a:ext cx="1116781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Capture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789408" y="3288304"/>
            <a:ext cx="1254639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Extensive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835345" y="1851166"/>
            <a:ext cx="70455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 </a:t>
            </a:r>
            <a:r>
              <a:rPr lang="tr-TR" dirty="0"/>
              <a:t>P</a:t>
            </a:r>
            <a:r>
              <a:rPr lang="en-US" dirty="0" err="1" smtClean="0"/>
              <a:t>assing</a:t>
            </a:r>
            <a:r>
              <a:rPr lang="en-US" dirty="0" smtClean="0"/>
              <a:t> </a:t>
            </a:r>
            <a:r>
              <a:rPr lang="en-US" dirty="0"/>
              <a:t>especially quickly into and out of </a:t>
            </a:r>
            <a:r>
              <a:rPr lang="en-US" dirty="0" smtClean="0"/>
              <a:t>existence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6" name="Dikdörtgen 15"/>
          <p:cNvSpPr/>
          <p:nvPr/>
        </p:nvSpPr>
        <p:spPr>
          <a:xfrm>
            <a:off x="962199" y="2844594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A</a:t>
            </a:r>
            <a:r>
              <a:rPr lang="en-US" dirty="0" smtClean="0"/>
              <a:t>n </a:t>
            </a:r>
            <a:r>
              <a:rPr lang="en-US" dirty="0"/>
              <a:t>act of catching, winning, or gaining control by force, </a:t>
            </a:r>
            <a:r>
              <a:rPr lang="en-US" dirty="0" smtClean="0"/>
              <a:t>stratagem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7" name="Dikdörtgen 16"/>
          <p:cNvSpPr/>
          <p:nvPr/>
        </p:nvSpPr>
        <p:spPr>
          <a:xfrm>
            <a:off x="942009" y="3791238"/>
            <a:ext cx="43127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H</a:t>
            </a:r>
            <a:r>
              <a:rPr lang="en-US" dirty="0" err="1" smtClean="0"/>
              <a:t>aving</a:t>
            </a:r>
            <a:r>
              <a:rPr lang="en-US" dirty="0" smtClean="0"/>
              <a:t> </a:t>
            </a:r>
            <a:r>
              <a:rPr lang="en-US" dirty="0"/>
              <a:t>wide or </a:t>
            </a:r>
            <a:r>
              <a:rPr lang="en-US" dirty="0" smtClean="0"/>
              <a:t>considerable</a:t>
            </a:r>
            <a:r>
              <a:rPr lang="tr-TR" dirty="0" smtClean="0"/>
              <a:t> </a:t>
            </a:r>
            <a:r>
              <a:rPr lang="tr-TR" dirty="0" err="1" smtClean="0"/>
              <a:t>extent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927938" y="4683395"/>
            <a:ext cx="6837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T</a:t>
            </a:r>
            <a:r>
              <a:rPr lang="en-US" dirty="0" smtClean="0"/>
              <a:t>o </a:t>
            </a:r>
            <a:r>
              <a:rPr lang="en-US" dirty="0"/>
              <a:t>make (something secret or hidden) publicly or generally </a:t>
            </a:r>
            <a:r>
              <a:rPr lang="en-US" dirty="0" smtClean="0"/>
              <a:t>known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3" name="Dikdörtgen 12"/>
          <p:cNvSpPr/>
          <p:nvPr/>
        </p:nvSpPr>
        <p:spPr>
          <a:xfrm>
            <a:off x="789408" y="4287952"/>
            <a:ext cx="986745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Reveal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723114" y="565790"/>
            <a:ext cx="5433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err="1" smtClean="0">
                <a:solidFill>
                  <a:srgbClr val="FF0000"/>
                </a:solidFill>
              </a:rPr>
              <a:t>Vocabulary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for</a:t>
            </a:r>
            <a:r>
              <a:rPr lang="tr-TR" sz="3200" b="1" dirty="0" smtClean="0">
                <a:solidFill>
                  <a:srgbClr val="FF0000"/>
                </a:solidFill>
              </a:rPr>
              <a:t> Reading: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17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746601" y="1383698"/>
            <a:ext cx="1551067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Instructional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724934" y="2356001"/>
            <a:ext cx="1383585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Precaution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765175" y="3326967"/>
            <a:ext cx="1502591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Deliberately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900316" y="1839396"/>
            <a:ext cx="70455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A</a:t>
            </a:r>
            <a:r>
              <a:rPr lang="en-US" dirty="0" smtClean="0"/>
              <a:t>n </a:t>
            </a:r>
            <a:r>
              <a:rPr lang="en-US" dirty="0"/>
              <a:t>outline or manual of technical </a:t>
            </a:r>
            <a:r>
              <a:rPr lang="en-US" dirty="0" smtClean="0"/>
              <a:t>procedure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6" name="Dikdörtgen 15"/>
          <p:cNvSpPr/>
          <p:nvPr/>
        </p:nvSpPr>
        <p:spPr>
          <a:xfrm>
            <a:off x="962199" y="2844594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A</a:t>
            </a:r>
            <a:r>
              <a:rPr lang="en-US" dirty="0" smtClean="0"/>
              <a:t> </a:t>
            </a:r>
            <a:r>
              <a:rPr lang="en-US" dirty="0"/>
              <a:t>measure taken beforehand to prevent harm or secure </a:t>
            </a:r>
            <a:r>
              <a:rPr lang="en-US" dirty="0" smtClean="0"/>
              <a:t>good</a:t>
            </a:r>
            <a:r>
              <a:rPr lang="tr-TR" dirty="0" smtClean="0"/>
              <a:t>.</a:t>
            </a:r>
            <a:r>
              <a:rPr lang="en-US" dirty="0"/>
              <a:t> </a:t>
            </a:r>
            <a:endParaRPr lang="en-US" dirty="0"/>
          </a:p>
        </p:txBody>
      </p:sp>
      <p:sp>
        <p:nvSpPr>
          <p:cNvPr id="17" name="Dikdörtgen 16"/>
          <p:cNvSpPr/>
          <p:nvPr/>
        </p:nvSpPr>
        <p:spPr>
          <a:xfrm>
            <a:off x="942009" y="3791238"/>
            <a:ext cx="76624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W</a:t>
            </a:r>
            <a:r>
              <a:rPr lang="en-US" dirty="0" err="1" smtClean="0"/>
              <a:t>ith</a:t>
            </a:r>
            <a:r>
              <a:rPr lang="en-US" dirty="0" smtClean="0"/>
              <a:t> </a:t>
            </a:r>
            <a:r>
              <a:rPr lang="en-US" dirty="0"/>
              <a:t>full awareness of what one is </a:t>
            </a:r>
            <a:r>
              <a:rPr lang="en-US" dirty="0" smtClean="0"/>
              <a:t>doing</a:t>
            </a:r>
            <a:r>
              <a:rPr lang="tr-TR" dirty="0"/>
              <a:t>;</a:t>
            </a:r>
            <a:r>
              <a:rPr lang="en-US" b="1" dirty="0"/>
              <a:t> </a:t>
            </a:r>
            <a:r>
              <a:rPr lang="en-US" dirty="0"/>
              <a:t>in a way that is intended or </a:t>
            </a:r>
            <a:r>
              <a:rPr lang="en-US" dirty="0" smtClean="0"/>
              <a:t>planned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927938" y="4683395"/>
            <a:ext cx="6837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T</a:t>
            </a:r>
            <a:r>
              <a:rPr lang="en-US" dirty="0" smtClean="0"/>
              <a:t>o </a:t>
            </a:r>
            <a:r>
              <a:rPr lang="en-US" dirty="0"/>
              <a:t>inspire with courage, spirit, or </a:t>
            </a:r>
            <a:r>
              <a:rPr lang="en-US" dirty="0" smtClean="0"/>
              <a:t>hope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3" name="Dikdörtgen 12"/>
          <p:cNvSpPr/>
          <p:nvPr/>
        </p:nvSpPr>
        <p:spPr>
          <a:xfrm>
            <a:off x="713937" y="4249848"/>
            <a:ext cx="140557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Encourage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723114" y="565790"/>
            <a:ext cx="5433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err="1" smtClean="0">
                <a:solidFill>
                  <a:srgbClr val="FF0000"/>
                </a:solidFill>
              </a:rPr>
              <a:t>Vocabulary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for</a:t>
            </a:r>
            <a:r>
              <a:rPr lang="tr-TR" sz="3200" b="1" dirty="0" smtClean="0">
                <a:solidFill>
                  <a:srgbClr val="FF0000"/>
                </a:solidFill>
              </a:rPr>
              <a:t> Reading: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7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687950" y="1441776"/>
            <a:ext cx="1534844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Socialization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709374" y="2794415"/>
            <a:ext cx="1180323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Transmit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795989" y="3672970"/>
            <a:ext cx="1634615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Circumstance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803622" y="1913328"/>
            <a:ext cx="7398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T</a:t>
            </a:r>
            <a:r>
              <a:rPr lang="en-US" dirty="0" smtClean="0"/>
              <a:t>he </a:t>
            </a:r>
            <a:r>
              <a:rPr lang="en-US" dirty="0"/>
              <a:t>process beginning during childhood by which individuals acquire the values, habits, and attitudes of a </a:t>
            </a:r>
            <a:r>
              <a:rPr lang="en-US" dirty="0" smtClean="0"/>
              <a:t>society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813571" y="3230474"/>
            <a:ext cx="68329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T</a:t>
            </a:r>
            <a:r>
              <a:rPr lang="en-US" dirty="0" smtClean="0"/>
              <a:t>o </a:t>
            </a:r>
            <a:r>
              <a:rPr lang="en-US" dirty="0"/>
              <a:t>send or convey from one person or place to </a:t>
            </a:r>
            <a:r>
              <a:rPr lang="en-US" dirty="0" smtClean="0"/>
              <a:t>another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1" name="Dikdörtgen 10"/>
          <p:cNvSpPr/>
          <p:nvPr/>
        </p:nvSpPr>
        <p:spPr>
          <a:xfrm>
            <a:off x="803622" y="4147054"/>
            <a:ext cx="73783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A</a:t>
            </a:r>
            <a:r>
              <a:rPr lang="en-US" dirty="0" smtClean="0"/>
              <a:t> </a:t>
            </a:r>
            <a:r>
              <a:rPr lang="en-US" dirty="0"/>
              <a:t>condition, fact, or event accompanying, conditioning, or determining </a:t>
            </a:r>
            <a:r>
              <a:rPr lang="en-US" dirty="0" smtClean="0"/>
              <a:t>another</a:t>
            </a:r>
            <a:r>
              <a:rPr lang="tr-TR" dirty="0" smtClean="0"/>
              <a:t>.</a:t>
            </a:r>
            <a:r>
              <a:rPr lang="en-US" dirty="0"/>
              <a:t> </a:t>
            </a:r>
            <a:endParaRPr lang="en-US" dirty="0"/>
          </a:p>
        </p:txBody>
      </p:sp>
      <p:sp>
        <p:nvSpPr>
          <p:cNvPr id="14" name="Metin kutusu 13"/>
          <p:cNvSpPr txBox="1"/>
          <p:nvPr/>
        </p:nvSpPr>
        <p:spPr>
          <a:xfrm>
            <a:off x="723114" y="565790"/>
            <a:ext cx="5433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err="1" smtClean="0">
                <a:solidFill>
                  <a:srgbClr val="FF0000"/>
                </a:solidFill>
              </a:rPr>
              <a:t>Vocabulary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for</a:t>
            </a:r>
            <a:r>
              <a:rPr lang="tr-TR" sz="3200" b="1" dirty="0" smtClean="0">
                <a:solidFill>
                  <a:srgbClr val="FF0000"/>
                </a:solidFill>
              </a:rPr>
              <a:t> Reading: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4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3538</TotalTime>
  <Words>559</Words>
  <Application>Microsoft Office PowerPoint</Application>
  <PresentationFormat>Ekran Gösterisi (4:3)</PresentationFormat>
  <Paragraphs>69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Ofis Teması</vt:lpstr>
      <vt:lpstr>ENGLISH FOR ACADEMIC PURPOSES I</vt:lpstr>
      <vt:lpstr>Media and Society</vt:lpstr>
      <vt:lpstr>Reading: Media and Society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Listening: Media and Society</vt:lpstr>
      <vt:lpstr>Listening: Media and Society</vt:lpstr>
      <vt:lpstr>Speaking: Media and Society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SINIF</dc:creator>
  <cp:lastModifiedBy>ilaum</cp:lastModifiedBy>
  <cp:revision>174</cp:revision>
  <dcterms:created xsi:type="dcterms:W3CDTF">2020-02-06T11:34:11Z</dcterms:created>
  <dcterms:modified xsi:type="dcterms:W3CDTF">2020-05-09T14:44:10Z</dcterms:modified>
</cp:coreProperties>
</file>