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0" d="100"/>
          <a:sy n="40" d="100"/>
        </p:scale>
        <p:origin x="-96" y="-9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09C19FB-7113-4B5B-9A17-B283F8E7672D}"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B5A5506-7E16-49CE-B5FC-7D3BBB7F76C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01.11.2016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01.11.2016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01.11.2016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01.11.2016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tudentconsult.com/content/myimages.cfm?scrapISBN=9780323033992"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484313"/>
            <a:ext cx="7772400" cy="1944687"/>
          </a:xfrm>
        </p:spPr>
        <p:txBody>
          <a:bodyPr/>
          <a:lstStyle/>
          <a:p>
            <a:pPr eaLnBrk="1" hangingPunct="1"/>
            <a:r>
              <a:rPr lang="tr-TR" sz="3600" smtClean="0"/>
              <a:t>İmmün Sistem Bozukluklarının Kliniğe Yansıyan Semptomları-II</a:t>
            </a:r>
          </a:p>
        </p:txBody>
      </p:sp>
      <p:sp>
        <p:nvSpPr>
          <p:cNvPr id="4099" name="Rectangle 3"/>
          <p:cNvSpPr>
            <a:spLocks noGrp="1" noChangeArrowheads="1"/>
          </p:cNvSpPr>
          <p:nvPr>
            <p:ph type="subTitle" idx="1"/>
          </p:nvPr>
        </p:nvSpPr>
        <p:spPr>
          <a:xfrm>
            <a:off x="1371600" y="3933825"/>
            <a:ext cx="6400800" cy="1704975"/>
          </a:xfrm>
        </p:spPr>
        <p:txBody>
          <a:bodyPr/>
          <a:lstStyle/>
          <a:p>
            <a:pPr eaLnBrk="1" hangingPunct="1"/>
            <a:r>
              <a:rPr lang="tr-TR" sz="2800" smtClean="0"/>
              <a:t>Prof. Dr.Ümit Ölmez</a:t>
            </a:r>
          </a:p>
          <a:p>
            <a:pPr eaLnBrk="1" hangingPunct="1"/>
            <a:r>
              <a:rPr lang="tr-TR" sz="2800" smtClean="0"/>
              <a:t>A.Ü.T.F.İmmünoloji ve Allerji Hastalıkları BD</a:t>
            </a:r>
          </a:p>
          <a:p>
            <a:pPr eaLnBrk="1" hangingPunct="1"/>
            <a:endParaRPr lang="tr-TR" sz="2800" smtClean="0"/>
          </a:p>
          <a:p>
            <a:pPr eaLnBrk="1" hangingPunct="1"/>
            <a:endParaRPr lang="tr-TR"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7715250" cy="1641475"/>
          </a:xfrm>
        </p:spPr>
        <p:txBody>
          <a:bodyPr/>
          <a:lstStyle/>
          <a:p>
            <a:pPr eaLnBrk="1" hangingPunct="1"/>
            <a:r>
              <a:rPr lang="tr-TR" sz="4000" smtClean="0"/>
              <a:t>İmmünolojik  Tolerans</a:t>
            </a:r>
          </a:p>
        </p:txBody>
      </p:sp>
      <p:sp>
        <p:nvSpPr>
          <p:cNvPr id="12291" name="Rectangle 3"/>
          <p:cNvSpPr>
            <a:spLocks noGrp="1" noChangeArrowheads="1"/>
          </p:cNvSpPr>
          <p:nvPr>
            <p:ph type="body" idx="1"/>
          </p:nvPr>
        </p:nvSpPr>
        <p:spPr>
          <a:xfrm>
            <a:off x="457200" y="1700213"/>
            <a:ext cx="8229600" cy="4465637"/>
          </a:xfrm>
        </p:spPr>
        <p:txBody>
          <a:bodyPr/>
          <a:lstStyle/>
          <a:p>
            <a:pPr lvl="1" eaLnBrk="1" hangingPunct="1">
              <a:buFontTx/>
              <a:buNone/>
            </a:pPr>
            <a:endParaRPr lang="tr-TR" sz="3200" smtClean="0">
              <a:cs typeface="Arial" charset="0"/>
            </a:endParaRPr>
          </a:p>
          <a:p>
            <a:pPr lvl="1" eaLnBrk="1" hangingPunct="1">
              <a:buFontTx/>
              <a:buNone/>
            </a:pPr>
            <a:r>
              <a:rPr lang="tr-TR" sz="3600" smtClean="0">
                <a:cs typeface="Arial" charset="0"/>
              </a:rPr>
              <a:t>►</a:t>
            </a:r>
            <a:r>
              <a:rPr lang="tr-TR" sz="3600" smtClean="0"/>
              <a:t>T hücre toleransı</a:t>
            </a:r>
          </a:p>
          <a:p>
            <a:pPr lvl="1" eaLnBrk="1" hangingPunct="1">
              <a:buFontTx/>
              <a:buNone/>
            </a:pPr>
            <a:endParaRPr lang="tr-TR" sz="3600" smtClean="0"/>
          </a:p>
          <a:p>
            <a:pPr lvl="1" eaLnBrk="1" hangingPunct="1">
              <a:buFontTx/>
              <a:buNone/>
            </a:pPr>
            <a:r>
              <a:rPr lang="tr-TR" sz="3600" smtClean="0">
                <a:cs typeface="Arial" charset="0"/>
              </a:rPr>
              <a:t>►</a:t>
            </a:r>
            <a:r>
              <a:rPr lang="tr-TR" sz="3600" smtClean="0"/>
              <a:t> B hücre toleransı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88913"/>
            <a:ext cx="8229600" cy="863600"/>
          </a:xfrm>
        </p:spPr>
        <p:txBody>
          <a:bodyPr/>
          <a:lstStyle/>
          <a:p>
            <a:pPr eaLnBrk="1" hangingPunct="1"/>
            <a:r>
              <a:rPr lang="tr-TR" sz="3600" b="1" smtClean="0"/>
              <a:t>T Hücre Toleransı</a:t>
            </a:r>
          </a:p>
        </p:txBody>
      </p:sp>
      <p:sp>
        <p:nvSpPr>
          <p:cNvPr id="13315" name="Rectangle 3"/>
          <p:cNvSpPr>
            <a:spLocks noGrp="1" noChangeArrowheads="1"/>
          </p:cNvSpPr>
          <p:nvPr>
            <p:ph type="body" idx="1"/>
          </p:nvPr>
        </p:nvSpPr>
        <p:spPr>
          <a:xfrm>
            <a:off x="457200" y="1125538"/>
            <a:ext cx="8229600" cy="5472112"/>
          </a:xfrm>
        </p:spPr>
        <p:txBody>
          <a:bodyPr/>
          <a:lstStyle/>
          <a:p>
            <a:pPr eaLnBrk="1" hangingPunct="1"/>
            <a:r>
              <a:rPr lang="tr-TR" sz="2800" u="sng" smtClean="0">
                <a:solidFill>
                  <a:srgbClr val="CC0000"/>
                </a:solidFill>
              </a:rPr>
              <a:t>Santral T hücre toleransı</a:t>
            </a:r>
            <a:r>
              <a:rPr lang="tr-TR" sz="2800" smtClean="0"/>
              <a:t>: Eğer timustaki olgunlaşmamış T hücreleri, self antijenleri yüksek aviditede tanırsa lenfositler apopitoz ile yok edilir (</a:t>
            </a:r>
            <a:r>
              <a:rPr lang="tr-TR" sz="2800" u="sng" smtClean="0"/>
              <a:t>Negatif seleksiyon: negatif seçim</a:t>
            </a:r>
            <a:r>
              <a:rPr lang="tr-TR" sz="2800" smtClean="0"/>
              <a:t>) </a:t>
            </a:r>
          </a:p>
          <a:p>
            <a:pPr eaLnBrk="1" hangingPunct="1"/>
            <a:r>
              <a:rPr lang="tr-TR" sz="2800" smtClean="0"/>
              <a:t>Self peptidler ve self MHC molekülleri,  timusun  epitel hücrelerinde eksprese edilir. Self antijenlerle kuvvetli etkileşime giren T hücreleri silinerek, periferik self antijenlere karşı tepkiler engellenmektedir.</a:t>
            </a:r>
          </a:p>
          <a:p>
            <a:pPr eaLnBrk="1" hangingPunct="1"/>
            <a:r>
              <a:rPr lang="tr-TR" sz="2800" smtClean="0"/>
              <a:t>Timusta self antijenin tanınması ‘</a:t>
            </a:r>
            <a:r>
              <a:rPr lang="tr-TR" sz="2800" u="sng" smtClean="0"/>
              <a:t>regülatör T hücrelerinin</a:t>
            </a:r>
            <a:r>
              <a:rPr lang="tr-TR" sz="2800" smtClean="0"/>
              <a:t>’ yapımına yol açabilir. </a:t>
            </a:r>
          </a:p>
          <a:p>
            <a:pPr eaLnBrk="1" hangingPunct="1">
              <a:buFontTx/>
              <a:buNone/>
            </a:pPr>
            <a:endParaRPr lang="tr-TR" sz="2800" smtClean="0">
              <a:solidFill>
                <a:srgbClr val="A5002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468313" y="0"/>
            <a:ext cx="8675687" cy="6308725"/>
          </a:xfrm>
          <a:prstGeom prst="rect">
            <a:avLst/>
          </a:prstGeom>
          <a:noFill/>
          <a:ln w="9525">
            <a:noFill/>
            <a:miter lim="800000"/>
            <a:headEnd/>
            <a:tailEnd/>
          </a:ln>
        </p:spPr>
      </p:pic>
      <p:sp>
        <p:nvSpPr>
          <p:cNvPr id="14339" name="Rectangle 3"/>
          <p:cNvSpPr>
            <a:spLocks noChangeArrowheads="1"/>
          </p:cNvSpPr>
          <p:nvPr/>
        </p:nvSpPr>
        <p:spPr bwMode="auto">
          <a:xfrm>
            <a:off x="468313" y="3716338"/>
            <a:ext cx="2303462" cy="1296987"/>
          </a:xfrm>
          <a:prstGeom prst="rect">
            <a:avLst/>
          </a:prstGeom>
          <a:solidFill>
            <a:srgbClr val="CCECFF"/>
          </a:solidFill>
          <a:ln w="9525">
            <a:solidFill>
              <a:schemeClr val="tx1"/>
            </a:solidFill>
            <a:miter lim="800000"/>
            <a:headEnd/>
            <a:tailEnd/>
          </a:ln>
        </p:spPr>
        <p:txBody>
          <a:bodyPr wrap="none" anchor="ctr"/>
          <a:lstStyle/>
          <a:p>
            <a:pPr algn="ctr"/>
            <a:r>
              <a:rPr lang="tr-TR"/>
              <a:t>Regülatör(Düzenleyici)</a:t>
            </a:r>
          </a:p>
          <a:p>
            <a:pPr algn="ctr"/>
            <a:r>
              <a:rPr lang="tr-TR"/>
              <a:t> T hücrelerinin </a:t>
            </a:r>
          </a:p>
          <a:p>
            <a:pPr algn="ctr"/>
            <a:r>
              <a:rPr lang="tr-TR"/>
              <a:t>gelişimi</a:t>
            </a:r>
          </a:p>
        </p:txBody>
      </p:sp>
      <p:sp>
        <p:nvSpPr>
          <p:cNvPr id="14340" name="Rectangle 4"/>
          <p:cNvSpPr>
            <a:spLocks noChangeArrowheads="1"/>
          </p:cNvSpPr>
          <p:nvPr/>
        </p:nvSpPr>
        <p:spPr bwMode="auto">
          <a:xfrm>
            <a:off x="7019925" y="2205038"/>
            <a:ext cx="1728788" cy="576262"/>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Apoptoz</a:t>
            </a:r>
          </a:p>
        </p:txBody>
      </p:sp>
      <p:sp>
        <p:nvSpPr>
          <p:cNvPr id="14341" name="Rectangle 5"/>
          <p:cNvSpPr>
            <a:spLocks noChangeArrowheads="1"/>
          </p:cNvSpPr>
          <p:nvPr/>
        </p:nvSpPr>
        <p:spPr bwMode="auto">
          <a:xfrm>
            <a:off x="684213" y="981075"/>
            <a:ext cx="2087562" cy="936625"/>
          </a:xfrm>
          <a:prstGeom prst="rect">
            <a:avLst/>
          </a:prstGeom>
          <a:solidFill>
            <a:srgbClr val="CCECFF"/>
          </a:solidFill>
          <a:ln w="9525">
            <a:solidFill>
              <a:schemeClr val="tx1"/>
            </a:solidFill>
            <a:miter lim="800000"/>
            <a:headEnd/>
            <a:tailEnd/>
          </a:ln>
        </p:spPr>
        <p:txBody>
          <a:bodyPr wrap="none" anchor="ctr"/>
          <a:lstStyle/>
          <a:p>
            <a:pPr algn="ctr"/>
            <a:r>
              <a:rPr lang="tr-TR"/>
              <a:t>Negatif seçim</a:t>
            </a:r>
          </a:p>
        </p:txBody>
      </p:sp>
      <p:sp>
        <p:nvSpPr>
          <p:cNvPr id="14342" name="Rectangle 6"/>
          <p:cNvSpPr>
            <a:spLocks noChangeArrowheads="1"/>
          </p:cNvSpPr>
          <p:nvPr/>
        </p:nvSpPr>
        <p:spPr bwMode="auto">
          <a:xfrm>
            <a:off x="7019925" y="5013325"/>
            <a:ext cx="1655763" cy="792163"/>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Regülatör</a:t>
            </a:r>
          </a:p>
          <a:p>
            <a:pPr algn="ctr"/>
            <a:r>
              <a:rPr lang="tr-TR">
                <a:solidFill>
                  <a:srgbClr val="A50021"/>
                </a:solidFill>
              </a:rPr>
              <a:t>(Düzenleyici) </a:t>
            </a:r>
          </a:p>
          <a:p>
            <a:pPr algn="ctr"/>
            <a:r>
              <a:rPr lang="tr-TR">
                <a:solidFill>
                  <a:srgbClr val="A50021"/>
                </a:solidFill>
              </a:rPr>
              <a:t>T hücresi</a:t>
            </a:r>
          </a:p>
        </p:txBody>
      </p:sp>
      <p:sp>
        <p:nvSpPr>
          <p:cNvPr id="14343" name="Rectangle 7"/>
          <p:cNvSpPr>
            <a:spLocks noChangeArrowheads="1"/>
          </p:cNvSpPr>
          <p:nvPr/>
        </p:nvSpPr>
        <p:spPr bwMode="auto">
          <a:xfrm>
            <a:off x="179388" y="6453188"/>
            <a:ext cx="8964612" cy="404812"/>
          </a:xfrm>
          <a:prstGeom prst="rect">
            <a:avLst/>
          </a:prstGeom>
          <a:solidFill>
            <a:schemeClr val="bg1"/>
          </a:solidFill>
          <a:ln w="9525">
            <a:solidFill>
              <a:schemeClr val="bg1"/>
            </a:solidFill>
            <a:miter lim="800000"/>
            <a:headEnd/>
            <a:tailEnd/>
          </a:ln>
        </p:spPr>
        <p:txBody>
          <a:bodyPr wrap="none" anchor="ctr"/>
          <a:lstStyle/>
          <a:p>
            <a:pPr algn="ctr"/>
            <a:r>
              <a:rPr lang="tr-TR" b="1"/>
              <a:t>Santral T hücre toleransı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250825" y="188913"/>
            <a:ext cx="8569325" cy="6264275"/>
          </a:xfrm>
          <a:prstGeom prst="rect">
            <a:avLst/>
          </a:prstGeom>
          <a:noFill/>
          <a:ln w="9525">
            <a:noFill/>
            <a:miter lim="800000"/>
            <a:headEnd/>
            <a:tailEnd/>
          </a:ln>
        </p:spPr>
      </p:pic>
      <p:sp>
        <p:nvSpPr>
          <p:cNvPr id="15363" name="Rectangle 3"/>
          <p:cNvSpPr>
            <a:spLocks noChangeArrowheads="1"/>
          </p:cNvSpPr>
          <p:nvPr/>
        </p:nvSpPr>
        <p:spPr bwMode="auto">
          <a:xfrm>
            <a:off x="2987675" y="0"/>
            <a:ext cx="2663825" cy="765175"/>
          </a:xfrm>
          <a:prstGeom prst="rect">
            <a:avLst/>
          </a:prstGeom>
          <a:solidFill>
            <a:srgbClr val="CCECFF"/>
          </a:solidFill>
          <a:ln w="9525">
            <a:solidFill>
              <a:schemeClr val="tx1"/>
            </a:solidFill>
            <a:miter lim="800000"/>
            <a:headEnd/>
            <a:tailEnd/>
          </a:ln>
        </p:spPr>
        <p:txBody>
          <a:bodyPr wrap="none" anchor="ctr"/>
          <a:lstStyle/>
          <a:p>
            <a:pPr algn="ctr"/>
            <a:r>
              <a:rPr lang="tr-TR"/>
              <a:t>TİMUS</a:t>
            </a:r>
          </a:p>
          <a:p>
            <a:pPr algn="ctr"/>
            <a:r>
              <a:rPr lang="tr-TR"/>
              <a:t>Korteks         Medulla</a:t>
            </a:r>
          </a:p>
        </p:txBody>
      </p:sp>
      <p:sp>
        <p:nvSpPr>
          <p:cNvPr id="15364" name="Rectangle 4"/>
          <p:cNvSpPr>
            <a:spLocks noChangeArrowheads="1"/>
          </p:cNvSpPr>
          <p:nvPr/>
        </p:nvSpPr>
        <p:spPr bwMode="auto">
          <a:xfrm>
            <a:off x="0" y="0"/>
            <a:ext cx="1547813" cy="981075"/>
          </a:xfrm>
          <a:prstGeom prst="rect">
            <a:avLst/>
          </a:prstGeom>
          <a:solidFill>
            <a:srgbClr val="CCECFF"/>
          </a:solidFill>
          <a:ln w="9525">
            <a:solidFill>
              <a:srgbClr val="99CCFF"/>
            </a:solidFill>
            <a:miter lim="800000"/>
            <a:headEnd/>
            <a:tailEnd/>
          </a:ln>
        </p:spPr>
        <p:txBody>
          <a:bodyPr wrap="none" anchor="ctr"/>
          <a:lstStyle/>
          <a:p>
            <a:pPr algn="ctr"/>
            <a:r>
              <a:rPr lang="tr-TR"/>
              <a:t>Kemik iliği</a:t>
            </a:r>
          </a:p>
          <a:p>
            <a:pPr algn="ctr"/>
            <a:r>
              <a:rPr lang="tr-TR"/>
              <a:t>fötal karaciğer</a:t>
            </a:r>
          </a:p>
        </p:txBody>
      </p:sp>
      <p:sp>
        <p:nvSpPr>
          <p:cNvPr id="15365" name="Rectangle 5"/>
          <p:cNvSpPr>
            <a:spLocks noChangeArrowheads="1"/>
          </p:cNvSpPr>
          <p:nvPr/>
        </p:nvSpPr>
        <p:spPr bwMode="auto">
          <a:xfrm>
            <a:off x="7164388" y="0"/>
            <a:ext cx="1728787" cy="765175"/>
          </a:xfrm>
          <a:prstGeom prst="rect">
            <a:avLst/>
          </a:prstGeom>
          <a:solidFill>
            <a:srgbClr val="CCECFF"/>
          </a:solidFill>
          <a:ln w="9525">
            <a:solidFill>
              <a:schemeClr val="tx1"/>
            </a:solidFill>
            <a:miter lim="800000"/>
            <a:headEnd/>
            <a:tailEnd/>
          </a:ln>
        </p:spPr>
        <p:txBody>
          <a:bodyPr wrap="none" anchor="ctr"/>
          <a:lstStyle/>
          <a:p>
            <a:pPr algn="ctr"/>
            <a:r>
              <a:rPr lang="tr-TR"/>
              <a:t>Perifer</a:t>
            </a:r>
          </a:p>
        </p:txBody>
      </p:sp>
      <p:sp>
        <p:nvSpPr>
          <p:cNvPr id="15366" name="Rectangle 6"/>
          <p:cNvSpPr>
            <a:spLocks noChangeArrowheads="1"/>
          </p:cNvSpPr>
          <p:nvPr/>
        </p:nvSpPr>
        <p:spPr bwMode="auto">
          <a:xfrm>
            <a:off x="7235825" y="1916113"/>
            <a:ext cx="1584325" cy="792162"/>
          </a:xfrm>
          <a:prstGeom prst="rect">
            <a:avLst/>
          </a:prstGeom>
          <a:solidFill>
            <a:schemeClr val="bg1"/>
          </a:solidFill>
          <a:ln w="9525">
            <a:solidFill>
              <a:schemeClr val="tx1"/>
            </a:solidFill>
            <a:miter lim="800000"/>
            <a:headEnd/>
            <a:tailEnd/>
          </a:ln>
        </p:spPr>
        <p:txBody>
          <a:bodyPr wrap="none" anchor="ctr"/>
          <a:lstStyle/>
          <a:p>
            <a:pPr algn="ctr"/>
            <a:r>
              <a:rPr lang="tr-TR" sz="1600">
                <a:solidFill>
                  <a:srgbClr val="CC0000"/>
                </a:solidFill>
              </a:rPr>
              <a:t>CD4+helper </a:t>
            </a:r>
          </a:p>
          <a:p>
            <a:pPr algn="ctr"/>
            <a:r>
              <a:rPr lang="tr-TR" sz="1600">
                <a:solidFill>
                  <a:srgbClr val="CC0000"/>
                </a:solidFill>
              </a:rPr>
              <a:t>T lenfosit</a:t>
            </a:r>
          </a:p>
        </p:txBody>
      </p:sp>
      <p:sp>
        <p:nvSpPr>
          <p:cNvPr id="15367" name="Rectangle 7"/>
          <p:cNvSpPr>
            <a:spLocks noChangeArrowheads="1"/>
          </p:cNvSpPr>
          <p:nvPr/>
        </p:nvSpPr>
        <p:spPr bwMode="auto">
          <a:xfrm>
            <a:off x="7235825" y="3716338"/>
            <a:ext cx="1584325" cy="792162"/>
          </a:xfrm>
          <a:prstGeom prst="rect">
            <a:avLst/>
          </a:prstGeom>
          <a:solidFill>
            <a:schemeClr val="bg1"/>
          </a:solidFill>
          <a:ln w="9525">
            <a:solidFill>
              <a:schemeClr val="tx1"/>
            </a:solidFill>
            <a:miter lim="800000"/>
            <a:headEnd/>
            <a:tailEnd/>
          </a:ln>
        </p:spPr>
        <p:txBody>
          <a:bodyPr wrap="none" anchor="ctr"/>
          <a:lstStyle/>
          <a:p>
            <a:pPr algn="ctr"/>
            <a:r>
              <a:rPr lang="tr-TR" sz="1600">
                <a:solidFill>
                  <a:srgbClr val="CC0000"/>
                </a:solidFill>
              </a:rPr>
              <a:t>CD8+</a:t>
            </a:r>
          </a:p>
          <a:p>
            <a:pPr algn="ctr"/>
            <a:r>
              <a:rPr lang="tr-TR" sz="1600">
                <a:solidFill>
                  <a:srgbClr val="CC0000"/>
                </a:solidFill>
              </a:rPr>
              <a:t>Sitotoksik  </a:t>
            </a:r>
          </a:p>
          <a:p>
            <a:pPr algn="ctr"/>
            <a:r>
              <a:rPr lang="tr-TR" sz="1600">
                <a:solidFill>
                  <a:srgbClr val="CC0000"/>
                </a:solidFill>
              </a:rPr>
              <a:t>T lenfosit</a:t>
            </a:r>
          </a:p>
        </p:txBody>
      </p:sp>
      <p:sp>
        <p:nvSpPr>
          <p:cNvPr id="15368" name="Rectangle 8"/>
          <p:cNvSpPr>
            <a:spLocks noChangeArrowheads="1"/>
          </p:cNvSpPr>
          <p:nvPr/>
        </p:nvSpPr>
        <p:spPr bwMode="auto">
          <a:xfrm>
            <a:off x="7164388" y="5516563"/>
            <a:ext cx="1800225" cy="576262"/>
          </a:xfrm>
          <a:prstGeom prst="rect">
            <a:avLst/>
          </a:prstGeom>
          <a:solidFill>
            <a:schemeClr val="bg1"/>
          </a:solidFill>
          <a:ln w="9525">
            <a:solidFill>
              <a:schemeClr val="tx1"/>
            </a:solidFill>
            <a:miter lim="800000"/>
            <a:headEnd/>
            <a:tailEnd/>
          </a:ln>
        </p:spPr>
        <p:txBody>
          <a:bodyPr wrap="none" anchor="ctr"/>
          <a:lstStyle/>
          <a:p>
            <a:pPr algn="ctr"/>
            <a:r>
              <a:rPr lang="el-GR">
                <a:solidFill>
                  <a:srgbClr val="CC0000"/>
                </a:solidFill>
              </a:rPr>
              <a:t>γδ</a:t>
            </a:r>
            <a:r>
              <a:rPr lang="tr-TR">
                <a:solidFill>
                  <a:srgbClr val="CC0000"/>
                </a:solidFill>
              </a:rPr>
              <a:t>T hücresi</a:t>
            </a:r>
            <a:endParaRPr lang="el-GR">
              <a:solidFill>
                <a:srgbClr val="CC0000"/>
              </a:solidFill>
            </a:endParaRPr>
          </a:p>
        </p:txBody>
      </p:sp>
      <p:sp>
        <p:nvSpPr>
          <p:cNvPr id="15369" name="Rectangle 9"/>
          <p:cNvSpPr>
            <a:spLocks noChangeArrowheads="1"/>
          </p:cNvSpPr>
          <p:nvPr/>
        </p:nvSpPr>
        <p:spPr bwMode="auto">
          <a:xfrm>
            <a:off x="0" y="6524625"/>
            <a:ext cx="9144000" cy="333375"/>
          </a:xfrm>
          <a:prstGeom prst="rect">
            <a:avLst/>
          </a:prstGeom>
          <a:solidFill>
            <a:schemeClr val="bg1"/>
          </a:solidFill>
          <a:ln w="9525">
            <a:solidFill>
              <a:schemeClr val="bg1"/>
            </a:solidFill>
            <a:miter lim="800000"/>
            <a:headEnd/>
            <a:tailEnd/>
          </a:ln>
        </p:spPr>
        <p:txBody>
          <a:bodyPr wrap="none" anchor="ctr"/>
          <a:lstStyle/>
          <a:p>
            <a:pPr algn="ctr"/>
            <a:r>
              <a:rPr lang="tr-TR" b="1"/>
              <a:t>T hücrelerinin timusta olgunlaşması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tr-TR" smtClean="0"/>
              <a:t>Timus</a:t>
            </a:r>
          </a:p>
        </p:txBody>
      </p:sp>
      <p:sp>
        <p:nvSpPr>
          <p:cNvPr id="16387" name="Rectangle 3"/>
          <p:cNvSpPr>
            <a:spLocks noGrp="1" noChangeArrowheads="1"/>
          </p:cNvSpPr>
          <p:nvPr>
            <p:ph type="body" idx="1"/>
          </p:nvPr>
        </p:nvSpPr>
        <p:spPr/>
        <p:txBody>
          <a:bodyPr/>
          <a:lstStyle/>
          <a:p>
            <a:pPr eaLnBrk="1" hangingPunct="1">
              <a:lnSpc>
                <a:spcPct val="90000"/>
              </a:lnSpc>
            </a:pPr>
            <a:r>
              <a:rPr lang="tr-TR" smtClean="0"/>
              <a:t>Dış korteks: immatür prolifere olan timositler</a:t>
            </a:r>
          </a:p>
          <a:p>
            <a:pPr eaLnBrk="1" hangingPunct="1">
              <a:lnSpc>
                <a:spcPct val="90000"/>
              </a:lnSpc>
            </a:pPr>
            <a:r>
              <a:rPr lang="tr-TR" smtClean="0"/>
              <a:t>İç medulla: daha olgun hücreler</a:t>
            </a:r>
          </a:p>
          <a:p>
            <a:pPr eaLnBrk="1" hangingPunct="1">
              <a:lnSpc>
                <a:spcPct val="90000"/>
              </a:lnSpc>
            </a:pPr>
            <a:r>
              <a:rPr lang="tr-TR" smtClean="0"/>
              <a:t>Korteksten medullaya doğru hücreler olgunlaşır</a:t>
            </a:r>
          </a:p>
          <a:p>
            <a:pPr eaLnBrk="1" hangingPunct="1">
              <a:lnSpc>
                <a:spcPct val="90000"/>
              </a:lnSpc>
            </a:pPr>
            <a:r>
              <a:rPr lang="en-US" smtClean="0"/>
              <a:t>Timusun  her tarafına dağılmış , s</a:t>
            </a:r>
            <a:r>
              <a:rPr lang="tr-TR" smtClean="0"/>
              <a:t>i</a:t>
            </a:r>
            <a:r>
              <a:rPr lang="en-US" smtClean="0"/>
              <a:t>toplazmaları geniş, non-lenfoid epitel hücreleri,  kemik iliği kaynaklı dendritik hücreler ve makrofajlar mevcuttur</a:t>
            </a:r>
            <a:r>
              <a:rPr lang="tr-TR" smtClean="0"/>
              <a:t>. </a:t>
            </a:r>
          </a:p>
          <a:p>
            <a:pPr eaLnBrk="1" hangingPunct="1">
              <a:lnSpc>
                <a:spcPct val="90000"/>
              </a:lnSpc>
            </a:pPr>
            <a:endParaRPr lang="tr-TR"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o to slides">
            <a:hlinkClick r:id="rId2" tooltip="Go to My Slides"/>
          </p:cNvPr>
          <p:cNvPicPr>
            <a:picLocks noChangeAspect="1" noChangeArrowheads="1"/>
          </p:cNvPicPr>
          <p:nvPr/>
        </p:nvPicPr>
        <p:blipFill>
          <a:blip r:embed="rId3"/>
          <a:srcRect/>
          <a:stretch>
            <a:fillRect/>
          </a:stretch>
        </p:blipFill>
        <p:spPr bwMode="auto">
          <a:xfrm>
            <a:off x="2122488" y="68263"/>
            <a:ext cx="1019175" cy="190500"/>
          </a:xfrm>
          <a:prstGeom prst="rect">
            <a:avLst/>
          </a:prstGeom>
          <a:noFill/>
          <a:ln w="9525">
            <a:noFill/>
            <a:miter lim="800000"/>
            <a:headEnd/>
            <a:tailEnd/>
          </a:ln>
        </p:spPr>
      </p:pic>
      <p:graphicFrame>
        <p:nvGraphicFramePr>
          <p:cNvPr id="108547" name="Group 3"/>
          <p:cNvGraphicFramePr>
            <a:graphicFrameLocks noGrp="1"/>
          </p:cNvGraphicFramePr>
          <p:nvPr/>
        </p:nvGraphicFramePr>
        <p:xfrm>
          <a:off x="2122488" y="68263"/>
          <a:ext cx="4899025" cy="6816090"/>
        </p:xfrm>
        <a:graphic>
          <a:graphicData uri="http://schemas.openxmlformats.org/drawingml/2006/table">
            <a:tbl>
              <a:tblPr/>
              <a:tblGrid>
                <a:gridCol w="4899025"/>
              </a:tblGrid>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p>
                  </a:txBody>
                  <a:tcPr horzOverflow="overflow">
                    <a:lnL cap="flat">
                      <a:noFill/>
                    </a:lnL>
                    <a:lnR cap="flat">
                      <a:noFill/>
                    </a:lnR>
                    <a:lnT cap="flat">
                      <a:noFill/>
                    </a:lnT>
                    <a:lnB>
                      <a:noFill/>
                    </a:lnB>
                    <a:lnTlToBr>
                      <a:noFill/>
                    </a:lnTlToBr>
                    <a:lnBlToTr>
                      <a:noFill/>
                    </a:lnBlToTr>
                    <a:noFill/>
                  </a:tcPr>
                </a:tc>
              </a:tr>
              <a:tr h="539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r>
                        <a:rPr kumimoji="0" lang="tr-TR" sz="35500" b="0" i="0" u="none" strike="noStrike" cap="none" normalizeH="0" baseline="0" smtClean="0">
                          <a:ln>
                            <a:noFill/>
                          </a:ln>
                          <a:solidFill>
                            <a:srgbClr val="000000"/>
                          </a:solidFill>
                          <a:effectLst/>
                          <a:latin typeface="Arial" charset="0"/>
                          <a:cs typeface="Arial" charset="0"/>
                        </a:rPr>
                        <a:t> </a:t>
                      </a:r>
                      <a:r>
                        <a:rPr kumimoji="0" lang="tr-TR" sz="1000" b="0" i="0" u="none" strike="noStrike" cap="none" normalizeH="0" baseline="0" smtClean="0">
                          <a:ln>
                            <a:noFill/>
                          </a:ln>
                          <a:solidFill>
                            <a:srgbClr val="000000"/>
                          </a:solidFill>
                          <a:effectLst/>
                          <a:latin typeface="Arial" charset="0"/>
                          <a:cs typeface="Arial" charset="0"/>
                        </a:rPr>
                        <a:t>                                                                                                                                    </a:t>
                      </a:r>
                    </a:p>
                  </a:txBody>
                  <a:tcPr anchor="ctr" horzOverflow="overflow">
                    <a:lnL cap="flat">
                      <a:noFill/>
                    </a:lnL>
                    <a:lnR cap="flat">
                      <a:noFill/>
                    </a:lnR>
                    <a:lnT>
                      <a:noFill/>
                    </a:lnT>
                    <a:lnB>
                      <a:noFill/>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a:noFill/>
                    </a:lnT>
                    <a:lnB>
                      <a:noFill/>
                    </a:lnB>
                    <a:lnTlToBr>
                      <a:noFill/>
                    </a:lnTlToBr>
                    <a:lnBlToTr>
                      <a:noFill/>
                    </a:lnBlToTr>
                    <a:noFill/>
                  </a:tcPr>
                </a:tc>
              </a:tr>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smtClean="0">
                        <a:ln>
                          <a:noFill/>
                        </a:ln>
                        <a:solidFill>
                          <a:srgbClr val="000000"/>
                        </a:solidFill>
                        <a:effectLst/>
                        <a:latin typeface="Arial" charset="0"/>
                        <a:cs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17416" name="Picture 12" descr="showimage"/>
          <p:cNvPicPr>
            <a:picLocks noChangeAspect="1" noChangeArrowheads="1"/>
          </p:cNvPicPr>
          <p:nvPr/>
        </p:nvPicPr>
        <p:blipFill>
          <a:blip r:embed="rId4"/>
          <a:srcRect/>
          <a:stretch>
            <a:fillRect/>
          </a:stretch>
        </p:blipFill>
        <p:spPr bwMode="auto">
          <a:xfrm>
            <a:off x="684213" y="0"/>
            <a:ext cx="7343775" cy="62372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tr-TR" smtClean="0"/>
              <a:t>Timus epitel hücreleri</a:t>
            </a:r>
          </a:p>
        </p:txBody>
      </p:sp>
      <p:sp>
        <p:nvSpPr>
          <p:cNvPr id="18435" name="Rectangle 3"/>
          <p:cNvSpPr>
            <a:spLocks noGrp="1" noChangeArrowheads="1"/>
          </p:cNvSpPr>
          <p:nvPr>
            <p:ph type="body" idx="1"/>
          </p:nvPr>
        </p:nvSpPr>
        <p:spPr/>
        <p:txBody>
          <a:bodyPr/>
          <a:lstStyle/>
          <a:p>
            <a:pPr eaLnBrk="1" hangingPunct="1">
              <a:lnSpc>
                <a:spcPct val="80000"/>
              </a:lnSpc>
            </a:pPr>
            <a:r>
              <a:rPr lang="tr-TR" sz="2800" smtClean="0">
                <a:solidFill>
                  <a:srgbClr val="D60093"/>
                </a:solidFill>
              </a:rPr>
              <a:t>Nurse hücreleri</a:t>
            </a:r>
            <a:r>
              <a:rPr lang="tr-TR" sz="2800" smtClean="0"/>
              <a:t>:  Dış kortekste, progenitor T hüc proliferasyonunu destekler, IL-7 yapımını sağlar</a:t>
            </a:r>
          </a:p>
          <a:p>
            <a:pPr eaLnBrk="1" hangingPunct="1">
              <a:lnSpc>
                <a:spcPct val="80000"/>
              </a:lnSpc>
            </a:pPr>
            <a:r>
              <a:rPr lang="tr-TR" sz="2800" smtClean="0">
                <a:solidFill>
                  <a:srgbClr val="CC3399"/>
                </a:solidFill>
              </a:rPr>
              <a:t>Kortikal  timik epiteliyal hücreler( TEC):</a:t>
            </a:r>
            <a:r>
              <a:rPr lang="tr-TR" sz="2800" smtClean="0"/>
              <a:t> Pozitif seleksiyon:  MHC class I ve II’yi peptidlerle birlikte  tanıyan  hücrelerin yaşamasını sağlar.</a:t>
            </a:r>
          </a:p>
          <a:p>
            <a:pPr eaLnBrk="1" hangingPunct="1">
              <a:lnSpc>
                <a:spcPct val="80000"/>
              </a:lnSpc>
            </a:pPr>
            <a:r>
              <a:rPr lang="tr-TR" sz="2800" smtClean="0">
                <a:solidFill>
                  <a:srgbClr val="993366"/>
                </a:solidFill>
              </a:rPr>
              <a:t>Medüller timik epiteliyal hücreler( TEC):</a:t>
            </a:r>
            <a:r>
              <a:rPr lang="tr-TR" sz="2800" smtClean="0"/>
              <a:t>  Organ spesifik self peptidleri  gösterir</a:t>
            </a:r>
          </a:p>
          <a:p>
            <a:pPr eaLnBrk="1" hangingPunct="1">
              <a:lnSpc>
                <a:spcPct val="80000"/>
              </a:lnSpc>
            </a:pPr>
            <a:r>
              <a:rPr lang="tr-TR" sz="2800" smtClean="0">
                <a:solidFill>
                  <a:srgbClr val="CC00CC"/>
                </a:solidFill>
              </a:rPr>
              <a:t>Hassal korpüskülleri</a:t>
            </a:r>
            <a:r>
              <a:rPr lang="tr-TR" sz="2800" smtClean="0"/>
              <a:t>: Timik medullada bulunur. Fonksiyonu bilinmiyor, Yüksek mol. ağırlıklı sitokeratinden zengin dejenere epitel hücre  içerir.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tr-TR" smtClean="0"/>
          </a:p>
        </p:txBody>
      </p:sp>
      <p:sp>
        <p:nvSpPr>
          <p:cNvPr id="22531" name="Rectangle 3"/>
          <p:cNvSpPr>
            <a:spLocks noGrp="1" noChangeArrowheads="1"/>
          </p:cNvSpPr>
          <p:nvPr>
            <p:ph type="body" idx="1"/>
          </p:nvPr>
        </p:nvSpPr>
        <p:spPr/>
        <p:txBody>
          <a:bodyPr/>
          <a:lstStyle/>
          <a:p>
            <a:pPr eaLnBrk="1" hangingPunct="1"/>
            <a:r>
              <a:rPr lang="tr-TR" smtClean="0"/>
              <a:t>Timusta self antijeni tanıyan bazı olgunlaşmamış T hücreleri düzenleyici       ( regülatör) hücre niteliği kazanarak periferik dokulara girerler.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
        <p:nvSpPr>
          <p:cNvPr id="23555" name="Rectangle 3"/>
          <p:cNvSpPr>
            <a:spLocks noChangeArrowheads="1"/>
          </p:cNvSpPr>
          <p:nvPr/>
        </p:nvSpPr>
        <p:spPr bwMode="auto">
          <a:xfrm>
            <a:off x="0" y="3933825"/>
            <a:ext cx="2411413" cy="1366838"/>
          </a:xfrm>
          <a:prstGeom prst="rect">
            <a:avLst/>
          </a:prstGeom>
          <a:solidFill>
            <a:srgbClr val="CCECFF"/>
          </a:solidFill>
          <a:ln w="9525">
            <a:solidFill>
              <a:schemeClr val="tx1"/>
            </a:solidFill>
            <a:miter lim="800000"/>
            <a:headEnd/>
            <a:tailEnd/>
          </a:ln>
        </p:spPr>
        <p:txBody>
          <a:bodyPr wrap="none" anchor="ctr"/>
          <a:lstStyle/>
          <a:p>
            <a:pPr algn="ctr"/>
            <a:r>
              <a:rPr lang="tr-TR"/>
              <a:t>Regülatör(Düzenleyici) </a:t>
            </a:r>
          </a:p>
          <a:p>
            <a:pPr algn="ctr"/>
            <a:r>
              <a:rPr lang="tr-TR"/>
              <a:t>T hücrelerinin</a:t>
            </a:r>
          </a:p>
          <a:p>
            <a:pPr algn="ctr"/>
            <a:r>
              <a:rPr lang="tr-TR"/>
              <a:t> gelişimi</a:t>
            </a:r>
          </a:p>
        </p:txBody>
      </p:sp>
      <p:sp>
        <p:nvSpPr>
          <p:cNvPr id="23556" name="Rectangle 4"/>
          <p:cNvSpPr>
            <a:spLocks noChangeArrowheads="1"/>
          </p:cNvSpPr>
          <p:nvPr/>
        </p:nvSpPr>
        <p:spPr bwMode="auto">
          <a:xfrm>
            <a:off x="6948488" y="2349500"/>
            <a:ext cx="1655762" cy="576263"/>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Apoptoz</a:t>
            </a:r>
          </a:p>
        </p:txBody>
      </p:sp>
      <p:sp>
        <p:nvSpPr>
          <p:cNvPr id="23557" name="Rectangle 5"/>
          <p:cNvSpPr>
            <a:spLocks noChangeArrowheads="1"/>
          </p:cNvSpPr>
          <p:nvPr/>
        </p:nvSpPr>
        <p:spPr bwMode="auto">
          <a:xfrm>
            <a:off x="0" y="1052513"/>
            <a:ext cx="2411413" cy="936625"/>
          </a:xfrm>
          <a:prstGeom prst="rect">
            <a:avLst/>
          </a:prstGeom>
          <a:solidFill>
            <a:srgbClr val="CCECFF"/>
          </a:solidFill>
          <a:ln w="9525">
            <a:solidFill>
              <a:schemeClr val="tx1"/>
            </a:solidFill>
            <a:miter lim="800000"/>
            <a:headEnd/>
            <a:tailEnd/>
          </a:ln>
        </p:spPr>
        <p:txBody>
          <a:bodyPr wrap="none" anchor="ctr"/>
          <a:lstStyle/>
          <a:p>
            <a:pPr algn="ctr"/>
            <a:r>
              <a:rPr lang="tr-TR"/>
              <a:t>Negatif seçim</a:t>
            </a:r>
          </a:p>
        </p:txBody>
      </p:sp>
      <p:sp>
        <p:nvSpPr>
          <p:cNvPr id="23558" name="Rectangle 6"/>
          <p:cNvSpPr>
            <a:spLocks noChangeArrowheads="1"/>
          </p:cNvSpPr>
          <p:nvPr/>
        </p:nvSpPr>
        <p:spPr bwMode="auto">
          <a:xfrm>
            <a:off x="6948488" y="5300663"/>
            <a:ext cx="1655762" cy="865187"/>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Regülatör</a:t>
            </a:r>
          </a:p>
          <a:p>
            <a:pPr algn="ctr"/>
            <a:r>
              <a:rPr lang="tr-TR">
                <a:solidFill>
                  <a:srgbClr val="A50021"/>
                </a:solidFill>
              </a:rPr>
              <a:t>(düzenleyici) </a:t>
            </a:r>
          </a:p>
          <a:p>
            <a:pPr algn="ctr"/>
            <a:r>
              <a:rPr lang="tr-TR">
                <a:solidFill>
                  <a:srgbClr val="A50021"/>
                </a:solidFill>
              </a:rPr>
              <a:t>T hücresi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Group 2"/>
          <p:cNvGraphicFramePr>
            <a:graphicFrameLocks noGrp="1"/>
          </p:cNvGraphicFramePr>
          <p:nvPr/>
        </p:nvGraphicFramePr>
        <p:xfrm>
          <a:off x="2070100" y="179388"/>
          <a:ext cx="5003800" cy="6448425"/>
        </p:xfrm>
        <a:graphic>
          <a:graphicData uri="http://schemas.openxmlformats.org/drawingml/2006/table">
            <a:tbl>
              <a:tblPr/>
              <a:tblGrid>
                <a:gridCol w="5003800"/>
              </a:tblGrid>
              <a:tr h="244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p>
                  </a:txBody>
                  <a:tcPr horzOverflow="overflow">
                    <a:lnL cap="flat">
                      <a:noFill/>
                    </a:lnL>
                    <a:lnR cap="flat">
                      <a:noFill/>
                    </a:lnR>
                    <a:lnT cap="flat">
                      <a:noFill/>
                    </a:lnT>
                    <a:lnB>
                      <a:noFill/>
                    </a:lnB>
                    <a:lnTlToBr>
                      <a:noFill/>
                    </a:lnTlToBr>
                    <a:lnBlToTr>
                      <a:noFill/>
                    </a:lnBlToTr>
                    <a:noFill/>
                  </a:tcPr>
                </a:tc>
              </a:tr>
              <a:tr h="6203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r>
                        <a:rPr kumimoji="0" lang="tr-TR" sz="39100" b="0" i="0" u="none" strike="noStrike" cap="none" normalizeH="0" baseline="0" smtClean="0">
                          <a:ln>
                            <a:noFill/>
                          </a:ln>
                          <a:solidFill>
                            <a:srgbClr val="000000"/>
                          </a:solidFill>
                          <a:effectLst/>
                          <a:latin typeface="Arial" charset="0"/>
                          <a:cs typeface="Arial" charset="0"/>
                        </a:rPr>
                        <a:t> </a:t>
                      </a:r>
                      <a:r>
                        <a:rPr kumimoji="0" lang="tr-TR" sz="1000" b="0" i="0" u="none" strike="noStrike" cap="none" normalizeH="0" baseline="0" smtClean="0">
                          <a:ln>
                            <a:noFill/>
                          </a:ln>
                          <a:solidFill>
                            <a:srgbClr val="000000"/>
                          </a:solidFill>
                          <a:effectLst/>
                          <a:latin typeface="Arial" charset="0"/>
                          <a:cs typeface="Arial"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24581" name="Picture 9" descr="Close window"/>
          <p:cNvPicPr>
            <a:picLocks noChangeAspect="1" noChangeArrowheads="1"/>
          </p:cNvPicPr>
          <p:nvPr/>
        </p:nvPicPr>
        <p:blipFill>
          <a:blip r:embed="rId2"/>
          <a:srcRect/>
          <a:stretch>
            <a:fillRect/>
          </a:stretch>
        </p:blipFill>
        <p:spPr bwMode="auto">
          <a:xfrm>
            <a:off x="6562725" y="225425"/>
            <a:ext cx="409575" cy="161925"/>
          </a:xfrm>
          <a:prstGeom prst="rect">
            <a:avLst/>
          </a:prstGeom>
          <a:noFill/>
          <a:ln w="9525">
            <a:noFill/>
            <a:miter lim="800000"/>
            <a:headEnd/>
            <a:tailEnd/>
          </a:ln>
        </p:spPr>
      </p:pic>
      <p:pic>
        <p:nvPicPr>
          <p:cNvPr id="24582" name="Picture 10" descr="showimage"/>
          <p:cNvPicPr>
            <a:picLocks noChangeAspect="1" noChangeArrowheads="1"/>
          </p:cNvPicPr>
          <p:nvPr/>
        </p:nvPicPr>
        <p:blipFill>
          <a:blip r:embed="rId3"/>
          <a:srcRect/>
          <a:stretch>
            <a:fillRect/>
          </a:stretch>
        </p:blipFill>
        <p:spPr bwMode="auto">
          <a:xfrm>
            <a:off x="1258888" y="177800"/>
            <a:ext cx="6696075" cy="6680200"/>
          </a:xfrm>
          <a:prstGeom prst="rect">
            <a:avLst/>
          </a:prstGeom>
          <a:noFill/>
          <a:ln w="9525">
            <a:noFill/>
            <a:miter lim="800000"/>
            <a:headEnd/>
            <a:tailEnd/>
          </a:ln>
        </p:spPr>
      </p:pic>
      <p:sp>
        <p:nvSpPr>
          <p:cNvPr id="24583" name="Rectangle 11"/>
          <p:cNvSpPr>
            <a:spLocks noChangeArrowheads="1"/>
          </p:cNvSpPr>
          <p:nvPr/>
        </p:nvSpPr>
        <p:spPr bwMode="auto">
          <a:xfrm>
            <a:off x="1403350" y="0"/>
            <a:ext cx="2520950" cy="476250"/>
          </a:xfrm>
          <a:prstGeom prst="rect">
            <a:avLst/>
          </a:prstGeom>
          <a:solidFill>
            <a:srgbClr val="CCECFF"/>
          </a:solidFill>
          <a:ln w="9525">
            <a:solidFill>
              <a:schemeClr val="tx1"/>
            </a:solidFill>
            <a:miter lim="800000"/>
            <a:headEnd/>
            <a:tailEnd/>
          </a:ln>
        </p:spPr>
        <p:txBody>
          <a:bodyPr wrap="none" anchor="ctr"/>
          <a:lstStyle/>
          <a:p>
            <a:pPr algn="ctr"/>
            <a:r>
              <a:rPr lang="tr-TR"/>
              <a:t>Genetik yatkınlık</a:t>
            </a:r>
          </a:p>
        </p:txBody>
      </p:sp>
      <p:sp>
        <p:nvSpPr>
          <p:cNvPr id="24584" name="Rectangle 12"/>
          <p:cNvSpPr>
            <a:spLocks noChangeArrowheads="1"/>
          </p:cNvSpPr>
          <p:nvPr/>
        </p:nvSpPr>
        <p:spPr bwMode="auto">
          <a:xfrm>
            <a:off x="4500563" y="0"/>
            <a:ext cx="3384550" cy="476250"/>
          </a:xfrm>
          <a:prstGeom prst="rect">
            <a:avLst/>
          </a:prstGeom>
          <a:solidFill>
            <a:srgbClr val="CCECFF"/>
          </a:solidFill>
          <a:ln w="9525">
            <a:solidFill>
              <a:schemeClr val="tx1"/>
            </a:solidFill>
            <a:miter lim="800000"/>
            <a:headEnd/>
            <a:tailEnd/>
          </a:ln>
        </p:spPr>
        <p:txBody>
          <a:bodyPr wrap="none" anchor="ctr"/>
          <a:lstStyle/>
          <a:p>
            <a:pPr algn="ctr"/>
            <a:r>
              <a:rPr lang="tr-TR"/>
              <a:t>Enfeksiyon, yangı(enflamasyon)</a:t>
            </a:r>
          </a:p>
        </p:txBody>
      </p:sp>
      <p:sp>
        <p:nvSpPr>
          <p:cNvPr id="24585" name="Rectangle 13"/>
          <p:cNvSpPr>
            <a:spLocks noChangeArrowheads="1"/>
          </p:cNvSpPr>
          <p:nvPr/>
        </p:nvSpPr>
        <p:spPr bwMode="auto">
          <a:xfrm>
            <a:off x="6516688" y="981075"/>
            <a:ext cx="1368425" cy="576263"/>
          </a:xfrm>
          <a:prstGeom prst="rect">
            <a:avLst/>
          </a:prstGeom>
          <a:solidFill>
            <a:schemeClr val="bg1"/>
          </a:solidFill>
          <a:ln w="9525">
            <a:solidFill>
              <a:schemeClr val="tx1"/>
            </a:solidFill>
            <a:miter lim="800000"/>
            <a:headEnd/>
            <a:tailEnd/>
          </a:ln>
        </p:spPr>
        <p:txBody>
          <a:bodyPr wrap="none" anchor="ctr"/>
          <a:lstStyle/>
          <a:p>
            <a:pPr algn="ctr"/>
            <a:r>
              <a:rPr lang="tr-TR" sz="1600"/>
              <a:t>Enfeksiyonlar</a:t>
            </a:r>
          </a:p>
          <a:p>
            <a:pPr algn="ctr"/>
            <a:r>
              <a:rPr lang="tr-TR" sz="1600"/>
              <a:t>doku yangısı</a:t>
            </a:r>
          </a:p>
        </p:txBody>
      </p:sp>
      <p:sp>
        <p:nvSpPr>
          <p:cNvPr id="24586" name="Rectangle 14"/>
          <p:cNvSpPr>
            <a:spLocks noChangeArrowheads="1"/>
          </p:cNvSpPr>
          <p:nvPr/>
        </p:nvSpPr>
        <p:spPr bwMode="auto">
          <a:xfrm>
            <a:off x="4427538" y="6021388"/>
            <a:ext cx="2016125" cy="720725"/>
          </a:xfrm>
          <a:prstGeom prst="rect">
            <a:avLst/>
          </a:prstGeom>
          <a:solidFill>
            <a:schemeClr val="bg1"/>
          </a:solidFill>
          <a:ln w="9525">
            <a:solidFill>
              <a:schemeClr val="tx1"/>
            </a:solidFill>
            <a:miter lim="800000"/>
            <a:headEnd/>
            <a:tailEnd/>
          </a:ln>
        </p:spPr>
        <p:txBody>
          <a:bodyPr wrap="none" anchor="ctr"/>
          <a:lstStyle/>
          <a:p>
            <a:pPr algn="ctr"/>
            <a:endParaRPr lang="tr-TR" sz="1400">
              <a:solidFill>
                <a:srgbClr val="FF3399"/>
              </a:solidFill>
            </a:endParaRPr>
          </a:p>
          <a:p>
            <a:pPr algn="ctr"/>
            <a:r>
              <a:rPr lang="tr-TR" sz="1400">
                <a:solidFill>
                  <a:srgbClr val="A50021"/>
                </a:solidFill>
              </a:rPr>
              <a:t>Doku zedelenmesi: </a:t>
            </a:r>
          </a:p>
          <a:p>
            <a:pPr algn="ctr"/>
            <a:r>
              <a:rPr lang="tr-TR" sz="1400">
                <a:solidFill>
                  <a:srgbClr val="A50021"/>
                </a:solidFill>
              </a:rPr>
              <a:t>Otoimmün hastalık</a:t>
            </a:r>
          </a:p>
          <a:p>
            <a:pPr algn="ctr"/>
            <a:endParaRPr lang="tr-TR" sz="1400">
              <a:solidFill>
                <a:srgbClr val="A50021"/>
              </a:solidFill>
            </a:endParaRPr>
          </a:p>
        </p:txBody>
      </p:sp>
      <p:sp>
        <p:nvSpPr>
          <p:cNvPr id="24587" name="Rectangle 15"/>
          <p:cNvSpPr>
            <a:spLocks noChangeArrowheads="1"/>
          </p:cNvSpPr>
          <p:nvPr/>
        </p:nvSpPr>
        <p:spPr bwMode="auto">
          <a:xfrm>
            <a:off x="6516688" y="2276475"/>
            <a:ext cx="1368425" cy="504825"/>
          </a:xfrm>
          <a:prstGeom prst="rect">
            <a:avLst/>
          </a:prstGeom>
          <a:solidFill>
            <a:schemeClr val="bg1"/>
          </a:solidFill>
          <a:ln w="9525">
            <a:solidFill>
              <a:schemeClr val="tx1"/>
            </a:solidFill>
            <a:miter lim="800000"/>
            <a:headEnd/>
            <a:tailEnd/>
          </a:ln>
        </p:spPr>
        <p:txBody>
          <a:bodyPr wrap="none" anchor="ctr"/>
          <a:lstStyle/>
          <a:p>
            <a:pPr algn="ctr"/>
            <a:r>
              <a:rPr lang="tr-TR" sz="1600"/>
              <a:t>Doku APC</a:t>
            </a:r>
          </a:p>
          <a:p>
            <a:pPr algn="ctr"/>
            <a:r>
              <a:rPr lang="tr-TR" sz="1600"/>
              <a:t> aktivasyonu</a:t>
            </a:r>
          </a:p>
        </p:txBody>
      </p:sp>
      <p:sp>
        <p:nvSpPr>
          <p:cNvPr id="24588" name="Rectangle 16"/>
          <p:cNvSpPr>
            <a:spLocks noChangeArrowheads="1"/>
          </p:cNvSpPr>
          <p:nvPr/>
        </p:nvSpPr>
        <p:spPr bwMode="auto">
          <a:xfrm>
            <a:off x="6516688" y="2852738"/>
            <a:ext cx="1368425" cy="1223962"/>
          </a:xfrm>
          <a:prstGeom prst="rect">
            <a:avLst/>
          </a:prstGeom>
          <a:solidFill>
            <a:schemeClr val="bg1"/>
          </a:solidFill>
          <a:ln w="9525">
            <a:solidFill>
              <a:schemeClr val="tx1"/>
            </a:solidFill>
            <a:miter lim="800000"/>
            <a:headEnd/>
            <a:tailEnd/>
          </a:ln>
        </p:spPr>
        <p:txBody>
          <a:bodyPr wrap="none" anchor="ctr"/>
          <a:lstStyle/>
          <a:p>
            <a:pPr algn="ctr"/>
            <a:r>
              <a:rPr lang="tr-TR" sz="1600"/>
              <a:t>Self-reaktif </a:t>
            </a:r>
          </a:p>
          <a:p>
            <a:pPr algn="ctr"/>
            <a:r>
              <a:rPr lang="tr-TR" sz="1600"/>
              <a:t>lenfositlerin </a:t>
            </a:r>
          </a:p>
          <a:p>
            <a:pPr algn="ctr"/>
            <a:r>
              <a:rPr lang="tr-TR" sz="1600"/>
              <a:t>dokuda </a:t>
            </a:r>
          </a:p>
          <a:p>
            <a:pPr algn="ctr"/>
            <a:r>
              <a:rPr lang="tr-TR" sz="1600"/>
              <a:t>birikimi</a:t>
            </a:r>
          </a:p>
        </p:txBody>
      </p:sp>
      <p:sp>
        <p:nvSpPr>
          <p:cNvPr id="24589" name="Rectangle 17"/>
          <p:cNvSpPr>
            <a:spLocks noChangeArrowheads="1"/>
          </p:cNvSpPr>
          <p:nvPr/>
        </p:nvSpPr>
        <p:spPr bwMode="auto">
          <a:xfrm>
            <a:off x="6443663" y="4652963"/>
            <a:ext cx="1441450" cy="863600"/>
          </a:xfrm>
          <a:prstGeom prst="rect">
            <a:avLst/>
          </a:prstGeom>
          <a:solidFill>
            <a:schemeClr val="bg1"/>
          </a:solidFill>
          <a:ln w="9525">
            <a:solidFill>
              <a:schemeClr val="tx1"/>
            </a:solidFill>
            <a:miter lim="800000"/>
            <a:headEnd/>
            <a:tailEnd/>
          </a:ln>
        </p:spPr>
        <p:txBody>
          <a:bodyPr wrap="none" anchor="ctr"/>
          <a:lstStyle/>
          <a:p>
            <a:pPr algn="ctr"/>
            <a:r>
              <a:rPr lang="tr-TR" sz="1600"/>
              <a:t>Self reaktif</a:t>
            </a:r>
          </a:p>
          <a:p>
            <a:pPr algn="ctr"/>
            <a:r>
              <a:rPr lang="tr-TR" sz="1600"/>
              <a:t> lenfositlerin </a:t>
            </a:r>
          </a:p>
          <a:p>
            <a:pPr algn="ctr"/>
            <a:r>
              <a:rPr lang="tr-TR" sz="1600"/>
              <a:t>aktivasyonu</a:t>
            </a:r>
          </a:p>
        </p:txBody>
      </p:sp>
      <p:sp>
        <p:nvSpPr>
          <p:cNvPr id="24590" name="Rectangle 18"/>
          <p:cNvSpPr>
            <a:spLocks noChangeArrowheads="1"/>
          </p:cNvSpPr>
          <p:nvPr/>
        </p:nvSpPr>
        <p:spPr bwMode="auto">
          <a:xfrm>
            <a:off x="2051050" y="2276475"/>
            <a:ext cx="1655763" cy="576263"/>
          </a:xfrm>
          <a:prstGeom prst="rect">
            <a:avLst/>
          </a:prstGeom>
          <a:solidFill>
            <a:schemeClr val="bg1"/>
          </a:solidFill>
          <a:ln w="9525">
            <a:solidFill>
              <a:schemeClr val="tx1"/>
            </a:solidFill>
            <a:miter lim="800000"/>
            <a:headEnd/>
            <a:tailEnd/>
          </a:ln>
        </p:spPr>
        <p:txBody>
          <a:bodyPr wrap="none" anchor="ctr"/>
          <a:lstStyle/>
          <a:p>
            <a:pPr algn="ctr"/>
            <a:r>
              <a:rPr lang="tr-TR" sz="1600"/>
              <a:t>Self toleransın</a:t>
            </a:r>
          </a:p>
          <a:p>
            <a:pPr algn="ctr"/>
            <a:r>
              <a:rPr lang="tr-TR" sz="1600"/>
              <a:t>kırılması</a:t>
            </a:r>
          </a:p>
        </p:txBody>
      </p:sp>
      <p:sp>
        <p:nvSpPr>
          <p:cNvPr id="24591" name="Rectangle 19"/>
          <p:cNvSpPr>
            <a:spLocks noChangeArrowheads="1"/>
          </p:cNvSpPr>
          <p:nvPr/>
        </p:nvSpPr>
        <p:spPr bwMode="auto">
          <a:xfrm>
            <a:off x="1331913" y="765175"/>
            <a:ext cx="1368425" cy="576263"/>
          </a:xfrm>
          <a:prstGeom prst="rect">
            <a:avLst/>
          </a:prstGeom>
          <a:solidFill>
            <a:schemeClr val="bg1"/>
          </a:solidFill>
          <a:ln w="9525">
            <a:solidFill>
              <a:schemeClr val="tx1"/>
            </a:solidFill>
            <a:miter lim="800000"/>
            <a:headEnd/>
            <a:tailEnd/>
          </a:ln>
        </p:spPr>
        <p:txBody>
          <a:bodyPr wrap="none" anchor="ctr"/>
          <a:lstStyle/>
          <a:p>
            <a:pPr algn="ctr"/>
            <a:r>
              <a:rPr lang="tr-TR" sz="1600"/>
              <a:t>Yatkınlık </a:t>
            </a:r>
          </a:p>
          <a:p>
            <a:pPr algn="ctr"/>
            <a:r>
              <a:rPr lang="tr-TR" sz="1600"/>
              <a:t>genleri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570037"/>
          </a:xfrm>
        </p:spPr>
        <p:txBody>
          <a:bodyPr/>
          <a:lstStyle/>
          <a:p>
            <a:pPr eaLnBrk="1" hangingPunct="1"/>
            <a:r>
              <a:rPr lang="tr-TR" sz="4000" smtClean="0"/>
              <a:t>İmmün Sistemin Fonksiyon Bozuklukları</a:t>
            </a:r>
          </a:p>
        </p:txBody>
      </p:sp>
      <p:sp>
        <p:nvSpPr>
          <p:cNvPr id="5123" name="Rectangle 3"/>
          <p:cNvSpPr>
            <a:spLocks noGrp="1" noChangeArrowheads="1"/>
          </p:cNvSpPr>
          <p:nvPr>
            <p:ph type="body" idx="1"/>
          </p:nvPr>
        </p:nvSpPr>
        <p:spPr/>
        <p:txBody>
          <a:bodyPr/>
          <a:lstStyle/>
          <a:p>
            <a:pPr marL="457200" indent="-457200" eaLnBrk="1" hangingPunct="1"/>
            <a:endParaRPr lang="tr-TR" smtClean="0"/>
          </a:p>
          <a:p>
            <a:pPr marL="457200" indent="-457200" eaLnBrk="1" hangingPunct="1"/>
            <a:r>
              <a:rPr lang="tr-TR" smtClean="0"/>
              <a:t>Aşırı duyarlılık reaksiyonları</a:t>
            </a:r>
          </a:p>
          <a:p>
            <a:pPr marL="457200" indent="-457200" eaLnBrk="1" hangingPunct="1"/>
            <a:r>
              <a:rPr lang="tr-TR" smtClean="0">
                <a:solidFill>
                  <a:srgbClr val="CC0000"/>
                </a:solidFill>
              </a:rPr>
              <a:t>Otoimmünite gelişmesi</a:t>
            </a:r>
          </a:p>
          <a:p>
            <a:pPr marL="457200" indent="-457200" eaLnBrk="1" hangingPunct="1"/>
            <a:r>
              <a:rPr lang="tr-TR" smtClean="0"/>
              <a:t>İmmün Yetmezlik Hastalıkları</a:t>
            </a:r>
          </a:p>
          <a:p>
            <a:pPr marL="457200" indent="-457200" eaLnBrk="1" hangingPunct="1"/>
            <a:r>
              <a:rPr lang="tr-TR" smtClean="0"/>
              <a:t>Malignite gelişmesi</a:t>
            </a:r>
          </a:p>
          <a:p>
            <a:pPr marL="457200" indent="-457200" eaLnBrk="1" hangingPunct="1">
              <a:buFontTx/>
              <a:buNone/>
            </a:pPr>
            <a:endParaRPr lang="tr-T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0"/>
            <a:ext cx="8229600" cy="836613"/>
          </a:xfrm>
        </p:spPr>
        <p:txBody>
          <a:bodyPr/>
          <a:lstStyle/>
          <a:p>
            <a:pPr eaLnBrk="1" hangingPunct="1"/>
            <a:r>
              <a:rPr lang="tr-TR" sz="3600" b="1" smtClean="0"/>
              <a:t>T Hücre Toleransı</a:t>
            </a:r>
          </a:p>
        </p:txBody>
      </p:sp>
      <p:sp>
        <p:nvSpPr>
          <p:cNvPr id="25603" name="Rectangle 3"/>
          <p:cNvSpPr>
            <a:spLocks noGrp="1" noChangeArrowheads="1"/>
          </p:cNvSpPr>
          <p:nvPr>
            <p:ph type="body" idx="1"/>
          </p:nvPr>
        </p:nvSpPr>
        <p:spPr>
          <a:xfrm>
            <a:off x="250825" y="765175"/>
            <a:ext cx="8642350" cy="5903913"/>
          </a:xfrm>
        </p:spPr>
        <p:txBody>
          <a:bodyPr/>
          <a:lstStyle/>
          <a:p>
            <a:pPr eaLnBrk="1" hangingPunct="1"/>
            <a:r>
              <a:rPr lang="tr-TR" b="1" u="sng" smtClean="0">
                <a:solidFill>
                  <a:srgbClr val="D60093"/>
                </a:solidFill>
              </a:rPr>
              <a:t>Periferik T hücre toleransı</a:t>
            </a:r>
            <a:r>
              <a:rPr lang="tr-TR" b="1" smtClean="0">
                <a:solidFill>
                  <a:srgbClr val="CC0066"/>
                </a:solidFill>
              </a:rPr>
              <a:t>:</a:t>
            </a:r>
            <a:r>
              <a:rPr lang="tr-TR" smtClean="0"/>
              <a:t> Olgun T hücresi periferde self antijenleri tanıdığında fonksiyonel inaktivasyon (anerji) veya  ölüm meydana gelir veya düzenleyici T hücreler tarafından baskılanır.</a:t>
            </a:r>
          </a:p>
          <a:p>
            <a:pPr eaLnBrk="1" hangingPunct="1">
              <a:buFontTx/>
              <a:buNone/>
            </a:pPr>
            <a:r>
              <a:rPr lang="tr-TR" smtClean="0"/>
              <a:t>	Aşağıdaki mekanizmalar rol oynar:</a:t>
            </a:r>
          </a:p>
          <a:p>
            <a:pPr eaLnBrk="1" hangingPunct="1">
              <a:buFontTx/>
              <a:buNone/>
            </a:pPr>
            <a:r>
              <a:rPr lang="tr-TR" smtClean="0"/>
              <a:t>	1) Anerji</a:t>
            </a:r>
          </a:p>
          <a:p>
            <a:pPr eaLnBrk="1" hangingPunct="1">
              <a:buFontTx/>
              <a:buNone/>
            </a:pPr>
            <a:r>
              <a:rPr lang="tr-TR" smtClean="0"/>
              <a:t>	2) Delesyon(silinme): Aktivasyona bağlı hücre ölümü </a:t>
            </a:r>
          </a:p>
          <a:p>
            <a:pPr eaLnBrk="1" hangingPunct="1">
              <a:buFontTx/>
              <a:buNone/>
            </a:pPr>
            <a:r>
              <a:rPr lang="tr-TR" smtClean="0"/>
              <a:t>	3) İmmün Supresyon(İmmün Baskılama)</a:t>
            </a:r>
            <a:endParaRPr lang="tr-TR" u="sng" smtClean="0"/>
          </a:p>
          <a:p>
            <a:pPr eaLnBrk="1" hangingPunct="1"/>
            <a:endParaRPr lang="tr-TR" u="sng"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323850" y="260350"/>
            <a:ext cx="8496300" cy="6264275"/>
          </a:xfrm>
          <a:prstGeom prst="rect">
            <a:avLst/>
          </a:prstGeom>
          <a:noFill/>
          <a:ln w="9525">
            <a:noFill/>
            <a:miter lim="800000"/>
            <a:headEnd/>
            <a:tailEnd/>
          </a:ln>
        </p:spPr>
      </p:pic>
      <p:sp>
        <p:nvSpPr>
          <p:cNvPr id="26627" name="Rectangle 3"/>
          <p:cNvSpPr>
            <a:spLocks noChangeArrowheads="1"/>
          </p:cNvSpPr>
          <p:nvPr/>
        </p:nvSpPr>
        <p:spPr bwMode="auto">
          <a:xfrm>
            <a:off x="179388" y="1125538"/>
            <a:ext cx="1296987" cy="719137"/>
          </a:xfrm>
          <a:prstGeom prst="rect">
            <a:avLst/>
          </a:prstGeom>
          <a:solidFill>
            <a:srgbClr val="CCECFF"/>
          </a:solidFill>
          <a:ln w="9525">
            <a:solidFill>
              <a:schemeClr val="tx1"/>
            </a:solidFill>
            <a:miter lim="800000"/>
            <a:headEnd/>
            <a:tailEnd/>
          </a:ln>
        </p:spPr>
        <p:txBody>
          <a:bodyPr wrap="none" anchor="ctr"/>
          <a:lstStyle/>
          <a:p>
            <a:pPr algn="ctr"/>
            <a:r>
              <a:rPr lang="tr-TR"/>
              <a:t>Normal yanıt</a:t>
            </a:r>
          </a:p>
        </p:txBody>
      </p:sp>
      <p:sp>
        <p:nvSpPr>
          <p:cNvPr id="26628" name="Rectangle 4"/>
          <p:cNvSpPr>
            <a:spLocks noChangeArrowheads="1"/>
          </p:cNvSpPr>
          <p:nvPr/>
        </p:nvSpPr>
        <p:spPr bwMode="auto">
          <a:xfrm>
            <a:off x="7380288" y="4508500"/>
            <a:ext cx="1366837" cy="360363"/>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Yanıtsızlık</a:t>
            </a:r>
          </a:p>
        </p:txBody>
      </p:sp>
      <p:sp>
        <p:nvSpPr>
          <p:cNvPr id="26629" name="Rectangle 5"/>
          <p:cNvSpPr>
            <a:spLocks noChangeArrowheads="1"/>
          </p:cNvSpPr>
          <p:nvPr/>
        </p:nvSpPr>
        <p:spPr bwMode="auto">
          <a:xfrm>
            <a:off x="5003800" y="4581525"/>
            <a:ext cx="2232025" cy="720725"/>
          </a:xfrm>
          <a:prstGeom prst="rect">
            <a:avLst/>
          </a:prstGeom>
          <a:solidFill>
            <a:schemeClr val="bg1"/>
          </a:solidFill>
          <a:ln w="9525">
            <a:solidFill>
              <a:schemeClr val="tx1"/>
            </a:solidFill>
            <a:miter lim="800000"/>
            <a:headEnd/>
            <a:tailEnd/>
          </a:ln>
        </p:spPr>
        <p:txBody>
          <a:bodyPr wrap="none" anchor="ctr"/>
          <a:lstStyle/>
          <a:p>
            <a:r>
              <a:rPr lang="tr-TR"/>
              <a:t>Kostimülatör ekspres-</a:t>
            </a:r>
          </a:p>
          <a:p>
            <a:r>
              <a:rPr lang="tr-TR"/>
              <a:t>yonu gösteren APC ile </a:t>
            </a:r>
          </a:p>
          <a:p>
            <a:r>
              <a:rPr lang="tr-TR"/>
              <a:t>tekrar uyarım</a:t>
            </a:r>
          </a:p>
        </p:txBody>
      </p:sp>
      <p:sp>
        <p:nvSpPr>
          <p:cNvPr id="26630" name="Rectangle 6"/>
          <p:cNvSpPr>
            <a:spLocks noChangeArrowheads="1"/>
          </p:cNvSpPr>
          <p:nvPr/>
        </p:nvSpPr>
        <p:spPr bwMode="auto">
          <a:xfrm>
            <a:off x="2411413" y="5734050"/>
            <a:ext cx="2305050" cy="574675"/>
          </a:xfrm>
          <a:prstGeom prst="rect">
            <a:avLst/>
          </a:prstGeom>
          <a:solidFill>
            <a:schemeClr val="bg1"/>
          </a:solidFill>
          <a:ln w="9525">
            <a:solidFill>
              <a:schemeClr val="tx1"/>
            </a:solidFill>
            <a:miter lim="800000"/>
            <a:headEnd/>
            <a:tailEnd/>
          </a:ln>
        </p:spPr>
        <p:txBody>
          <a:bodyPr wrap="none" anchor="ctr"/>
          <a:lstStyle/>
          <a:p>
            <a:pPr algn="ctr"/>
            <a:r>
              <a:rPr lang="tr-TR"/>
              <a:t>CTLA-4-B7 etkileşimi</a:t>
            </a:r>
          </a:p>
          <a:p>
            <a:pPr algn="ctr"/>
            <a:r>
              <a:rPr lang="tr-TR"/>
              <a:t> ile antijen tanıma</a:t>
            </a:r>
          </a:p>
        </p:txBody>
      </p:sp>
      <p:sp>
        <p:nvSpPr>
          <p:cNvPr id="26631" name="Rectangle 7"/>
          <p:cNvSpPr>
            <a:spLocks noChangeArrowheads="1"/>
          </p:cNvSpPr>
          <p:nvPr/>
        </p:nvSpPr>
        <p:spPr bwMode="auto">
          <a:xfrm>
            <a:off x="2411413" y="3933825"/>
            <a:ext cx="2160587" cy="503238"/>
          </a:xfrm>
          <a:prstGeom prst="rect">
            <a:avLst/>
          </a:prstGeom>
          <a:solidFill>
            <a:schemeClr val="bg1"/>
          </a:solidFill>
          <a:ln w="9525">
            <a:solidFill>
              <a:schemeClr val="tx1"/>
            </a:solidFill>
            <a:miter lim="800000"/>
            <a:headEnd/>
            <a:tailEnd/>
          </a:ln>
        </p:spPr>
        <p:txBody>
          <a:bodyPr wrap="none" anchor="ctr"/>
          <a:lstStyle/>
          <a:p>
            <a:pPr algn="ctr"/>
            <a:r>
              <a:rPr lang="tr-TR"/>
              <a:t>Kostimülatör olmadan</a:t>
            </a:r>
          </a:p>
          <a:p>
            <a:pPr algn="ctr"/>
            <a:r>
              <a:rPr lang="tr-TR"/>
              <a:t> antijen tanıma</a:t>
            </a:r>
          </a:p>
        </p:txBody>
      </p:sp>
      <p:sp>
        <p:nvSpPr>
          <p:cNvPr id="26632" name="Rectangle 8"/>
          <p:cNvSpPr>
            <a:spLocks noChangeArrowheads="1"/>
          </p:cNvSpPr>
          <p:nvPr/>
        </p:nvSpPr>
        <p:spPr bwMode="auto">
          <a:xfrm>
            <a:off x="6659563" y="1844675"/>
            <a:ext cx="2089150" cy="647700"/>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T hücre çoğalması </a:t>
            </a:r>
          </a:p>
          <a:p>
            <a:pPr algn="ctr"/>
            <a:r>
              <a:rPr lang="tr-TR">
                <a:solidFill>
                  <a:srgbClr val="A50021"/>
                </a:solidFill>
              </a:rPr>
              <a:t>ve farklılaşması</a:t>
            </a:r>
          </a:p>
        </p:txBody>
      </p:sp>
      <p:sp>
        <p:nvSpPr>
          <p:cNvPr id="26633" name="Rectangle 9"/>
          <p:cNvSpPr>
            <a:spLocks noChangeArrowheads="1"/>
          </p:cNvSpPr>
          <p:nvPr/>
        </p:nvSpPr>
        <p:spPr bwMode="auto">
          <a:xfrm>
            <a:off x="2555875" y="1916113"/>
            <a:ext cx="1944688" cy="576262"/>
          </a:xfrm>
          <a:prstGeom prst="rect">
            <a:avLst/>
          </a:prstGeom>
          <a:solidFill>
            <a:schemeClr val="bg1"/>
          </a:solidFill>
          <a:ln w="9525">
            <a:solidFill>
              <a:schemeClr val="tx1"/>
            </a:solidFill>
            <a:miter lim="800000"/>
            <a:headEnd/>
            <a:tailEnd/>
          </a:ln>
        </p:spPr>
        <p:txBody>
          <a:bodyPr wrap="none" anchor="ctr"/>
          <a:lstStyle/>
          <a:p>
            <a:pPr algn="ctr"/>
            <a:r>
              <a:rPr lang="tr-TR"/>
              <a:t>Kostimülatör ile </a:t>
            </a:r>
          </a:p>
          <a:p>
            <a:pPr algn="ctr"/>
            <a:r>
              <a:rPr lang="tr-TR"/>
              <a:t>antijen tanıma</a:t>
            </a:r>
          </a:p>
        </p:txBody>
      </p:sp>
      <p:sp>
        <p:nvSpPr>
          <p:cNvPr id="26634" name="Rectangle 10"/>
          <p:cNvSpPr>
            <a:spLocks noChangeArrowheads="1"/>
          </p:cNvSpPr>
          <p:nvPr/>
        </p:nvSpPr>
        <p:spPr bwMode="auto">
          <a:xfrm>
            <a:off x="2411413" y="0"/>
            <a:ext cx="2376487" cy="620713"/>
          </a:xfrm>
          <a:prstGeom prst="rect">
            <a:avLst/>
          </a:prstGeom>
          <a:solidFill>
            <a:srgbClr val="CCECFF"/>
          </a:solidFill>
          <a:ln w="9525">
            <a:solidFill>
              <a:schemeClr val="tx1"/>
            </a:solidFill>
            <a:miter lim="800000"/>
            <a:headEnd/>
            <a:tailEnd/>
          </a:ln>
        </p:spPr>
        <p:txBody>
          <a:bodyPr wrap="none" anchor="ctr"/>
          <a:lstStyle/>
          <a:p>
            <a:pPr algn="ctr"/>
            <a:r>
              <a:rPr lang="tr-TR"/>
              <a:t>Antijen tanıma</a:t>
            </a:r>
          </a:p>
        </p:txBody>
      </p:sp>
      <p:sp>
        <p:nvSpPr>
          <p:cNvPr id="26635" name="Rectangle 11"/>
          <p:cNvSpPr>
            <a:spLocks noChangeArrowheads="1"/>
          </p:cNvSpPr>
          <p:nvPr/>
        </p:nvSpPr>
        <p:spPr bwMode="auto">
          <a:xfrm>
            <a:off x="323850" y="3789363"/>
            <a:ext cx="1152525" cy="719137"/>
          </a:xfrm>
          <a:prstGeom prst="rect">
            <a:avLst/>
          </a:prstGeom>
          <a:solidFill>
            <a:srgbClr val="CCECFF"/>
          </a:solidFill>
          <a:ln w="9525">
            <a:solidFill>
              <a:schemeClr val="tx1"/>
            </a:solidFill>
            <a:miter lim="800000"/>
            <a:headEnd/>
            <a:tailEnd/>
          </a:ln>
        </p:spPr>
        <p:txBody>
          <a:bodyPr wrap="none" anchor="ctr"/>
          <a:lstStyle/>
          <a:p>
            <a:pPr algn="ctr"/>
            <a:r>
              <a:rPr lang="tr-TR"/>
              <a:t>Anerji</a:t>
            </a:r>
          </a:p>
        </p:txBody>
      </p:sp>
      <p:sp>
        <p:nvSpPr>
          <p:cNvPr id="26636" name="Rectangle 12"/>
          <p:cNvSpPr>
            <a:spLocks noChangeArrowheads="1"/>
          </p:cNvSpPr>
          <p:nvPr/>
        </p:nvSpPr>
        <p:spPr bwMode="auto">
          <a:xfrm>
            <a:off x="6443663" y="0"/>
            <a:ext cx="2232025" cy="620713"/>
          </a:xfrm>
          <a:prstGeom prst="rect">
            <a:avLst/>
          </a:prstGeom>
          <a:solidFill>
            <a:srgbClr val="CCECFF"/>
          </a:solidFill>
          <a:ln w="9525">
            <a:solidFill>
              <a:schemeClr val="tx1"/>
            </a:solidFill>
            <a:miter lim="800000"/>
            <a:headEnd/>
            <a:tailEnd/>
          </a:ln>
        </p:spPr>
        <p:txBody>
          <a:bodyPr wrap="none" anchor="ctr"/>
          <a:lstStyle/>
          <a:p>
            <a:pPr algn="ctr"/>
            <a:r>
              <a:rPr lang="tr-TR"/>
              <a:t>T hücre yanıtı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57200" y="836613"/>
            <a:ext cx="8229600" cy="5289550"/>
          </a:xfrm>
        </p:spPr>
        <p:txBody>
          <a:bodyPr/>
          <a:lstStyle/>
          <a:p>
            <a:pPr eaLnBrk="1" hangingPunct="1"/>
            <a:r>
              <a:rPr lang="tr-TR" b="1" smtClean="0"/>
              <a:t>1)Anerji</a:t>
            </a:r>
            <a:r>
              <a:rPr lang="tr-TR" smtClean="0"/>
              <a:t>:T hücresinin bir antijenle karşılaşmasından sonra  fonksiyonel inaktivasyonunu tanımlar. </a:t>
            </a:r>
          </a:p>
          <a:p>
            <a:pPr eaLnBrk="1" hangingPunct="1"/>
            <a:endParaRPr lang="tr-TR" smtClean="0"/>
          </a:p>
          <a:p>
            <a:pPr eaLnBrk="1" hangingPunct="1">
              <a:buFontTx/>
              <a:buNone/>
            </a:pPr>
            <a:r>
              <a:rPr lang="tr-TR" smtClean="0"/>
              <a:t>	a) T lenfositlerin  antijenle karşılaştıkları zaman tam aktive olmaları için gereken APC(antijen sunan hücre) üzerinde eksprese edilen kostimülatörlerin( ikinci sinyaller) olmayışına bağlıdır.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333375"/>
            <a:ext cx="8229600" cy="5792788"/>
          </a:xfrm>
        </p:spPr>
        <p:txBody>
          <a:bodyPr/>
          <a:lstStyle/>
          <a:p>
            <a:pPr eaLnBrk="1" hangingPunct="1">
              <a:lnSpc>
                <a:spcPct val="80000"/>
              </a:lnSpc>
            </a:pPr>
            <a:endParaRPr lang="tr-TR" sz="2800" smtClean="0"/>
          </a:p>
          <a:p>
            <a:pPr eaLnBrk="1" hangingPunct="1">
              <a:lnSpc>
                <a:spcPct val="80000"/>
              </a:lnSpc>
              <a:buFontTx/>
              <a:buNone/>
            </a:pPr>
            <a:r>
              <a:rPr lang="tr-TR" sz="2800" smtClean="0"/>
              <a:t>	b) Bazı durumlarda self antijenle karşılaşan T hücresi, </a:t>
            </a:r>
            <a:r>
              <a:rPr lang="tr-TR" sz="2800" b="1" smtClean="0"/>
              <a:t>CTLA-4(CD152)</a:t>
            </a:r>
            <a:r>
              <a:rPr lang="tr-TR" sz="2800" smtClean="0"/>
              <a:t> olarak adlandırılan molekülü eksprese eder,bu molekül B7 molekülünün yüksek afiniteli reseptörüdür ve T hücresine inhibitör sinyal gönderir.</a:t>
            </a:r>
          </a:p>
          <a:p>
            <a:pPr eaLnBrk="1" hangingPunct="1">
              <a:lnSpc>
                <a:spcPct val="80000"/>
              </a:lnSpc>
            </a:pPr>
            <a:endParaRPr lang="tr-TR" sz="2800" smtClean="0"/>
          </a:p>
          <a:p>
            <a:pPr eaLnBrk="1" hangingPunct="1">
              <a:lnSpc>
                <a:spcPct val="80000"/>
              </a:lnSpc>
            </a:pPr>
            <a:r>
              <a:rPr lang="tr-TR" sz="2800" b="1" smtClean="0"/>
              <a:t>Özet olarak APC üzerinde self antijeni gören T hücresi CTLA-4 ile B7’ye bağlanır ve T hücre inaktivasyonu oluşur. </a:t>
            </a:r>
          </a:p>
          <a:p>
            <a:pPr eaLnBrk="1" hangingPunct="1">
              <a:lnSpc>
                <a:spcPct val="80000"/>
              </a:lnSpc>
            </a:pPr>
            <a:endParaRPr lang="tr-TR" sz="2800" b="1" smtClean="0"/>
          </a:p>
          <a:p>
            <a:pPr eaLnBrk="1" hangingPunct="1">
              <a:lnSpc>
                <a:spcPct val="80000"/>
              </a:lnSpc>
            </a:pPr>
            <a:r>
              <a:rPr lang="tr-TR" sz="2800" smtClean="0"/>
              <a:t>T hücresinin APC’deki B7 hücresine bağlanmak için aktivatör CD28 ile baskılayıcı CTLA-4 arasında nasıl seçim yaptığı bilinmiyor.</a:t>
            </a:r>
          </a:p>
          <a:p>
            <a:pPr eaLnBrk="1" hangingPunct="1">
              <a:lnSpc>
                <a:spcPct val="80000"/>
              </a:lnSpc>
              <a:buFontTx/>
              <a:buNone/>
            </a:pPr>
            <a:endParaRPr lang="tr-TR" sz="28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2555875" y="1052513"/>
            <a:ext cx="4895850" cy="1008062"/>
          </a:xfrm>
          <a:prstGeom prst="ellipse">
            <a:avLst/>
          </a:prstGeom>
          <a:solidFill>
            <a:srgbClr val="CCECFF"/>
          </a:solidFill>
          <a:ln w="9525">
            <a:solidFill>
              <a:schemeClr val="tx1"/>
            </a:solidFill>
            <a:round/>
            <a:headEnd/>
            <a:tailEnd/>
          </a:ln>
        </p:spPr>
        <p:txBody>
          <a:bodyPr wrap="none" anchor="ctr"/>
          <a:lstStyle/>
          <a:p>
            <a:pPr algn="ctr"/>
            <a:r>
              <a:rPr lang="tr-TR" sz="2400"/>
              <a:t>Kostimülatör (B7) fazlalığı </a:t>
            </a:r>
          </a:p>
        </p:txBody>
      </p:sp>
      <p:sp>
        <p:nvSpPr>
          <p:cNvPr id="29699" name="Oval 3"/>
          <p:cNvSpPr>
            <a:spLocks noChangeArrowheads="1"/>
          </p:cNvSpPr>
          <p:nvPr/>
        </p:nvSpPr>
        <p:spPr bwMode="auto">
          <a:xfrm flipV="1">
            <a:off x="2411413" y="2420938"/>
            <a:ext cx="4968875" cy="936625"/>
          </a:xfrm>
          <a:prstGeom prst="ellipse">
            <a:avLst/>
          </a:prstGeom>
          <a:solidFill>
            <a:srgbClr val="CCECFF"/>
          </a:solidFill>
          <a:ln w="9525">
            <a:solidFill>
              <a:schemeClr val="tx1"/>
            </a:solidFill>
            <a:round/>
            <a:headEnd/>
            <a:tailEnd/>
          </a:ln>
        </p:spPr>
        <p:txBody>
          <a:bodyPr rot="10800000" wrap="none" anchor="ctr"/>
          <a:lstStyle/>
          <a:p>
            <a:pPr algn="ctr"/>
            <a:r>
              <a:rPr lang="tr-TR" sz="2800"/>
              <a:t>CTLA-4  res. blokajı</a:t>
            </a:r>
          </a:p>
        </p:txBody>
      </p:sp>
      <p:sp>
        <p:nvSpPr>
          <p:cNvPr id="29700" name="Oval 4"/>
          <p:cNvSpPr>
            <a:spLocks noChangeArrowheads="1"/>
          </p:cNvSpPr>
          <p:nvPr/>
        </p:nvSpPr>
        <p:spPr bwMode="auto">
          <a:xfrm>
            <a:off x="1835150" y="4652963"/>
            <a:ext cx="5689600" cy="936625"/>
          </a:xfrm>
          <a:prstGeom prst="ellipse">
            <a:avLst/>
          </a:prstGeom>
          <a:solidFill>
            <a:srgbClr val="9999FF"/>
          </a:solidFill>
          <a:ln w="9525">
            <a:solidFill>
              <a:schemeClr val="tx1"/>
            </a:solidFill>
            <a:round/>
            <a:headEnd/>
            <a:tailEnd/>
          </a:ln>
        </p:spPr>
        <p:txBody>
          <a:bodyPr wrap="none" anchor="ctr"/>
          <a:lstStyle/>
          <a:p>
            <a:pPr algn="ctr"/>
            <a:r>
              <a:rPr lang="tr-TR" sz="2400" b="1"/>
              <a:t>OTOİMMÜN HASTALIKLAR</a:t>
            </a:r>
          </a:p>
        </p:txBody>
      </p:sp>
      <p:sp>
        <p:nvSpPr>
          <p:cNvPr id="29701" name="Line 5"/>
          <p:cNvSpPr>
            <a:spLocks noChangeShapeType="1"/>
          </p:cNvSpPr>
          <p:nvPr/>
        </p:nvSpPr>
        <p:spPr bwMode="auto">
          <a:xfrm flipV="1">
            <a:off x="1187450" y="1484313"/>
            <a:ext cx="1368425" cy="504825"/>
          </a:xfrm>
          <a:prstGeom prst="line">
            <a:avLst/>
          </a:prstGeom>
          <a:noFill/>
          <a:ln w="57150" cmpd="thickThin">
            <a:solidFill>
              <a:schemeClr val="tx1"/>
            </a:solidFill>
            <a:round/>
            <a:headEnd/>
            <a:tailEnd type="triangle" w="med" len="med"/>
          </a:ln>
        </p:spPr>
        <p:txBody>
          <a:bodyPr/>
          <a:lstStyle/>
          <a:p>
            <a:endParaRPr lang="tr-TR"/>
          </a:p>
        </p:txBody>
      </p:sp>
      <p:sp>
        <p:nvSpPr>
          <p:cNvPr id="29702" name="Line 6"/>
          <p:cNvSpPr>
            <a:spLocks noChangeShapeType="1"/>
          </p:cNvSpPr>
          <p:nvPr/>
        </p:nvSpPr>
        <p:spPr bwMode="auto">
          <a:xfrm>
            <a:off x="1187450" y="1989138"/>
            <a:ext cx="1223963" cy="863600"/>
          </a:xfrm>
          <a:prstGeom prst="line">
            <a:avLst/>
          </a:prstGeom>
          <a:noFill/>
          <a:ln w="57150" cmpd="thickThin">
            <a:solidFill>
              <a:schemeClr val="tx1"/>
            </a:solidFill>
            <a:round/>
            <a:headEnd/>
            <a:tailEnd type="triangle" w="med" len="med"/>
          </a:ln>
        </p:spPr>
        <p:txBody>
          <a:bodyPr/>
          <a:lstStyle/>
          <a:p>
            <a:endParaRPr lang="tr-TR"/>
          </a:p>
        </p:txBody>
      </p:sp>
      <p:sp>
        <p:nvSpPr>
          <p:cNvPr id="29703" name="Rectangle 7"/>
          <p:cNvSpPr>
            <a:spLocks noChangeArrowheads="1"/>
          </p:cNvSpPr>
          <p:nvPr/>
        </p:nvSpPr>
        <p:spPr bwMode="auto">
          <a:xfrm>
            <a:off x="179388" y="1773238"/>
            <a:ext cx="936625" cy="287337"/>
          </a:xfrm>
          <a:prstGeom prst="rect">
            <a:avLst/>
          </a:prstGeom>
          <a:solidFill>
            <a:schemeClr val="bg1"/>
          </a:solidFill>
          <a:ln w="9525">
            <a:solidFill>
              <a:schemeClr val="bg1"/>
            </a:solidFill>
            <a:miter lim="800000"/>
            <a:headEnd/>
            <a:tailEnd/>
          </a:ln>
        </p:spPr>
        <p:txBody>
          <a:bodyPr wrap="none" anchor="ctr"/>
          <a:lstStyle/>
          <a:p>
            <a:pPr algn="ctr"/>
            <a:r>
              <a:rPr lang="tr-TR" sz="2400"/>
              <a:t>veya</a:t>
            </a:r>
          </a:p>
        </p:txBody>
      </p:sp>
      <p:sp>
        <p:nvSpPr>
          <p:cNvPr id="29704" name="AutoShape 8"/>
          <p:cNvSpPr>
            <a:spLocks noChangeArrowheads="1"/>
          </p:cNvSpPr>
          <p:nvPr/>
        </p:nvSpPr>
        <p:spPr bwMode="auto">
          <a:xfrm>
            <a:off x="4356100" y="3429000"/>
            <a:ext cx="576263" cy="1079500"/>
          </a:xfrm>
          <a:prstGeom prst="downArrow">
            <a:avLst>
              <a:gd name="adj1" fmla="val 50000"/>
              <a:gd name="adj2" fmla="val 46832"/>
            </a:avLst>
          </a:prstGeom>
          <a:solidFill>
            <a:schemeClr val="bg2"/>
          </a:solidFill>
          <a:ln w="9525">
            <a:solidFill>
              <a:schemeClr val="tx1"/>
            </a:solidFill>
            <a:miter lim="800000"/>
            <a:headEnd/>
            <a:tailEnd/>
          </a:ln>
        </p:spPr>
        <p:txBody>
          <a:bodyPr wrap="none" anchor="ctr"/>
          <a:lstStyle/>
          <a:p>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0"/>
            <a:ext cx="8229600" cy="620713"/>
          </a:xfrm>
        </p:spPr>
        <p:txBody>
          <a:bodyPr/>
          <a:lstStyle/>
          <a:p>
            <a:pPr eaLnBrk="1" hangingPunct="1"/>
            <a:r>
              <a:rPr lang="tr-TR" sz="3200" b="1" smtClean="0">
                <a:solidFill>
                  <a:srgbClr val="D60093"/>
                </a:solidFill>
              </a:rPr>
              <a:t>Periferik T Hücre Toleransı (devam)</a:t>
            </a:r>
          </a:p>
        </p:txBody>
      </p:sp>
      <p:sp>
        <p:nvSpPr>
          <p:cNvPr id="30723" name="Rectangle 3"/>
          <p:cNvSpPr>
            <a:spLocks noGrp="1" noChangeArrowheads="1"/>
          </p:cNvSpPr>
          <p:nvPr>
            <p:ph type="body" idx="1"/>
          </p:nvPr>
        </p:nvSpPr>
        <p:spPr>
          <a:xfrm>
            <a:off x="457200" y="692150"/>
            <a:ext cx="8229600" cy="6165850"/>
          </a:xfrm>
        </p:spPr>
        <p:txBody>
          <a:bodyPr/>
          <a:lstStyle/>
          <a:p>
            <a:pPr eaLnBrk="1" hangingPunct="1">
              <a:lnSpc>
                <a:spcPct val="90000"/>
              </a:lnSpc>
            </a:pPr>
            <a:r>
              <a:rPr lang="tr-TR" sz="2800" b="1" smtClean="0"/>
              <a:t>2)</a:t>
            </a:r>
            <a:r>
              <a:rPr lang="tr-TR" sz="2800" smtClean="0"/>
              <a:t> </a:t>
            </a:r>
            <a:r>
              <a:rPr lang="tr-TR" sz="2800" b="1" smtClean="0"/>
              <a:t>Delesyon(silinme):</a:t>
            </a:r>
            <a:r>
              <a:rPr lang="tr-TR" sz="2800" smtClean="0"/>
              <a:t> </a:t>
            </a:r>
            <a:r>
              <a:rPr lang="tr-TR" sz="2800" b="1" smtClean="0"/>
              <a:t>Aktivasyona bağlı hücre ölümü</a:t>
            </a:r>
            <a:r>
              <a:rPr lang="tr-TR" sz="2800" u="sng" smtClean="0"/>
              <a:t> </a:t>
            </a:r>
            <a:r>
              <a:rPr lang="tr-TR" sz="2800" smtClean="0"/>
              <a:t>Olgun  T lenfositlerin self antijenlerle tekrarlanan uyarımı ya da self antijenin ikinci sinyal olmadan tanınması, apoptoz yolağını tetikleyerek, self reaktif bu lenfositlerin delesyonu (silinmesi)ile sonuçlanır.</a:t>
            </a:r>
          </a:p>
          <a:p>
            <a:pPr eaLnBrk="1" hangingPunct="1">
              <a:lnSpc>
                <a:spcPct val="90000"/>
              </a:lnSpc>
            </a:pPr>
            <a:endParaRPr lang="tr-TR" sz="2800" smtClean="0"/>
          </a:p>
          <a:p>
            <a:pPr eaLnBrk="1" hangingPunct="1">
              <a:lnSpc>
                <a:spcPct val="90000"/>
              </a:lnSpc>
            </a:pPr>
            <a:r>
              <a:rPr lang="tr-TR" sz="2800" smtClean="0"/>
              <a:t>CD4 T hücrelerinin tekrarlanan uyarımı, ölüm reseptörü olarak adlandırılan Fas(CD95) ve onun ligandı (FasL)ın birlikte ekspresyonuna sebep olur.FasL  aynı veya komşu hücrede Fas’a bağlanır. Bu etkileşim Fas res yoluyla hücre içine iletilir, kaspazların ve sitozolik enzimlerin aktivasyonu ile apoptoz gelişir.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395288" y="260350"/>
            <a:ext cx="8353425" cy="6121400"/>
          </a:xfrm>
          <a:prstGeom prst="rect">
            <a:avLst/>
          </a:prstGeom>
          <a:noFill/>
          <a:ln w="9525">
            <a:noFill/>
            <a:miter lim="800000"/>
            <a:headEnd/>
            <a:tailEnd/>
          </a:ln>
        </p:spPr>
      </p:pic>
      <p:sp>
        <p:nvSpPr>
          <p:cNvPr id="31747" name="Rectangle 3"/>
          <p:cNvSpPr>
            <a:spLocks noChangeArrowheads="1"/>
          </p:cNvSpPr>
          <p:nvPr/>
        </p:nvSpPr>
        <p:spPr bwMode="auto">
          <a:xfrm>
            <a:off x="250825" y="1052513"/>
            <a:ext cx="1728788" cy="647700"/>
          </a:xfrm>
          <a:prstGeom prst="rect">
            <a:avLst/>
          </a:prstGeom>
          <a:solidFill>
            <a:srgbClr val="CCECFF"/>
          </a:solidFill>
          <a:ln w="9525">
            <a:solidFill>
              <a:schemeClr val="tx1"/>
            </a:solidFill>
            <a:miter lim="800000"/>
            <a:headEnd/>
            <a:tailEnd/>
          </a:ln>
        </p:spPr>
        <p:txBody>
          <a:bodyPr wrap="none" anchor="ctr"/>
          <a:lstStyle/>
          <a:p>
            <a:pPr algn="ctr"/>
            <a:r>
              <a:rPr lang="tr-TR"/>
              <a:t>Normal yanıt</a:t>
            </a:r>
          </a:p>
        </p:txBody>
      </p:sp>
      <p:sp>
        <p:nvSpPr>
          <p:cNvPr id="31748" name="Rectangle 4"/>
          <p:cNvSpPr>
            <a:spLocks noChangeArrowheads="1"/>
          </p:cNvSpPr>
          <p:nvPr/>
        </p:nvSpPr>
        <p:spPr bwMode="auto">
          <a:xfrm>
            <a:off x="2051050" y="188913"/>
            <a:ext cx="2233613" cy="431800"/>
          </a:xfrm>
          <a:prstGeom prst="rect">
            <a:avLst/>
          </a:prstGeom>
          <a:solidFill>
            <a:srgbClr val="CCECFF"/>
          </a:solidFill>
          <a:ln w="9525">
            <a:solidFill>
              <a:schemeClr val="tx1"/>
            </a:solidFill>
            <a:miter lim="800000"/>
            <a:headEnd/>
            <a:tailEnd/>
          </a:ln>
        </p:spPr>
        <p:txBody>
          <a:bodyPr wrap="none" anchor="ctr"/>
          <a:lstStyle/>
          <a:p>
            <a:pPr algn="ctr"/>
            <a:r>
              <a:rPr lang="tr-TR"/>
              <a:t>Antijen tanıma</a:t>
            </a:r>
          </a:p>
        </p:txBody>
      </p:sp>
      <p:sp>
        <p:nvSpPr>
          <p:cNvPr id="31749" name="Rectangle 5"/>
          <p:cNvSpPr>
            <a:spLocks noChangeArrowheads="1"/>
          </p:cNvSpPr>
          <p:nvPr/>
        </p:nvSpPr>
        <p:spPr bwMode="auto">
          <a:xfrm>
            <a:off x="250825" y="2708275"/>
            <a:ext cx="1657350" cy="1152525"/>
          </a:xfrm>
          <a:prstGeom prst="rect">
            <a:avLst/>
          </a:prstGeom>
          <a:solidFill>
            <a:srgbClr val="CCECFF"/>
          </a:solidFill>
          <a:ln w="9525">
            <a:solidFill>
              <a:schemeClr val="tx1"/>
            </a:solidFill>
            <a:miter lim="800000"/>
            <a:headEnd/>
            <a:tailEnd/>
          </a:ln>
        </p:spPr>
        <p:txBody>
          <a:bodyPr wrap="none" anchor="ctr"/>
          <a:lstStyle/>
          <a:p>
            <a:pPr algn="ctr"/>
            <a:r>
              <a:rPr lang="tr-TR"/>
              <a:t>Aktivasyonun </a:t>
            </a:r>
          </a:p>
          <a:p>
            <a:pPr algn="ctr"/>
            <a:r>
              <a:rPr lang="tr-TR"/>
              <a:t>başlattığı ölüm:</a:t>
            </a:r>
          </a:p>
          <a:p>
            <a:pPr algn="ctr"/>
            <a:r>
              <a:rPr lang="tr-TR"/>
              <a:t>Ölüm reseptör-</a:t>
            </a:r>
          </a:p>
          <a:p>
            <a:pPr algn="ctr"/>
            <a:r>
              <a:rPr lang="tr-TR"/>
              <a:t>lerinin rolü</a:t>
            </a:r>
          </a:p>
        </p:txBody>
      </p:sp>
      <p:sp>
        <p:nvSpPr>
          <p:cNvPr id="31750" name="Rectangle 6"/>
          <p:cNvSpPr>
            <a:spLocks noChangeArrowheads="1"/>
          </p:cNvSpPr>
          <p:nvPr/>
        </p:nvSpPr>
        <p:spPr bwMode="auto">
          <a:xfrm>
            <a:off x="5724525" y="188913"/>
            <a:ext cx="2233613" cy="431800"/>
          </a:xfrm>
          <a:prstGeom prst="rect">
            <a:avLst/>
          </a:prstGeom>
          <a:solidFill>
            <a:srgbClr val="CCECFF"/>
          </a:solidFill>
          <a:ln w="9525">
            <a:solidFill>
              <a:schemeClr val="tx1"/>
            </a:solidFill>
            <a:miter lim="800000"/>
            <a:headEnd/>
            <a:tailEnd/>
          </a:ln>
        </p:spPr>
        <p:txBody>
          <a:bodyPr wrap="none" anchor="ctr"/>
          <a:lstStyle/>
          <a:p>
            <a:pPr algn="ctr"/>
            <a:r>
              <a:rPr lang="tr-TR"/>
              <a:t>T hücre yanıtı</a:t>
            </a:r>
          </a:p>
        </p:txBody>
      </p:sp>
      <p:sp>
        <p:nvSpPr>
          <p:cNvPr id="31751" name="Rectangle 7"/>
          <p:cNvSpPr>
            <a:spLocks noChangeArrowheads="1"/>
          </p:cNvSpPr>
          <p:nvPr/>
        </p:nvSpPr>
        <p:spPr bwMode="auto">
          <a:xfrm>
            <a:off x="250825" y="4652963"/>
            <a:ext cx="1657350" cy="1223962"/>
          </a:xfrm>
          <a:prstGeom prst="rect">
            <a:avLst/>
          </a:prstGeom>
          <a:solidFill>
            <a:srgbClr val="CCECFF"/>
          </a:solidFill>
          <a:ln w="9525">
            <a:solidFill>
              <a:schemeClr val="tx1"/>
            </a:solidFill>
            <a:miter lim="800000"/>
            <a:headEnd/>
            <a:tailEnd/>
          </a:ln>
        </p:spPr>
        <p:txBody>
          <a:bodyPr wrap="none" anchor="ctr"/>
          <a:lstStyle/>
          <a:p>
            <a:pPr algn="ctr"/>
            <a:r>
              <a:rPr lang="tr-TR"/>
              <a:t>Aktivasyonun </a:t>
            </a:r>
          </a:p>
          <a:p>
            <a:pPr algn="ctr"/>
            <a:r>
              <a:rPr lang="tr-TR"/>
              <a:t>başlattığı ölüm:</a:t>
            </a:r>
          </a:p>
          <a:p>
            <a:pPr algn="ctr"/>
            <a:r>
              <a:rPr lang="tr-TR"/>
              <a:t>Pro-apoptotik </a:t>
            </a:r>
          </a:p>
          <a:p>
            <a:pPr algn="ctr"/>
            <a:r>
              <a:rPr lang="tr-TR"/>
              <a:t>proteinlerin rolü</a:t>
            </a:r>
          </a:p>
        </p:txBody>
      </p:sp>
      <p:sp>
        <p:nvSpPr>
          <p:cNvPr id="31752" name="Rectangle 8"/>
          <p:cNvSpPr>
            <a:spLocks noChangeArrowheads="1"/>
          </p:cNvSpPr>
          <p:nvPr/>
        </p:nvSpPr>
        <p:spPr bwMode="auto">
          <a:xfrm>
            <a:off x="6732588" y="1773238"/>
            <a:ext cx="1944687" cy="503237"/>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T hücre çoğalması</a:t>
            </a:r>
          </a:p>
          <a:p>
            <a:pPr algn="ctr"/>
            <a:r>
              <a:rPr lang="tr-TR">
                <a:solidFill>
                  <a:srgbClr val="A50021"/>
                </a:solidFill>
              </a:rPr>
              <a:t> ve farklılaşması</a:t>
            </a:r>
          </a:p>
        </p:txBody>
      </p:sp>
      <p:sp>
        <p:nvSpPr>
          <p:cNvPr id="31753" name="Rectangle 9"/>
          <p:cNvSpPr>
            <a:spLocks noChangeArrowheads="1"/>
          </p:cNvSpPr>
          <p:nvPr/>
        </p:nvSpPr>
        <p:spPr bwMode="auto">
          <a:xfrm>
            <a:off x="7308850" y="3644900"/>
            <a:ext cx="1368425" cy="431800"/>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Apoptoz</a:t>
            </a:r>
          </a:p>
        </p:txBody>
      </p:sp>
      <p:sp>
        <p:nvSpPr>
          <p:cNvPr id="31754" name="Rectangle 10"/>
          <p:cNvSpPr>
            <a:spLocks noChangeArrowheads="1"/>
          </p:cNvSpPr>
          <p:nvPr/>
        </p:nvSpPr>
        <p:spPr bwMode="auto">
          <a:xfrm>
            <a:off x="7308850" y="5589588"/>
            <a:ext cx="1295400" cy="431800"/>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Apoptoz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68313" y="765175"/>
            <a:ext cx="8229600" cy="6092825"/>
          </a:xfrm>
        </p:spPr>
        <p:txBody>
          <a:bodyPr/>
          <a:lstStyle/>
          <a:p>
            <a:pPr eaLnBrk="1" hangingPunct="1"/>
            <a:r>
              <a:rPr lang="tr-TR" sz="2800" b="1" smtClean="0"/>
              <a:t>3) </a:t>
            </a:r>
            <a:r>
              <a:rPr lang="tr-TR" sz="2800" b="1" u="sng" smtClean="0"/>
              <a:t>İmmün Supresyon (İmmün Baskılama):</a:t>
            </a:r>
            <a:r>
              <a:rPr lang="tr-TR" sz="2800" u="sng" smtClean="0"/>
              <a:t> </a:t>
            </a:r>
            <a:r>
              <a:rPr lang="tr-TR" sz="2800" smtClean="0"/>
              <a:t>Self antijenle  karşılaşmadan sonra, bazı self reaktif T lenfositleri, regülatör (düzenleyici)  hücrelere dünüşebilir. </a:t>
            </a:r>
          </a:p>
          <a:p>
            <a:pPr eaLnBrk="1" hangingPunct="1"/>
            <a:r>
              <a:rPr lang="tr-TR" sz="2800" smtClean="0"/>
              <a:t>Regülatör  hücreler de diğer otoimmün yanıt oluşturabilecek hücreleri baskılayıcı veya önleyici etki gösterirler.</a:t>
            </a:r>
          </a:p>
          <a:p>
            <a:pPr eaLnBrk="1" hangingPunct="1"/>
            <a:r>
              <a:rPr lang="tr-TR" sz="2800" i="1" smtClean="0"/>
              <a:t>Regülatör( düzenleyici) hücreler timusta  veya periferik lenfoid organlarda gelişebilirler. Hangi özel koşul ya da durumun   beklediğimiz etkin (efektör) hücreye dönüşmek yerine regülatör(düzenleyici) hücreye dönüşümüne yol açtığı bilinmemektedir.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79388" y="0"/>
            <a:ext cx="8964612" cy="6858000"/>
          </a:xfrm>
          <a:prstGeom prst="rect">
            <a:avLst/>
          </a:prstGeom>
          <a:noFill/>
          <a:ln w="9525">
            <a:noFill/>
            <a:miter lim="800000"/>
            <a:headEnd/>
            <a:tailEnd/>
          </a:ln>
        </p:spPr>
      </p:pic>
      <p:sp>
        <p:nvSpPr>
          <p:cNvPr id="33795" name="Rectangle 3"/>
          <p:cNvSpPr>
            <a:spLocks noChangeArrowheads="1"/>
          </p:cNvSpPr>
          <p:nvPr/>
        </p:nvSpPr>
        <p:spPr bwMode="auto">
          <a:xfrm>
            <a:off x="179388" y="1196975"/>
            <a:ext cx="1584325" cy="863600"/>
          </a:xfrm>
          <a:prstGeom prst="rect">
            <a:avLst/>
          </a:prstGeom>
          <a:solidFill>
            <a:srgbClr val="CCECFF"/>
          </a:solidFill>
          <a:ln w="9525">
            <a:solidFill>
              <a:schemeClr val="tx1"/>
            </a:solidFill>
            <a:miter lim="800000"/>
            <a:headEnd/>
            <a:tailEnd/>
          </a:ln>
        </p:spPr>
        <p:txBody>
          <a:bodyPr wrap="none" anchor="ctr"/>
          <a:lstStyle/>
          <a:p>
            <a:pPr algn="ctr"/>
            <a:r>
              <a:rPr lang="tr-TR"/>
              <a:t>Normal yanıt</a:t>
            </a:r>
          </a:p>
        </p:txBody>
      </p:sp>
      <p:sp>
        <p:nvSpPr>
          <p:cNvPr id="33796" name="Rectangle 4"/>
          <p:cNvSpPr>
            <a:spLocks noChangeArrowheads="1"/>
          </p:cNvSpPr>
          <p:nvPr/>
        </p:nvSpPr>
        <p:spPr bwMode="auto">
          <a:xfrm>
            <a:off x="6588125" y="0"/>
            <a:ext cx="2376488" cy="692150"/>
          </a:xfrm>
          <a:prstGeom prst="rect">
            <a:avLst/>
          </a:prstGeom>
          <a:solidFill>
            <a:srgbClr val="CCECFF"/>
          </a:solidFill>
          <a:ln w="9525">
            <a:solidFill>
              <a:schemeClr val="tx1"/>
            </a:solidFill>
            <a:miter lim="800000"/>
            <a:headEnd/>
            <a:tailEnd/>
          </a:ln>
        </p:spPr>
        <p:txBody>
          <a:bodyPr wrap="none" anchor="ctr"/>
          <a:lstStyle/>
          <a:p>
            <a:pPr algn="ctr"/>
            <a:r>
              <a:rPr lang="tr-TR"/>
              <a:t>T hücrelerinin </a:t>
            </a:r>
          </a:p>
          <a:p>
            <a:pPr algn="ctr"/>
            <a:r>
              <a:rPr lang="tr-TR"/>
              <a:t>efektör işlevleri</a:t>
            </a:r>
          </a:p>
        </p:txBody>
      </p:sp>
      <p:sp>
        <p:nvSpPr>
          <p:cNvPr id="33797" name="Rectangle 5"/>
          <p:cNvSpPr>
            <a:spLocks noChangeArrowheads="1"/>
          </p:cNvSpPr>
          <p:nvPr/>
        </p:nvSpPr>
        <p:spPr bwMode="auto">
          <a:xfrm>
            <a:off x="4211638" y="0"/>
            <a:ext cx="2160587" cy="692150"/>
          </a:xfrm>
          <a:prstGeom prst="rect">
            <a:avLst/>
          </a:prstGeom>
          <a:solidFill>
            <a:srgbClr val="CCECFF"/>
          </a:solidFill>
          <a:ln w="9525">
            <a:solidFill>
              <a:schemeClr val="tx1"/>
            </a:solidFill>
            <a:miter lim="800000"/>
            <a:headEnd/>
            <a:tailEnd/>
          </a:ln>
        </p:spPr>
        <p:txBody>
          <a:bodyPr wrap="none" anchor="ctr"/>
          <a:lstStyle/>
          <a:p>
            <a:pPr algn="ctr"/>
            <a:r>
              <a:rPr lang="tr-TR"/>
              <a:t>T hücre çoğalması </a:t>
            </a:r>
          </a:p>
          <a:p>
            <a:pPr algn="ctr"/>
            <a:r>
              <a:rPr lang="tr-TR"/>
              <a:t>ve farklılaşması</a:t>
            </a:r>
          </a:p>
        </p:txBody>
      </p:sp>
      <p:sp>
        <p:nvSpPr>
          <p:cNvPr id="33798" name="Rectangle 6"/>
          <p:cNvSpPr>
            <a:spLocks noChangeArrowheads="1"/>
          </p:cNvSpPr>
          <p:nvPr/>
        </p:nvSpPr>
        <p:spPr bwMode="auto">
          <a:xfrm>
            <a:off x="1979613" y="0"/>
            <a:ext cx="1512887" cy="692150"/>
          </a:xfrm>
          <a:prstGeom prst="rect">
            <a:avLst/>
          </a:prstGeom>
          <a:solidFill>
            <a:srgbClr val="CCECFF"/>
          </a:solidFill>
          <a:ln w="9525">
            <a:solidFill>
              <a:schemeClr val="tx1"/>
            </a:solidFill>
            <a:miter lim="800000"/>
            <a:headEnd/>
            <a:tailEnd/>
          </a:ln>
        </p:spPr>
        <p:txBody>
          <a:bodyPr wrap="none" anchor="ctr"/>
          <a:lstStyle/>
          <a:p>
            <a:pPr algn="ctr"/>
            <a:r>
              <a:rPr lang="tr-TR"/>
              <a:t>Antijen tanıma</a:t>
            </a:r>
          </a:p>
        </p:txBody>
      </p:sp>
      <p:sp>
        <p:nvSpPr>
          <p:cNvPr id="33799" name="Rectangle 7"/>
          <p:cNvSpPr>
            <a:spLocks noChangeArrowheads="1"/>
          </p:cNvSpPr>
          <p:nvPr/>
        </p:nvSpPr>
        <p:spPr bwMode="auto">
          <a:xfrm>
            <a:off x="179388" y="4005263"/>
            <a:ext cx="1512887" cy="792162"/>
          </a:xfrm>
          <a:prstGeom prst="rect">
            <a:avLst/>
          </a:prstGeom>
          <a:solidFill>
            <a:srgbClr val="CCECFF"/>
          </a:solidFill>
          <a:ln w="9525">
            <a:solidFill>
              <a:schemeClr val="tx1"/>
            </a:solidFill>
            <a:miter lim="800000"/>
            <a:headEnd/>
            <a:tailEnd/>
          </a:ln>
        </p:spPr>
        <p:txBody>
          <a:bodyPr wrap="none" anchor="ctr"/>
          <a:lstStyle/>
          <a:p>
            <a:pPr algn="ctr"/>
            <a:r>
              <a:rPr lang="tr-TR"/>
              <a:t>Baskılama</a:t>
            </a:r>
          </a:p>
        </p:txBody>
      </p:sp>
      <p:sp>
        <p:nvSpPr>
          <p:cNvPr id="33800" name="Rectangle 8"/>
          <p:cNvSpPr>
            <a:spLocks noChangeArrowheads="1"/>
          </p:cNvSpPr>
          <p:nvPr/>
        </p:nvSpPr>
        <p:spPr bwMode="auto">
          <a:xfrm>
            <a:off x="2339975" y="2852738"/>
            <a:ext cx="2232025" cy="863600"/>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Doğrudan temas ile </a:t>
            </a:r>
          </a:p>
          <a:p>
            <a:pPr algn="ctr"/>
            <a:r>
              <a:rPr lang="tr-TR">
                <a:solidFill>
                  <a:srgbClr val="A50021"/>
                </a:solidFill>
              </a:rPr>
              <a:t>T hüc. yanıtının </a:t>
            </a:r>
          </a:p>
          <a:p>
            <a:pPr algn="ctr"/>
            <a:r>
              <a:rPr lang="tr-TR">
                <a:solidFill>
                  <a:srgbClr val="A50021"/>
                </a:solidFill>
              </a:rPr>
              <a:t>baskılanması</a:t>
            </a:r>
          </a:p>
        </p:txBody>
      </p:sp>
      <p:sp>
        <p:nvSpPr>
          <p:cNvPr id="33801" name="Rectangle 9"/>
          <p:cNvSpPr>
            <a:spLocks noChangeArrowheads="1"/>
          </p:cNvSpPr>
          <p:nvPr/>
        </p:nvSpPr>
        <p:spPr bwMode="auto">
          <a:xfrm>
            <a:off x="4716463" y="2852738"/>
            <a:ext cx="2519362" cy="863600"/>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T hüc. yanıtlarının </a:t>
            </a:r>
          </a:p>
          <a:p>
            <a:pPr algn="ctr"/>
            <a:r>
              <a:rPr lang="tr-TR">
                <a:solidFill>
                  <a:srgbClr val="A50021"/>
                </a:solidFill>
              </a:rPr>
              <a:t>sitokin aracılı baskılan-</a:t>
            </a:r>
          </a:p>
          <a:p>
            <a:pPr algn="ctr"/>
            <a:r>
              <a:rPr lang="tr-TR">
                <a:solidFill>
                  <a:srgbClr val="A50021"/>
                </a:solidFill>
              </a:rPr>
              <a:t>ması: IL-10, TGF,</a:t>
            </a:r>
            <a:r>
              <a:rPr lang="el-GR">
                <a:solidFill>
                  <a:srgbClr val="A50021"/>
                </a:solidFill>
                <a:cs typeface="Arial" charset="0"/>
              </a:rPr>
              <a:t>β</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620713"/>
          </a:xfrm>
        </p:spPr>
        <p:txBody>
          <a:bodyPr>
            <a:normAutofit fontScale="90000"/>
          </a:bodyPr>
          <a:lstStyle/>
          <a:p>
            <a:pPr eaLnBrk="1" hangingPunct="1"/>
            <a:r>
              <a:rPr lang="tr-TR" sz="3600" b="1" smtClean="0"/>
              <a:t>B Hücre Toleransı</a:t>
            </a:r>
          </a:p>
        </p:txBody>
      </p:sp>
      <p:sp>
        <p:nvSpPr>
          <p:cNvPr id="34819" name="Rectangle 3"/>
          <p:cNvSpPr>
            <a:spLocks noGrp="1" noChangeArrowheads="1"/>
          </p:cNvSpPr>
          <p:nvPr>
            <p:ph type="body" idx="1"/>
          </p:nvPr>
        </p:nvSpPr>
        <p:spPr>
          <a:xfrm>
            <a:off x="468313" y="692150"/>
            <a:ext cx="8218487" cy="6165850"/>
          </a:xfrm>
        </p:spPr>
        <p:txBody>
          <a:bodyPr/>
          <a:lstStyle/>
          <a:p>
            <a:pPr eaLnBrk="1" hangingPunct="1">
              <a:lnSpc>
                <a:spcPct val="90000"/>
              </a:lnSpc>
            </a:pPr>
            <a:r>
              <a:rPr lang="tr-TR" sz="2400" b="1" smtClean="0"/>
              <a:t>Self polisakkaridler, lipidler ve nükleik asitler T bağımsız antijenlerdir</a:t>
            </a:r>
            <a:r>
              <a:rPr lang="tr-TR" sz="2400" smtClean="0"/>
              <a:t>. Antikor yapımının engellenmesi için bu antijenlerin B lenfosit toleransı oluşturmaları gerekir.</a:t>
            </a:r>
          </a:p>
          <a:p>
            <a:pPr eaLnBrk="1" hangingPunct="1">
              <a:lnSpc>
                <a:spcPct val="90000"/>
              </a:lnSpc>
            </a:pPr>
            <a:r>
              <a:rPr lang="tr-TR" sz="2400" u="sng" smtClean="0">
                <a:solidFill>
                  <a:srgbClr val="FF0066"/>
                </a:solidFill>
              </a:rPr>
              <a:t>Santral B hücre toleransı</a:t>
            </a:r>
            <a:r>
              <a:rPr lang="tr-TR" sz="2400" smtClean="0"/>
              <a:t>: Olgunlaşmamış B lenfositleri, kemik iliğinde self antijenlere  kuvvetle bağlanırsa ya negatif seleksiyon (seçim) yoluyla öldürülür veya reseptörlerinin özgüllüğünü değiştirirler.</a:t>
            </a:r>
          </a:p>
          <a:p>
            <a:pPr eaLnBrk="1" hangingPunct="1">
              <a:lnSpc>
                <a:spcPct val="90000"/>
              </a:lnSpc>
            </a:pPr>
            <a:r>
              <a:rPr lang="tr-TR" sz="2400" smtClean="0"/>
              <a:t>a) </a:t>
            </a:r>
            <a:r>
              <a:rPr lang="tr-TR" sz="2400" b="1" smtClean="0"/>
              <a:t>Delesyon (silinme) </a:t>
            </a:r>
            <a:r>
              <a:rPr lang="tr-TR" sz="2400" smtClean="0"/>
              <a:t>süreci, immatür T lenfositlerinin negatif seçimine benzer.</a:t>
            </a:r>
          </a:p>
          <a:p>
            <a:pPr eaLnBrk="1" hangingPunct="1">
              <a:lnSpc>
                <a:spcPct val="90000"/>
              </a:lnSpc>
            </a:pPr>
            <a:r>
              <a:rPr lang="tr-TR" sz="2400" smtClean="0"/>
              <a:t>b) B hücreleri kemik iliğindeki self antijenleri tanıdığında, immünglobulin genleri yeniden düzenlenerek yeni bir Ig hafif zinciri yapabilirler. Bu yeni hafif zincirle daha önceden düzenlenmiş ağır zincir birleşerek, önceki self antijene spesifik(özgül) olmayan yeni bir antijen reseptörü meydana gelir . Reseptör özgüllüğünün değiştiği bu olaya ‘</a:t>
            </a:r>
            <a:r>
              <a:rPr lang="tr-TR" sz="2400" b="1" smtClean="0"/>
              <a:t>reseptör editing</a:t>
            </a:r>
            <a:r>
              <a:rPr lang="tr-TR" sz="2400" smtClean="0"/>
              <a:t>’(yeniden düzeltilme) denir.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404813"/>
            <a:ext cx="8229600" cy="5721350"/>
          </a:xfrm>
        </p:spPr>
        <p:txBody>
          <a:bodyPr/>
          <a:lstStyle/>
          <a:p>
            <a:pPr eaLnBrk="1" hangingPunct="1"/>
            <a:endParaRPr lang="tr-TR" smtClean="0"/>
          </a:p>
          <a:p>
            <a:pPr eaLnBrk="1" hangingPunct="1"/>
            <a:endParaRPr lang="tr-TR" sz="3600" b="1" smtClean="0"/>
          </a:p>
          <a:p>
            <a:pPr eaLnBrk="1" hangingPunct="1"/>
            <a:r>
              <a:rPr lang="tr-TR" b="1" smtClean="0"/>
              <a:t>Otoimmünite</a:t>
            </a:r>
            <a:r>
              <a:rPr lang="tr-TR" smtClean="0"/>
              <a:t>; immünolojik  toleransın bozulmasıyla kişinin kendi antijenlerine karşı immün yanıt oluşturmasıdır. </a:t>
            </a:r>
          </a:p>
          <a:p>
            <a:pPr eaLnBrk="1" hangingPunct="1">
              <a:buFontTx/>
              <a:buNone/>
            </a:pPr>
            <a:endParaRPr lang="tr-TR" smtClean="0"/>
          </a:p>
          <a:p>
            <a:pPr eaLnBrk="1" hangingPunct="1"/>
            <a:r>
              <a:rPr lang="tr-TR" smtClean="0"/>
              <a:t>Bunun sonucunda ,doku hasarı ve </a:t>
            </a:r>
            <a:r>
              <a:rPr lang="tr-TR" b="1" smtClean="0"/>
              <a:t>otoimmün hastalıklar</a:t>
            </a:r>
            <a:r>
              <a:rPr lang="tr-TR" smtClean="0"/>
              <a:t> gelişir.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166688"/>
            <a:ext cx="9144000" cy="6072187"/>
          </a:xfrm>
          <a:prstGeom prst="rect">
            <a:avLst/>
          </a:prstGeom>
          <a:noFill/>
          <a:ln w="9525">
            <a:noFill/>
            <a:miter lim="800000"/>
            <a:headEnd/>
            <a:tailEnd/>
          </a:ln>
        </p:spPr>
      </p:pic>
      <p:sp>
        <p:nvSpPr>
          <p:cNvPr id="35843" name="Rectangle 3"/>
          <p:cNvSpPr>
            <a:spLocks noChangeArrowheads="1"/>
          </p:cNvSpPr>
          <p:nvPr/>
        </p:nvSpPr>
        <p:spPr bwMode="auto">
          <a:xfrm>
            <a:off x="0" y="2133600"/>
            <a:ext cx="1368425" cy="1944688"/>
          </a:xfrm>
          <a:prstGeom prst="rect">
            <a:avLst/>
          </a:prstGeom>
          <a:solidFill>
            <a:srgbClr val="CCECFF"/>
          </a:solidFill>
          <a:ln w="9525">
            <a:solidFill>
              <a:schemeClr val="tx1"/>
            </a:solidFill>
            <a:miter lim="800000"/>
            <a:headEnd/>
            <a:tailEnd/>
          </a:ln>
        </p:spPr>
        <p:txBody>
          <a:bodyPr wrap="none" anchor="ctr"/>
          <a:lstStyle/>
          <a:p>
            <a:pPr algn="ctr"/>
            <a:r>
              <a:rPr lang="tr-TR" b="1"/>
              <a:t>Santral</a:t>
            </a:r>
          </a:p>
          <a:p>
            <a:pPr algn="ctr"/>
            <a:r>
              <a:rPr lang="tr-TR" b="1"/>
              <a:t> tolerans</a:t>
            </a:r>
          </a:p>
          <a:p>
            <a:pPr algn="ctr"/>
            <a:r>
              <a:rPr lang="tr-TR" b="1"/>
              <a:t>(negatif </a:t>
            </a:r>
          </a:p>
          <a:p>
            <a:pPr algn="ctr"/>
            <a:r>
              <a:rPr lang="tr-TR" b="1"/>
              <a:t>seleksiyon)</a:t>
            </a:r>
          </a:p>
        </p:txBody>
      </p:sp>
      <p:sp>
        <p:nvSpPr>
          <p:cNvPr id="35844" name="Rectangle 4"/>
          <p:cNvSpPr>
            <a:spLocks noChangeArrowheads="1"/>
          </p:cNvSpPr>
          <p:nvPr/>
        </p:nvSpPr>
        <p:spPr bwMode="auto">
          <a:xfrm>
            <a:off x="4140200" y="1557338"/>
            <a:ext cx="1223963" cy="720725"/>
          </a:xfrm>
          <a:prstGeom prst="rect">
            <a:avLst/>
          </a:prstGeom>
          <a:solidFill>
            <a:schemeClr val="bg1"/>
          </a:solidFill>
          <a:ln w="9525">
            <a:solidFill>
              <a:schemeClr val="tx1"/>
            </a:solidFill>
            <a:miter lim="800000"/>
            <a:headEnd/>
            <a:tailEnd/>
          </a:ln>
        </p:spPr>
        <p:txBody>
          <a:bodyPr wrap="none" anchor="ctr"/>
          <a:lstStyle/>
          <a:p>
            <a:pPr algn="ctr"/>
            <a:r>
              <a:rPr lang="tr-TR" sz="1600" b="1">
                <a:solidFill>
                  <a:srgbClr val="A50021"/>
                </a:solidFill>
              </a:rPr>
              <a:t>Apoptoz</a:t>
            </a:r>
          </a:p>
        </p:txBody>
      </p:sp>
      <p:sp>
        <p:nvSpPr>
          <p:cNvPr id="35845" name="Rectangle 5"/>
          <p:cNvSpPr>
            <a:spLocks noChangeArrowheads="1"/>
          </p:cNvSpPr>
          <p:nvPr/>
        </p:nvSpPr>
        <p:spPr bwMode="auto">
          <a:xfrm>
            <a:off x="3419475" y="4365625"/>
            <a:ext cx="2305050" cy="1296988"/>
          </a:xfrm>
          <a:prstGeom prst="rect">
            <a:avLst/>
          </a:prstGeom>
          <a:solidFill>
            <a:schemeClr val="bg1"/>
          </a:solidFill>
          <a:ln w="9525">
            <a:solidFill>
              <a:schemeClr val="tx1"/>
            </a:solidFill>
            <a:miter lim="800000"/>
            <a:headEnd/>
            <a:tailEnd/>
          </a:ln>
        </p:spPr>
        <p:txBody>
          <a:bodyPr wrap="none" anchor="ctr"/>
          <a:lstStyle/>
          <a:p>
            <a:pPr algn="ctr"/>
            <a:r>
              <a:rPr lang="tr-TR" sz="1400" b="1">
                <a:solidFill>
                  <a:srgbClr val="A50021"/>
                </a:solidFill>
              </a:rPr>
              <a:t>Reseptör editing</a:t>
            </a:r>
          </a:p>
          <a:p>
            <a:pPr algn="ctr"/>
            <a:r>
              <a:rPr lang="tr-TR" sz="1400" b="1">
                <a:solidFill>
                  <a:srgbClr val="A50021"/>
                </a:solidFill>
              </a:rPr>
              <a:t>(yeniden düzeltilmesi)</a:t>
            </a:r>
          </a:p>
          <a:p>
            <a:pPr algn="ctr"/>
            <a:r>
              <a:rPr lang="tr-TR" sz="1400" b="1">
                <a:solidFill>
                  <a:srgbClr val="A50021"/>
                </a:solidFill>
              </a:rPr>
              <a:t>yeni ag res.</a:t>
            </a:r>
          </a:p>
          <a:p>
            <a:pPr algn="ctr"/>
            <a:r>
              <a:rPr lang="tr-TR" sz="1400" b="1">
                <a:solidFill>
                  <a:srgbClr val="A50021"/>
                </a:solidFill>
              </a:rPr>
              <a:t> ekspresyonu</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346075"/>
          </a:xfrm>
        </p:spPr>
        <p:txBody>
          <a:bodyPr>
            <a:normAutofit fontScale="90000"/>
          </a:bodyPr>
          <a:lstStyle/>
          <a:p>
            <a:pPr eaLnBrk="1" hangingPunct="1"/>
            <a:r>
              <a:rPr lang="tr-TR" sz="3600" b="1" smtClean="0"/>
              <a:t>B Hücre Toleransı</a:t>
            </a:r>
          </a:p>
        </p:txBody>
      </p:sp>
      <p:sp>
        <p:nvSpPr>
          <p:cNvPr id="36867" name="Rectangle 3"/>
          <p:cNvSpPr>
            <a:spLocks noGrp="1" noChangeArrowheads="1"/>
          </p:cNvSpPr>
          <p:nvPr>
            <p:ph type="body" idx="1"/>
          </p:nvPr>
        </p:nvSpPr>
        <p:spPr>
          <a:xfrm>
            <a:off x="457200" y="765175"/>
            <a:ext cx="8229600" cy="5832475"/>
          </a:xfrm>
        </p:spPr>
        <p:txBody>
          <a:bodyPr/>
          <a:lstStyle/>
          <a:p>
            <a:pPr eaLnBrk="1" hangingPunct="1"/>
            <a:r>
              <a:rPr lang="tr-TR" sz="2800" u="sng" smtClean="0">
                <a:solidFill>
                  <a:srgbClr val="FF5050"/>
                </a:solidFill>
              </a:rPr>
              <a:t>Periferik B hücre toleransı</a:t>
            </a:r>
            <a:r>
              <a:rPr lang="tr-TR" sz="2800" smtClean="0"/>
              <a:t>: Periferik dokularda yüksek yoğunlukta self antijenlerle karşılaşan B hücresi, anerjik duruma geçer o antijene bir daha yanıt vermez. </a:t>
            </a:r>
          </a:p>
          <a:p>
            <a:pPr eaLnBrk="1" hangingPunct="1"/>
            <a:r>
              <a:rPr lang="tr-TR" sz="2800" smtClean="0"/>
              <a:t>Eğer B lenfositi bir antijeni tanır, ancak T hücresinden gerekli yardım iletisini alamazsa (T hücresi olmayabilir veya o antijene tolerans geliştirmiş olabilir) anerjik duruma geçer.</a:t>
            </a:r>
          </a:p>
          <a:p>
            <a:pPr eaLnBrk="1" hangingPunct="1"/>
            <a:r>
              <a:rPr lang="tr-TR" sz="2800" smtClean="0"/>
              <a:t>Anerjik T lenfositleri, lenfoid follikülleri terkedebilir veya sonradan lenfoid follikülden dışlanırlar ve yaşamlarını sürdürmek için gerekli uyarıyı alamadıkları için ölürler.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395288" y="260350"/>
            <a:ext cx="8137525" cy="6408738"/>
          </a:xfrm>
          <a:prstGeom prst="rect">
            <a:avLst/>
          </a:prstGeom>
          <a:noFill/>
          <a:ln w="9525">
            <a:noFill/>
            <a:miter lim="800000"/>
            <a:headEnd/>
            <a:tailEnd/>
          </a:ln>
        </p:spPr>
      </p:pic>
      <p:sp>
        <p:nvSpPr>
          <p:cNvPr id="37891" name="Rectangle 3"/>
          <p:cNvSpPr>
            <a:spLocks noChangeArrowheads="1"/>
          </p:cNvSpPr>
          <p:nvPr/>
        </p:nvSpPr>
        <p:spPr bwMode="auto">
          <a:xfrm>
            <a:off x="5795963" y="981075"/>
            <a:ext cx="2447925" cy="1152525"/>
          </a:xfrm>
          <a:prstGeom prst="rect">
            <a:avLst/>
          </a:prstGeom>
          <a:solidFill>
            <a:schemeClr val="bg1"/>
          </a:solidFill>
          <a:ln w="9525">
            <a:solidFill>
              <a:schemeClr val="tx1"/>
            </a:solidFill>
            <a:miter lim="800000"/>
            <a:headEnd/>
            <a:tailEnd/>
          </a:ln>
        </p:spPr>
        <p:txBody>
          <a:bodyPr wrap="none" anchor="ctr"/>
          <a:lstStyle/>
          <a:p>
            <a:pPr algn="ctr"/>
            <a:r>
              <a:rPr lang="tr-TR" sz="1600" b="1">
                <a:solidFill>
                  <a:srgbClr val="A50021"/>
                </a:solidFill>
              </a:rPr>
              <a:t>Anerji:antijen reseptörü</a:t>
            </a:r>
          </a:p>
          <a:p>
            <a:pPr algn="ctr"/>
            <a:r>
              <a:rPr lang="tr-TR" sz="1600" b="1">
                <a:solidFill>
                  <a:srgbClr val="A50021"/>
                </a:solidFill>
              </a:rPr>
              <a:t> ile başlatılan sinyalin</a:t>
            </a:r>
          </a:p>
          <a:p>
            <a:pPr algn="ctr"/>
            <a:r>
              <a:rPr lang="tr-TR" sz="1600" b="1">
                <a:solidFill>
                  <a:srgbClr val="A50021"/>
                </a:solidFill>
              </a:rPr>
              <a:t> bloke edilmesi</a:t>
            </a:r>
          </a:p>
        </p:txBody>
      </p:sp>
      <p:sp>
        <p:nvSpPr>
          <p:cNvPr id="37892" name="Rectangle 4"/>
          <p:cNvSpPr>
            <a:spLocks noChangeArrowheads="1"/>
          </p:cNvSpPr>
          <p:nvPr/>
        </p:nvSpPr>
        <p:spPr bwMode="auto">
          <a:xfrm>
            <a:off x="5580063" y="5229225"/>
            <a:ext cx="2663825" cy="1079500"/>
          </a:xfrm>
          <a:prstGeom prst="rect">
            <a:avLst/>
          </a:prstGeom>
          <a:solidFill>
            <a:schemeClr val="bg1"/>
          </a:solidFill>
          <a:ln w="9525">
            <a:solidFill>
              <a:schemeClr val="tx1"/>
            </a:solidFill>
            <a:miter lim="800000"/>
            <a:headEnd/>
            <a:tailEnd/>
          </a:ln>
        </p:spPr>
        <p:txBody>
          <a:bodyPr wrap="none" anchor="ctr"/>
          <a:lstStyle/>
          <a:p>
            <a:pPr algn="ctr"/>
            <a:r>
              <a:rPr lang="tr-TR" sz="1600" b="1">
                <a:solidFill>
                  <a:srgbClr val="A50021"/>
                </a:solidFill>
              </a:rPr>
              <a:t>B hücrelerinin</a:t>
            </a:r>
          </a:p>
          <a:p>
            <a:pPr algn="ctr"/>
            <a:r>
              <a:rPr lang="tr-TR" sz="1600" b="1">
                <a:solidFill>
                  <a:srgbClr val="A50021"/>
                </a:solidFill>
              </a:rPr>
              <a:t> lenfoid follikülden </a:t>
            </a:r>
          </a:p>
          <a:p>
            <a:pPr algn="ctr"/>
            <a:r>
              <a:rPr lang="tr-TR" sz="1600" b="1">
                <a:solidFill>
                  <a:srgbClr val="A50021"/>
                </a:solidFill>
              </a:rPr>
              <a:t>dışlanması</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57200" y="836613"/>
            <a:ext cx="8229600" cy="5289550"/>
          </a:xfrm>
        </p:spPr>
        <p:txBody>
          <a:bodyPr/>
          <a:lstStyle/>
          <a:p>
            <a:pPr eaLnBrk="1" hangingPunct="1"/>
            <a:r>
              <a:rPr lang="tr-TR" smtClean="0"/>
              <a:t>İmmünolojik tolerans mekanizmalarının nasıl oluştuğu  ve hangi koşullarda bozulabileceği tartışılırken şunu unutmamak gerekir ki, </a:t>
            </a:r>
          </a:p>
          <a:p>
            <a:pPr eaLnBrk="1" hangingPunct="1"/>
            <a:r>
              <a:rPr lang="tr-TR" smtClean="0"/>
              <a:t>Otoimmünitenin gelişmesinde primer lenfosit defektlerinin yanında başka faktörler de rol oynar. Bu faktörlerin en önemlileri; </a:t>
            </a:r>
            <a:r>
              <a:rPr lang="tr-TR" b="1" smtClean="0"/>
              <a:t>genetik faktörler</a:t>
            </a:r>
            <a:r>
              <a:rPr lang="tr-TR" smtClean="0"/>
              <a:t> ve </a:t>
            </a:r>
            <a:r>
              <a:rPr lang="tr-TR" b="1" smtClean="0"/>
              <a:t>enfeksiyonlar</a:t>
            </a:r>
            <a:r>
              <a:rPr lang="tr-TR" smtClean="0"/>
              <a:t>dır.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1714500"/>
          </a:xfrm>
        </p:spPr>
        <p:txBody>
          <a:bodyPr/>
          <a:lstStyle/>
          <a:p>
            <a:pPr eaLnBrk="1" hangingPunct="1"/>
            <a:r>
              <a:rPr lang="tr-TR" sz="3600" smtClean="0"/>
              <a:t>Otoimmüniteye Yol Açan Sebepler</a:t>
            </a:r>
          </a:p>
        </p:txBody>
      </p:sp>
      <p:sp>
        <p:nvSpPr>
          <p:cNvPr id="39939" name="Rectangle 3"/>
          <p:cNvSpPr>
            <a:spLocks noGrp="1" noChangeArrowheads="1"/>
          </p:cNvSpPr>
          <p:nvPr>
            <p:ph type="body" idx="1"/>
          </p:nvPr>
        </p:nvSpPr>
        <p:spPr/>
        <p:txBody>
          <a:bodyPr/>
          <a:lstStyle/>
          <a:p>
            <a:pPr eaLnBrk="1" hangingPunct="1"/>
            <a:endParaRPr lang="tr-TR" smtClean="0"/>
          </a:p>
          <a:p>
            <a:pPr eaLnBrk="1" hangingPunct="1"/>
            <a:r>
              <a:rPr lang="tr-TR" smtClean="0"/>
              <a:t>Genetik faktörler</a:t>
            </a:r>
          </a:p>
          <a:p>
            <a:pPr eaLnBrk="1" hangingPunct="1"/>
            <a:endParaRPr lang="tr-TR" smtClean="0"/>
          </a:p>
          <a:p>
            <a:pPr eaLnBrk="1" hangingPunct="1"/>
            <a:r>
              <a:rPr lang="tr-TR" smtClean="0"/>
              <a:t>Enfeksiyonlar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692150"/>
          </a:xfrm>
        </p:spPr>
        <p:txBody>
          <a:bodyPr/>
          <a:lstStyle/>
          <a:p>
            <a:pPr eaLnBrk="1" hangingPunct="1"/>
            <a:r>
              <a:rPr lang="tr-TR" sz="3600" b="1" smtClean="0"/>
              <a:t>Genetik Faktörler</a:t>
            </a:r>
          </a:p>
        </p:txBody>
      </p:sp>
      <p:sp>
        <p:nvSpPr>
          <p:cNvPr id="40963" name="Rectangle 3"/>
          <p:cNvSpPr>
            <a:spLocks noGrp="1" noChangeArrowheads="1"/>
          </p:cNvSpPr>
          <p:nvPr>
            <p:ph type="body" idx="1"/>
          </p:nvPr>
        </p:nvSpPr>
        <p:spPr>
          <a:xfrm>
            <a:off x="468313" y="765175"/>
            <a:ext cx="8229600" cy="5903913"/>
          </a:xfrm>
        </p:spPr>
        <p:txBody>
          <a:bodyPr/>
          <a:lstStyle/>
          <a:p>
            <a:pPr lvl="1" eaLnBrk="1" hangingPunct="1">
              <a:lnSpc>
                <a:spcPct val="80000"/>
              </a:lnSpc>
              <a:buFontTx/>
              <a:buNone/>
            </a:pPr>
            <a:r>
              <a:rPr lang="tr-TR" sz="2400" smtClean="0"/>
              <a:t>	 </a:t>
            </a:r>
            <a:r>
              <a:rPr lang="ar-SA" sz="2400" smtClean="0">
                <a:solidFill>
                  <a:srgbClr val="D60057"/>
                </a:solidFill>
                <a:cs typeface="Arial" charset="0"/>
              </a:rPr>
              <a:t>۞</a:t>
            </a:r>
            <a:r>
              <a:rPr lang="tr-TR" sz="2400" smtClean="0"/>
              <a:t> Birçok gen, otoimmün hastalığa yatkınlığa neden olur, ama bunlardan en  önemlileri, MHC genleridir. </a:t>
            </a:r>
          </a:p>
          <a:p>
            <a:pPr lvl="1" eaLnBrk="1" hangingPunct="1">
              <a:lnSpc>
                <a:spcPct val="80000"/>
              </a:lnSpc>
              <a:buFontTx/>
              <a:buNone/>
            </a:pPr>
            <a:r>
              <a:rPr lang="tr-TR" sz="2400" smtClean="0"/>
              <a:t>		</a:t>
            </a:r>
          </a:p>
          <a:p>
            <a:pPr lvl="1" eaLnBrk="1" hangingPunct="1">
              <a:lnSpc>
                <a:spcPct val="80000"/>
              </a:lnSpc>
              <a:buFontTx/>
              <a:buNone/>
            </a:pPr>
            <a:r>
              <a:rPr lang="tr-TR" sz="2400" smtClean="0"/>
              <a:t>	 Otoimmünitede genetik etmenlerin  önemli rolü,ikizlerle yapılan çalışmalarda dikkati çekmiştir. İkizlerden birinde bir otoimmün hastalık geliştiğinde diğerinde de gelişme olasılığı toplumda beklenenden çok daha fazladır.Dahası bu artmış sıklık, tek yumurta ikizlerinde çift yumurta ikizlerinden daha fazladır.Ör:IDDM:İnsüline Bağlı Diabetes Mellitus’un, monozigotik ikizlerde görülme sıklığı %35-50, dizigotik ikizlerde %5-6’dır. </a:t>
            </a:r>
          </a:p>
          <a:p>
            <a:pPr lvl="1" eaLnBrk="1" hangingPunct="1">
              <a:lnSpc>
                <a:spcPct val="80000"/>
              </a:lnSpc>
              <a:buFontTx/>
              <a:buNone/>
            </a:pPr>
            <a:endParaRPr lang="tr-TR" sz="2400" smtClean="0"/>
          </a:p>
          <a:p>
            <a:pPr lvl="1" eaLnBrk="1" hangingPunct="1">
              <a:lnSpc>
                <a:spcPct val="80000"/>
              </a:lnSpc>
              <a:buFontTx/>
              <a:buNone/>
            </a:pPr>
            <a:r>
              <a:rPr lang="tr-TR" sz="2400" smtClean="0"/>
              <a:t>	 </a:t>
            </a:r>
            <a:r>
              <a:rPr lang="ar-SA" sz="2400" smtClean="0">
                <a:solidFill>
                  <a:srgbClr val="D60057"/>
                </a:solidFill>
                <a:cs typeface="Arial" charset="0"/>
              </a:rPr>
              <a:t>۞</a:t>
            </a:r>
            <a:r>
              <a:rPr lang="tr-TR" sz="2400" smtClean="0"/>
              <a:t> Ailelerde yapılan çalışmalar( linkage analizleri), son yıllarda geliştirilen genom inceleme teknikleri( genom scanning) ve hayvanlarda özel türlerin yetiştirilmesi çalışmaları, otoimmün hastalıkların birçok genetik bölgeyle karmaşık bir ilişki gösterdiklerini ortaya koymuştur. </a:t>
            </a:r>
          </a:p>
          <a:p>
            <a:pPr lvl="1" eaLnBrk="1" hangingPunct="1">
              <a:lnSpc>
                <a:spcPct val="80000"/>
              </a:lnSpc>
              <a:buFontTx/>
              <a:buNone/>
            </a:pPr>
            <a:endParaRPr lang="tr-TR" sz="24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57200" y="404813"/>
            <a:ext cx="8229600" cy="6119812"/>
          </a:xfrm>
        </p:spPr>
        <p:txBody>
          <a:bodyPr/>
          <a:lstStyle/>
          <a:p>
            <a:pPr eaLnBrk="1" hangingPunct="1">
              <a:lnSpc>
                <a:spcPct val="90000"/>
              </a:lnSpc>
            </a:pPr>
            <a:r>
              <a:rPr lang="tr-TR" sz="2800" b="1" smtClean="0"/>
              <a:t>Birçok otoimmün hastalık poligeniktir ve tutulan bireyler multipl genetik polimorfizm ile geçiş göstererek   hastalığa yakalanma duyarlılığını arttırırlar.</a:t>
            </a:r>
          </a:p>
          <a:p>
            <a:pPr eaLnBrk="1" hangingPunct="1">
              <a:lnSpc>
                <a:spcPct val="90000"/>
              </a:lnSpc>
            </a:pPr>
            <a:r>
              <a:rPr lang="tr-TR" sz="2800" smtClean="0"/>
              <a:t>Birçok polimorfik genin self –toleransın gelişimini etkilediği ve tutulan bireylerin,  toleransın devamında defektli gen ürünleri ekspresse ettiği düşünülür.</a:t>
            </a:r>
          </a:p>
          <a:p>
            <a:pPr eaLnBrk="1" hangingPunct="1">
              <a:lnSpc>
                <a:spcPct val="90000"/>
              </a:lnSpc>
            </a:pPr>
            <a:r>
              <a:rPr lang="tr-TR" sz="2800" smtClean="0"/>
              <a:t>Otoimmünite ile ilgili genler arasında ,MHC ile en kuvvetli ilişkisi olanlar </a:t>
            </a:r>
            <a:r>
              <a:rPr lang="tr-TR" sz="2800" b="1" smtClean="0"/>
              <a:t>klas II MHC</a:t>
            </a:r>
            <a:r>
              <a:rPr lang="tr-TR" sz="2800" smtClean="0"/>
              <a:t> genleridir.Çünkü klas II  MHC  molekülleri CD4+ T hücrelerinin seçimi ve aktivasyonundan sorumludur. </a:t>
            </a:r>
            <a:r>
              <a:rPr lang="tr-TR" sz="2800" b="1" smtClean="0"/>
              <a:t>CD4+ hücreler, protein antijenlerine karşı humoral ve hücre aracılıklı immün cevaplardan sorumludur.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Group 2"/>
          <p:cNvGraphicFramePr>
            <a:graphicFrameLocks noGrp="1"/>
          </p:cNvGraphicFramePr>
          <p:nvPr>
            <p:ph idx="1"/>
          </p:nvPr>
        </p:nvGraphicFramePr>
        <p:xfrm>
          <a:off x="0" y="0"/>
          <a:ext cx="9144000" cy="6524627"/>
        </p:xfrm>
        <a:graphic>
          <a:graphicData uri="http://schemas.openxmlformats.org/drawingml/2006/table">
            <a:tbl>
              <a:tblPr/>
              <a:tblGrid>
                <a:gridCol w="3048000"/>
                <a:gridCol w="3048000"/>
                <a:gridCol w="3048000"/>
              </a:tblGrid>
              <a:tr h="617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Hastalık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HLA alleli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Relatif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Romatoid artrit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rPr>
                        <a:t>DR4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rPr>
                        <a: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İnsüline bağlı diabetes mellitus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DR3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DR4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DR3/DR4 heterozigot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   5-6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   25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Multipl skleroz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DR2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Sistemik lupus eritematozus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DR2/DR3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Pemfigus vulgaris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DR4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Ankilozan spondilit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B27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rPr>
                        <a:t>90-100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44" name="Rectangle 36"/>
          <p:cNvSpPr>
            <a:spLocks noChangeArrowheads="1"/>
          </p:cNvSpPr>
          <p:nvPr/>
        </p:nvSpPr>
        <p:spPr bwMode="auto">
          <a:xfrm>
            <a:off x="0" y="6524625"/>
            <a:ext cx="9144000" cy="333375"/>
          </a:xfrm>
          <a:prstGeom prst="rect">
            <a:avLst/>
          </a:prstGeom>
          <a:solidFill>
            <a:schemeClr val="bg1"/>
          </a:solidFill>
          <a:ln w="9525">
            <a:solidFill>
              <a:schemeClr val="bg1"/>
            </a:solidFill>
            <a:miter lim="800000"/>
            <a:headEnd/>
            <a:tailEnd/>
          </a:ln>
        </p:spPr>
        <p:txBody>
          <a:bodyPr wrap="none" anchor="ctr"/>
          <a:lstStyle/>
          <a:p>
            <a:pPr algn="ctr"/>
            <a:r>
              <a:rPr lang="tr-TR" sz="1400"/>
              <a:t>Otoimmün Hastalıkların MHC lokus allelleri ile ilişkisi( Abbas&amp; Lichtman.Basic Immunology,2007)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457200" y="908050"/>
            <a:ext cx="8229600" cy="5218113"/>
          </a:xfrm>
        </p:spPr>
        <p:txBody>
          <a:bodyPr/>
          <a:lstStyle/>
          <a:p>
            <a:pPr eaLnBrk="1" hangingPunct="1">
              <a:buFontTx/>
              <a:buNone/>
            </a:pPr>
            <a:r>
              <a:rPr lang="tr-TR" sz="2800" smtClean="0"/>
              <a:t> </a:t>
            </a:r>
          </a:p>
          <a:p>
            <a:pPr eaLnBrk="1" hangingPunct="1">
              <a:buFontTx/>
              <a:buNone/>
            </a:pPr>
            <a:r>
              <a:rPr lang="tr-TR" sz="2800" smtClean="0"/>
              <a:t> * Bazı otoimmün hastalıkların sıklığı, belirli bir HLA allelini taşıyanlarda taşımayanlara oranla çok daha yüksek  olarak gözlenmektedir. Bu artmış sıklık HLA- hastalık ilişkisinde </a:t>
            </a:r>
            <a:r>
              <a:rPr lang="tr-TR" sz="2800" b="1" smtClean="0"/>
              <a:t>göreceli risk: rölatif risk (relative risk)</a:t>
            </a:r>
            <a:r>
              <a:rPr lang="tr-TR" sz="2800" smtClean="0"/>
              <a:t> olarak   tanımlanmaktadır. </a:t>
            </a:r>
          </a:p>
          <a:p>
            <a:pPr eaLnBrk="1" hangingPunct="1">
              <a:buFontTx/>
              <a:buNone/>
            </a:pPr>
            <a:r>
              <a:rPr lang="tr-TR" sz="2800" smtClean="0"/>
              <a:t>		Belirli bir HLA alleli taşımanın o otoimmün hastalığın gelişme riskini arttırdığı, ancak allelin kendisinin hastalık nedeni olmadığını unutmamak gerekir.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188913"/>
            <a:ext cx="8229600" cy="6335712"/>
          </a:xfrm>
        </p:spPr>
        <p:txBody>
          <a:bodyPr/>
          <a:lstStyle/>
          <a:p>
            <a:pPr eaLnBrk="1" hangingPunct="1">
              <a:lnSpc>
                <a:spcPct val="80000"/>
              </a:lnSpc>
              <a:buFontTx/>
              <a:buNone/>
            </a:pPr>
            <a:r>
              <a:rPr lang="tr-TR" sz="2400" smtClean="0"/>
              <a:t>	</a:t>
            </a:r>
          </a:p>
          <a:p>
            <a:pPr eaLnBrk="1" hangingPunct="1">
              <a:lnSpc>
                <a:spcPct val="80000"/>
              </a:lnSpc>
              <a:buFontTx/>
              <a:buNone/>
            </a:pPr>
            <a:r>
              <a:rPr lang="tr-TR" sz="2400" smtClean="0"/>
              <a:t>	</a:t>
            </a:r>
            <a:r>
              <a:rPr lang="tr-TR" sz="2400" i="1" smtClean="0"/>
              <a:t>Belirli HLA antijenleri, otoimmünitenin gelişimine şu yollarla neden olabilir:</a:t>
            </a:r>
            <a:r>
              <a:rPr lang="tr-TR" sz="2400" smtClean="0"/>
              <a:t> </a:t>
            </a:r>
          </a:p>
          <a:p>
            <a:pPr eaLnBrk="1" hangingPunct="1">
              <a:lnSpc>
                <a:spcPct val="80000"/>
              </a:lnSpc>
            </a:pPr>
            <a:r>
              <a:rPr lang="tr-TR" sz="2400" smtClean="0"/>
              <a:t>Self antijenleri etkili olarak sunamama, hatalı negatif seleksiyona yol açar, sonuçta bu MHC’lerle sunulan peptid, regülatör (düzenleyici) T hücrelerinin gelişimini uyaramaz.</a:t>
            </a:r>
          </a:p>
          <a:p>
            <a:pPr eaLnBrk="1" hangingPunct="1">
              <a:lnSpc>
                <a:spcPct val="80000"/>
              </a:lnSpc>
            </a:pPr>
            <a:r>
              <a:rPr lang="tr-TR" sz="2400" smtClean="0"/>
              <a:t>Hastalıkla ilgili MHC molekülleri, özel bir self peptidi sunabilir ve patojenik T hücrelerini aktive edebilirler. Bu durum gelişen T hücrelerinin negatif seleksiyonunu etkileyebilir.</a:t>
            </a:r>
          </a:p>
          <a:p>
            <a:pPr eaLnBrk="1" hangingPunct="1">
              <a:lnSpc>
                <a:spcPct val="80000"/>
              </a:lnSpc>
            </a:pPr>
            <a:r>
              <a:rPr lang="tr-TR" sz="2400" b="1" smtClean="0"/>
              <a:t>MHC molekülleri, T hücre seleksiyon ve aktivasyonunu kontrol ederek otoimmünitenin gelişimini etkiler. </a:t>
            </a:r>
          </a:p>
          <a:p>
            <a:pPr eaLnBrk="1" hangingPunct="1">
              <a:lnSpc>
                <a:spcPct val="80000"/>
              </a:lnSpc>
            </a:pPr>
            <a:endParaRPr lang="tr-TR" sz="2400" b="1" smtClean="0"/>
          </a:p>
          <a:p>
            <a:pPr eaLnBrk="1" hangingPunct="1">
              <a:lnSpc>
                <a:spcPct val="80000"/>
              </a:lnSpc>
            </a:pPr>
            <a:r>
              <a:rPr lang="tr-TR" sz="2400" smtClean="0"/>
              <a:t>HLA ile ilişkili olmayan (non-HLA) birçok genin değişik otoimmün hastalıklarla birlikteliği gösterilmiştir.  </a:t>
            </a:r>
          </a:p>
          <a:p>
            <a:pPr eaLnBrk="1" hangingPunct="1">
              <a:lnSpc>
                <a:spcPct val="80000"/>
              </a:lnSpc>
              <a:buFontTx/>
              <a:buNone/>
            </a:pPr>
            <a:r>
              <a:rPr lang="tr-TR" sz="240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55650" y="333375"/>
            <a:ext cx="7620000" cy="5343525"/>
          </a:xfrm>
          <a:prstGeom prst="rect">
            <a:avLst/>
          </a:prstGeom>
          <a:noFill/>
          <a:ln w="9525">
            <a:noFill/>
            <a:miter lim="800000"/>
            <a:headEnd/>
            <a:tailEnd/>
          </a:ln>
        </p:spPr>
      </p:pic>
      <p:sp>
        <p:nvSpPr>
          <p:cNvPr id="7171" name="Rectangle 3"/>
          <p:cNvSpPr>
            <a:spLocks noChangeArrowheads="1"/>
          </p:cNvSpPr>
          <p:nvPr/>
        </p:nvSpPr>
        <p:spPr bwMode="auto">
          <a:xfrm>
            <a:off x="0" y="6237288"/>
            <a:ext cx="9144000" cy="620712"/>
          </a:xfrm>
          <a:prstGeom prst="rect">
            <a:avLst/>
          </a:prstGeom>
          <a:solidFill>
            <a:schemeClr val="bg1"/>
          </a:solidFill>
          <a:ln w="9525">
            <a:solidFill>
              <a:schemeClr val="bg1"/>
            </a:solidFill>
            <a:miter lim="800000"/>
            <a:headEnd/>
            <a:tailEnd/>
          </a:ln>
        </p:spPr>
        <p:txBody>
          <a:bodyPr wrap="none" anchor="ctr"/>
          <a:lstStyle/>
          <a:p>
            <a:pPr algn="ctr"/>
            <a:r>
              <a:rPr lang="tr-TR" b="1"/>
              <a:t>Antijenle karşılaşan lenfositlerin kaderi</a:t>
            </a:r>
            <a:endParaRPr lang="tr-TR"/>
          </a:p>
        </p:txBody>
      </p:sp>
      <p:sp>
        <p:nvSpPr>
          <p:cNvPr id="7172" name="Rectangle 4"/>
          <p:cNvSpPr>
            <a:spLocks noChangeArrowheads="1"/>
          </p:cNvSpPr>
          <p:nvPr/>
        </p:nvSpPr>
        <p:spPr bwMode="auto">
          <a:xfrm>
            <a:off x="611188" y="620713"/>
            <a:ext cx="1296987" cy="1079500"/>
          </a:xfrm>
          <a:prstGeom prst="rect">
            <a:avLst/>
          </a:prstGeom>
          <a:solidFill>
            <a:srgbClr val="CCECFF"/>
          </a:solidFill>
          <a:ln w="9525">
            <a:solidFill>
              <a:schemeClr val="tx1"/>
            </a:solidFill>
            <a:miter lim="800000"/>
            <a:headEnd/>
            <a:tailEnd/>
          </a:ln>
        </p:spPr>
        <p:txBody>
          <a:bodyPr wrap="none" anchor="ctr"/>
          <a:lstStyle/>
          <a:p>
            <a:pPr algn="ctr"/>
            <a:r>
              <a:rPr lang="tr-TR"/>
              <a:t>Normal</a:t>
            </a:r>
          </a:p>
          <a:p>
            <a:pPr algn="ctr"/>
            <a:r>
              <a:rPr lang="tr-TR"/>
              <a:t> immün yanıt</a:t>
            </a:r>
          </a:p>
        </p:txBody>
      </p:sp>
      <p:sp>
        <p:nvSpPr>
          <p:cNvPr id="7173" name="Rectangle 5"/>
          <p:cNvSpPr>
            <a:spLocks noChangeArrowheads="1"/>
          </p:cNvSpPr>
          <p:nvPr/>
        </p:nvSpPr>
        <p:spPr bwMode="auto">
          <a:xfrm>
            <a:off x="6084888" y="4221163"/>
            <a:ext cx="2303462" cy="1079500"/>
          </a:xfrm>
          <a:prstGeom prst="rect">
            <a:avLst/>
          </a:prstGeom>
          <a:solidFill>
            <a:schemeClr val="bg1"/>
          </a:solidFill>
          <a:ln w="9525">
            <a:solidFill>
              <a:schemeClr val="tx1"/>
            </a:solidFill>
            <a:miter lim="800000"/>
            <a:headEnd/>
            <a:tailEnd/>
          </a:ln>
        </p:spPr>
        <p:txBody>
          <a:bodyPr wrap="none" anchor="ctr"/>
          <a:lstStyle/>
          <a:p>
            <a:pPr algn="ctr"/>
            <a:r>
              <a:rPr lang="tr-TR" sz="1600"/>
              <a:t>Reseptör spesifitesinde</a:t>
            </a:r>
          </a:p>
          <a:p>
            <a:pPr algn="ctr"/>
            <a:r>
              <a:rPr lang="tr-TR" sz="1600"/>
              <a:t> değişme</a:t>
            </a:r>
          </a:p>
          <a:p>
            <a:pPr algn="ctr"/>
            <a:r>
              <a:rPr lang="tr-TR" sz="1600"/>
              <a:t>(reseptör editing)</a:t>
            </a:r>
          </a:p>
        </p:txBody>
      </p:sp>
      <p:sp>
        <p:nvSpPr>
          <p:cNvPr id="7174" name="Rectangle 6"/>
          <p:cNvSpPr>
            <a:spLocks noChangeArrowheads="1"/>
          </p:cNvSpPr>
          <p:nvPr/>
        </p:nvSpPr>
        <p:spPr bwMode="auto">
          <a:xfrm>
            <a:off x="6084888" y="3284538"/>
            <a:ext cx="1582737" cy="792162"/>
          </a:xfrm>
          <a:prstGeom prst="rect">
            <a:avLst/>
          </a:prstGeom>
          <a:solidFill>
            <a:schemeClr val="bg1"/>
          </a:solidFill>
          <a:ln w="9525">
            <a:solidFill>
              <a:schemeClr val="tx1"/>
            </a:solidFill>
            <a:miter lim="800000"/>
            <a:headEnd/>
            <a:tailEnd/>
          </a:ln>
        </p:spPr>
        <p:txBody>
          <a:bodyPr wrap="none" anchor="ctr"/>
          <a:lstStyle/>
          <a:p>
            <a:pPr algn="ctr"/>
            <a:r>
              <a:rPr lang="tr-TR" sz="1600"/>
              <a:t>Delesyon</a:t>
            </a:r>
          </a:p>
          <a:p>
            <a:pPr algn="ctr"/>
            <a:r>
              <a:rPr lang="tr-TR" sz="1600"/>
              <a:t>(hücre ölümü)</a:t>
            </a:r>
          </a:p>
        </p:txBody>
      </p:sp>
      <p:sp>
        <p:nvSpPr>
          <p:cNvPr id="7175" name="Rectangle 7"/>
          <p:cNvSpPr>
            <a:spLocks noChangeArrowheads="1"/>
          </p:cNvSpPr>
          <p:nvPr/>
        </p:nvSpPr>
        <p:spPr bwMode="auto">
          <a:xfrm>
            <a:off x="6084888" y="2205038"/>
            <a:ext cx="2303462" cy="1008062"/>
          </a:xfrm>
          <a:prstGeom prst="rect">
            <a:avLst/>
          </a:prstGeom>
          <a:solidFill>
            <a:schemeClr val="bg1"/>
          </a:solidFill>
          <a:ln w="9525">
            <a:solidFill>
              <a:schemeClr val="tx1"/>
            </a:solidFill>
            <a:miter lim="800000"/>
            <a:headEnd/>
            <a:tailEnd/>
          </a:ln>
        </p:spPr>
        <p:txBody>
          <a:bodyPr wrap="none" anchor="ctr"/>
          <a:lstStyle/>
          <a:p>
            <a:pPr algn="ctr"/>
            <a:r>
              <a:rPr lang="tr-TR" sz="1600"/>
              <a:t>Anerji </a:t>
            </a:r>
          </a:p>
          <a:p>
            <a:pPr algn="ctr"/>
            <a:r>
              <a:rPr lang="tr-TR" sz="1600"/>
              <a:t>(fonksiyonel cevapsızlık)</a:t>
            </a:r>
          </a:p>
        </p:txBody>
      </p:sp>
      <p:sp>
        <p:nvSpPr>
          <p:cNvPr id="7176" name="Rectangle 8"/>
          <p:cNvSpPr>
            <a:spLocks noChangeArrowheads="1"/>
          </p:cNvSpPr>
          <p:nvPr/>
        </p:nvSpPr>
        <p:spPr bwMode="auto">
          <a:xfrm>
            <a:off x="6084888" y="692150"/>
            <a:ext cx="2232025" cy="1008063"/>
          </a:xfrm>
          <a:prstGeom prst="rect">
            <a:avLst/>
          </a:prstGeom>
          <a:solidFill>
            <a:schemeClr val="bg1"/>
          </a:solidFill>
          <a:ln w="9525">
            <a:solidFill>
              <a:schemeClr val="tx1"/>
            </a:solidFill>
            <a:miter lim="800000"/>
            <a:headEnd/>
            <a:tailEnd/>
          </a:ln>
        </p:spPr>
        <p:txBody>
          <a:bodyPr wrap="none" anchor="ctr"/>
          <a:lstStyle/>
          <a:p>
            <a:pPr algn="ctr"/>
            <a:r>
              <a:rPr lang="tr-TR" sz="1600"/>
              <a:t>Proliferasyon </a:t>
            </a:r>
          </a:p>
          <a:p>
            <a:pPr algn="ctr"/>
            <a:r>
              <a:rPr lang="tr-TR" sz="1600"/>
              <a:t>ve diferansiyasyon</a:t>
            </a:r>
          </a:p>
        </p:txBody>
      </p:sp>
      <p:sp>
        <p:nvSpPr>
          <p:cNvPr id="7177" name="Rectangle 9"/>
          <p:cNvSpPr>
            <a:spLocks noChangeArrowheads="1"/>
          </p:cNvSpPr>
          <p:nvPr/>
        </p:nvSpPr>
        <p:spPr bwMode="auto">
          <a:xfrm>
            <a:off x="539750" y="3284538"/>
            <a:ext cx="1438275" cy="865187"/>
          </a:xfrm>
          <a:prstGeom prst="rect">
            <a:avLst/>
          </a:prstGeom>
          <a:solidFill>
            <a:srgbClr val="CCECFF"/>
          </a:solidFill>
          <a:ln w="9525">
            <a:solidFill>
              <a:schemeClr val="tx1"/>
            </a:solidFill>
            <a:miter lim="800000"/>
            <a:headEnd/>
            <a:tailEnd/>
          </a:ln>
        </p:spPr>
        <p:txBody>
          <a:bodyPr wrap="none" anchor="ctr"/>
          <a:lstStyle/>
          <a:p>
            <a:pPr algn="ctr"/>
            <a:r>
              <a:rPr lang="tr-TR"/>
              <a:t>Self tolerans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457200" y="333375"/>
            <a:ext cx="8229600" cy="5792788"/>
          </a:xfrm>
        </p:spPr>
        <p:txBody>
          <a:bodyPr/>
          <a:lstStyle/>
          <a:p>
            <a:pPr eaLnBrk="1" hangingPunct="1"/>
            <a:endParaRPr lang="tr-TR" smtClean="0"/>
          </a:p>
          <a:p>
            <a:pPr eaLnBrk="1" hangingPunct="1"/>
            <a:endParaRPr lang="tr-TR" smtClean="0"/>
          </a:p>
          <a:p>
            <a:pPr eaLnBrk="1" hangingPunct="1"/>
            <a:r>
              <a:rPr lang="tr-TR" smtClean="0"/>
              <a:t>Hastalıkla ilişkili HLA dizimini taşıyan  şahıslar  ömür boyu hastalanmayabilirler. </a:t>
            </a:r>
          </a:p>
          <a:p>
            <a:pPr eaLnBrk="1" hangingPunct="1"/>
            <a:endParaRPr lang="tr-TR" smtClean="0"/>
          </a:p>
          <a:p>
            <a:pPr eaLnBrk="1" hangingPunct="1"/>
            <a:r>
              <a:rPr lang="tr-TR" smtClean="0"/>
              <a:t>HLA geninin kendisi otoimmün hastalık sebebi değildir , fakat otoimmünitenin başlamasına yol açan faktörlerden biridir.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3850" y="260350"/>
            <a:ext cx="8229600" cy="720725"/>
          </a:xfrm>
        </p:spPr>
        <p:txBody>
          <a:bodyPr/>
          <a:lstStyle/>
          <a:p>
            <a:pPr eaLnBrk="1" hangingPunct="1"/>
            <a:r>
              <a:rPr lang="tr-TR" sz="3600" b="1" smtClean="0"/>
              <a:t>Enfeksiyonlar</a:t>
            </a:r>
          </a:p>
        </p:txBody>
      </p:sp>
      <p:sp>
        <p:nvSpPr>
          <p:cNvPr id="47107" name="Rectangle 3"/>
          <p:cNvSpPr>
            <a:spLocks noGrp="1" noChangeArrowheads="1"/>
          </p:cNvSpPr>
          <p:nvPr>
            <p:ph type="body" idx="1"/>
          </p:nvPr>
        </p:nvSpPr>
        <p:spPr>
          <a:xfrm>
            <a:off x="457200" y="1052513"/>
            <a:ext cx="8229600" cy="5472112"/>
          </a:xfrm>
        </p:spPr>
        <p:txBody>
          <a:bodyPr/>
          <a:lstStyle/>
          <a:p>
            <a:pPr eaLnBrk="1" hangingPunct="1">
              <a:lnSpc>
                <a:spcPct val="80000"/>
              </a:lnSpc>
            </a:pPr>
            <a:endParaRPr lang="tr-TR" sz="2400" smtClean="0"/>
          </a:p>
          <a:p>
            <a:pPr eaLnBrk="1" hangingPunct="1">
              <a:lnSpc>
                <a:spcPct val="80000"/>
              </a:lnSpc>
            </a:pPr>
            <a:r>
              <a:rPr lang="tr-TR" sz="2800" smtClean="0"/>
              <a:t>Self–reaktif  lenfositleri aktive edebilir ve otoimmün hastalıkların gelişimine yol açabilirler. Enfeksiyonların  otoimmüniteye  birkaç mekanizma ile yol açarlar: </a:t>
            </a:r>
          </a:p>
          <a:p>
            <a:pPr eaLnBrk="1" hangingPunct="1">
              <a:lnSpc>
                <a:spcPct val="80000"/>
              </a:lnSpc>
            </a:pPr>
            <a:endParaRPr lang="tr-TR" sz="2800" smtClean="0"/>
          </a:p>
          <a:p>
            <a:pPr eaLnBrk="1" hangingPunct="1">
              <a:lnSpc>
                <a:spcPct val="80000"/>
              </a:lnSpc>
              <a:buFontTx/>
              <a:buNone/>
            </a:pPr>
            <a:r>
              <a:rPr lang="tr-TR" sz="2400" b="1" smtClean="0"/>
              <a:t>	a) </a:t>
            </a:r>
            <a:r>
              <a:rPr lang="tr-TR" sz="2400" u="sng" smtClean="0"/>
              <a:t>Aktive APC’leri arttırarak self reaktif T lenfositlerin     artışına ve  otoimmün hastalıklara yol açarlar.</a:t>
            </a:r>
            <a:r>
              <a:rPr lang="tr-TR" sz="2400" smtClean="0"/>
              <a:t> </a:t>
            </a:r>
          </a:p>
          <a:p>
            <a:pPr lvl="1" eaLnBrk="1" hangingPunct="1">
              <a:lnSpc>
                <a:spcPct val="80000"/>
              </a:lnSpc>
            </a:pPr>
            <a:r>
              <a:rPr lang="tr-TR" sz="2000" smtClean="0"/>
              <a:t>APC’de artmış kostimülatör ve sitokin ekspresyonunun artışına yol açar. Enfeksiyon ‘T hücre Anerji’ sini kırarak  ve self reaktif lenfositlerin yaşamını sürdürmesine ve etkin hale geçmesine yol açar. Enfeksiyon, T hücrelerinin  aktivasyonunuyla sonuçlanır. </a:t>
            </a:r>
          </a:p>
          <a:p>
            <a:pPr lvl="1" eaLnBrk="1" hangingPunct="1">
              <a:lnSpc>
                <a:spcPct val="80000"/>
              </a:lnSpc>
            </a:pPr>
            <a:r>
              <a:rPr lang="tr-TR" sz="2000" smtClean="0"/>
              <a:t>Deneysel :Ör:myelin proteinleri ve tiroglobülin adjuvanlarla birlikte  verilir,ensefalomiyelit, tiroidit gelişir.) B7-1 ve B7-2 kostimülatörleri salınarak, T hücre anerjisi kırılır, self antijenlerle reaksiyona giren effektör T hücreleri gelişir.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Group 2"/>
          <p:cNvGraphicFramePr>
            <a:graphicFrameLocks noGrp="1"/>
          </p:cNvGraphicFramePr>
          <p:nvPr/>
        </p:nvGraphicFramePr>
        <p:xfrm>
          <a:off x="1354138" y="836613"/>
          <a:ext cx="6435725" cy="5183188"/>
        </p:xfrm>
        <a:graphic>
          <a:graphicData uri="http://schemas.openxmlformats.org/drawingml/2006/table">
            <a:tbl>
              <a:tblPr/>
              <a:tblGrid>
                <a:gridCol w="6435725"/>
              </a:tblGrid>
              <a:tr h="244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p>
                  </a:txBody>
                  <a:tcPr horzOverflow="overflow">
                    <a:lnL cap="flat">
                      <a:noFill/>
                    </a:lnL>
                    <a:lnR cap="flat">
                      <a:noFill/>
                    </a:lnR>
                    <a:lnT cap="flat">
                      <a:noFill/>
                    </a:lnT>
                    <a:lnB>
                      <a:noFill/>
                    </a:lnB>
                    <a:lnTlToBr>
                      <a:noFill/>
                    </a:lnTlToBr>
                    <a:lnBlToTr>
                      <a:noFill/>
                    </a:lnBlToTr>
                    <a:noFill/>
                  </a:tcPr>
                </a:tc>
              </a:tr>
              <a:tr h="4938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r>
                        <a:rPr kumimoji="0" lang="tr-TR" sz="30800" b="0" i="0" u="none" strike="noStrike" cap="none" normalizeH="0" baseline="0" smtClean="0">
                          <a:ln>
                            <a:noFill/>
                          </a:ln>
                          <a:solidFill>
                            <a:srgbClr val="000000"/>
                          </a:solidFill>
                          <a:effectLst/>
                          <a:latin typeface="Arial" charset="0"/>
                          <a:cs typeface="Arial" charset="0"/>
                        </a:rPr>
                        <a:t> </a:t>
                      </a:r>
                      <a:r>
                        <a:rPr kumimoji="0" lang="tr-TR" sz="1000" b="0" i="0" u="none" strike="noStrike" cap="none" normalizeH="0" baseline="0" smtClean="0">
                          <a:ln>
                            <a:noFill/>
                          </a:ln>
                          <a:solidFill>
                            <a:srgbClr val="000000"/>
                          </a:solidFill>
                          <a:effectLst/>
                          <a:latin typeface="Arial" charset="0"/>
                          <a:cs typeface="Arial"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48133" name="Picture 9" descr="Close window"/>
          <p:cNvPicPr>
            <a:picLocks noChangeAspect="1" noChangeArrowheads="1"/>
          </p:cNvPicPr>
          <p:nvPr/>
        </p:nvPicPr>
        <p:blipFill>
          <a:blip r:embed="rId2"/>
          <a:srcRect/>
          <a:stretch>
            <a:fillRect/>
          </a:stretch>
        </p:blipFill>
        <p:spPr bwMode="auto">
          <a:xfrm>
            <a:off x="7278688" y="882650"/>
            <a:ext cx="409575" cy="161925"/>
          </a:xfrm>
          <a:prstGeom prst="rect">
            <a:avLst/>
          </a:prstGeom>
          <a:noFill/>
          <a:ln w="9525">
            <a:noFill/>
            <a:miter lim="800000"/>
            <a:headEnd/>
            <a:tailEnd/>
          </a:ln>
        </p:spPr>
      </p:pic>
      <p:pic>
        <p:nvPicPr>
          <p:cNvPr id="48134" name="Picture 10" descr="showimage"/>
          <p:cNvPicPr>
            <a:picLocks noChangeAspect="1" noChangeArrowheads="1"/>
          </p:cNvPicPr>
          <p:nvPr/>
        </p:nvPicPr>
        <p:blipFill>
          <a:blip r:embed="rId3"/>
          <a:srcRect/>
          <a:stretch>
            <a:fillRect/>
          </a:stretch>
        </p:blipFill>
        <p:spPr bwMode="auto">
          <a:xfrm>
            <a:off x="395288" y="188913"/>
            <a:ext cx="8353425" cy="6669087"/>
          </a:xfrm>
          <a:prstGeom prst="rect">
            <a:avLst/>
          </a:prstGeom>
          <a:noFill/>
          <a:ln w="9525">
            <a:noFill/>
            <a:miter lim="800000"/>
            <a:headEnd/>
            <a:tailEnd/>
          </a:ln>
        </p:spPr>
      </p:pic>
      <p:sp>
        <p:nvSpPr>
          <p:cNvPr id="48135" name="Rectangle 11"/>
          <p:cNvSpPr>
            <a:spLocks noChangeArrowheads="1"/>
          </p:cNvSpPr>
          <p:nvPr/>
        </p:nvSpPr>
        <p:spPr bwMode="auto">
          <a:xfrm>
            <a:off x="0" y="765175"/>
            <a:ext cx="2195513" cy="647700"/>
          </a:xfrm>
          <a:prstGeom prst="rect">
            <a:avLst/>
          </a:prstGeom>
          <a:solidFill>
            <a:srgbClr val="CCECFF"/>
          </a:solidFill>
          <a:ln w="9525">
            <a:solidFill>
              <a:schemeClr val="tx1"/>
            </a:solidFill>
            <a:miter lim="800000"/>
            <a:headEnd/>
            <a:tailEnd/>
          </a:ln>
        </p:spPr>
        <p:txBody>
          <a:bodyPr wrap="none" anchor="ctr"/>
          <a:lstStyle/>
          <a:p>
            <a:pPr algn="ctr"/>
            <a:r>
              <a:rPr lang="tr-TR"/>
              <a:t>Self tolerans </a:t>
            </a:r>
          </a:p>
          <a:p>
            <a:pPr algn="ctr"/>
            <a:r>
              <a:rPr lang="tr-TR"/>
              <a:t>(anerji)</a:t>
            </a:r>
          </a:p>
        </p:txBody>
      </p:sp>
      <p:sp>
        <p:nvSpPr>
          <p:cNvPr id="48136" name="Rectangle 12"/>
          <p:cNvSpPr>
            <a:spLocks noChangeArrowheads="1"/>
          </p:cNvSpPr>
          <p:nvPr/>
        </p:nvSpPr>
        <p:spPr bwMode="auto">
          <a:xfrm>
            <a:off x="0" y="2492375"/>
            <a:ext cx="2195513" cy="865188"/>
          </a:xfrm>
          <a:prstGeom prst="rect">
            <a:avLst/>
          </a:prstGeom>
          <a:solidFill>
            <a:srgbClr val="CCECFF"/>
          </a:solidFill>
          <a:ln w="9525">
            <a:solidFill>
              <a:schemeClr val="tx1"/>
            </a:solidFill>
            <a:miter lim="800000"/>
            <a:headEnd/>
            <a:tailEnd/>
          </a:ln>
        </p:spPr>
        <p:txBody>
          <a:bodyPr wrap="none" anchor="ctr"/>
          <a:lstStyle/>
          <a:p>
            <a:pPr algn="ctr"/>
            <a:r>
              <a:rPr lang="tr-TR"/>
              <a:t>APC’ler üzerinde</a:t>
            </a:r>
          </a:p>
          <a:p>
            <a:pPr algn="ctr"/>
            <a:r>
              <a:rPr lang="tr-TR"/>
              <a:t> kostimülatörlerin</a:t>
            </a:r>
          </a:p>
          <a:p>
            <a:pPr algn="ctr"/>
            <a:r>
              <a:rPr lang="tr-TR"/>
              <a:t> belirmesi</a:t>
            </a:r>
          </a:p>
        </p:txBody>
      </p:sp>
      <p:sp>
        <p:nvSpPr>
          <p:cNvPr id="48137" name="Rectangle 13"/>
          <p:cNvSpPr>
            <a:spLocks noChangeArrowheads="1"/>
          </p:cNvSpPr>
          <p:nvPr/>
        </p:nvSpPr>
        <p:spPr bwMode="auto">
          <a:xfrm>
            <a:off x="0" y="4868863"/>
            <a:ext cx="2195513" cy="792162"/>
          </a:xfrm>
          <a:prstGeom prst="rect">
            <a:avLst/>
          </a:prstGeom>
          <a:solidFill>
            <a:srgbClr val="CCECFF"/>
          </a:solidFill>
          <a:ln w="9525">
            <a:solidFill>
              <a:schemeClr val="tx1"/>
            </a:solidFill>
            <a:miter lim="800000"/>
            <a:headEnd/>
            <a:tailEnd/>
          </a:ln>
        </p:spPr>
        <p:txBody>
          <a:bodyPr wrap="none" anchor="ctr"/>
          <a:lstStyle/>
          <a:p>
            <a:pPr algn="ctr"/>
            <a:r>
              <a:rPr lang="tr-TR"/>
              <a:t>Moleküler mimikri</a:t>
            </a:r>
          </a:p>
          <a:p>
            <a:pPr algn="ctr"/>
            <a:r>
              <a:rPr lang="tr-TR"/>
              <a:t>(moleküler benzeşme)</a:t>
            </a:r>
          </a:p>
        </p:txBody>
      </p:sp>
      <p:sp>
        <p:nvSpPr>
          <p:cNvPr id="48138" name="Rectangle 14"/>
          <p:cNvSpPr>
            <a:spLocks noChangeArrowheads="1"/>
          </p:cNvSpPr>
          <p:nvPr/>
        </p:nvSpPr>
        <p:spPr bwMode="auto">
          <a:xfrm>
            <a:off x="6659563" y="1052513"/>
            <a:ext cx="2016125" cy="576262"/>
          </a:xfrm>
          <a:prstGeom prst="rect">
            <a:avLst/>
          </a:prstGeom>
          <a:solidFill>
            <a:schemeClr val="bg1"/>
          </a:solidFill>
          <a:ln w="9525">
            <a:solidFill>
              <a:schemeClr val="tx1"/>
            </a:solidFill>
            <a:miter lim="800000"/>
            <a:headEnd/>
            <a:tailEnd/>
          </a:ln>
        </p:spPr>
        <p:txBody>
          <a:bodyPr wrap="none" anchor="ctr"/>
          <a:lstStyle/>
          <a:p>
            <a:pPr algn="ctr"/>
            <a:r>
              <a:rPr lang="tr-TR" sz="1600" b="1">
                <a:solidFill>
                  <a:srgbClr val="A50021"/>
                </a:solidFill>
              </a:rPr>
              <a:t>Self tolerans:</a:t>
            </a:r>
          </a:p>
          <a:p>
            <a:pPr algn="ctr"/>
            <a:r>
              <a:rPr lang="tr-TR" sz="1600" b="1">
                <a:solidFill>
                  <a:srgbClr val="A50021"/>
                </a:solidFill>
              </a:rPr>
              <a:t>Anerji veya delesyon</a:t>
            </a:r>
          </a:p>
        </p:txBody>
      </p:sp>
      <p:sp>
        <p:nvSpPr>
          <p:cNvPr id="48139" name="Rectangle 15"/>
          <p:cNvSpPr>
            <a:spLocks noChangeArrowheads="1"/>
          </p:cNvSpPr>
          <p:nvPr/>
        </p:nvSpPr>
        <p:spPr bwMode="auto">
          <a:xfrm>
            <a:off x="7164388" y="3573463"/>
            <a:ext cx="1511300" cy="431800"/>
          </a:xfrm>
          <a:prstGeom prst="rect">
            <a:avLst/>
          </a:prstGeom>
          <a:solidFill>
            <a:schemeClr val="bg1"/>
          </a:solidFill>
          <a:ln w="9525">
            <a:solidFill>
              <a:schemeClr val="tx1"/>
            </a:solidFill>
            <a:miter lim="800000"/>
            <a:headEnd/>
            <a:tailEnd/>
          </a:ln>
        </p:spPr>
        <p:txBody>
          <a:bodyPr wrap="none" anchor="ctr"/>
          <a:lstStyle/>
          <a:p>
            <a:pPr algn="ctr"/>
            <a:r>
              <a:rPr lang="tr-TR" sz="1600" b="1">
                <a:solidFill>
                  <a:srgbClr val="A50021"/>
                </a:solidFill>
              </a:rPr>
              <a:t>Otoimmünite</a:t>
            </a:r>
          </a:p>
        </p:txBody>
      </p:sp>
      <p:sp>
        <p:nvSpPr>
          <p:cNvPr id="48140" name="Rectangle 16"/>
          <p:cNvSpPr>
            <a:spLocks noChangeArrowheads="1"/>
          </p:cNvSpPr>
          <p:nvPr/>
        </p:nvSpPr>
        <p:spPr bwMode="auto">
          <a:xfrm>
            <a:off x="7164388" y="6021388"/>
            <a:ext cx="1511300" cy="503237"/>
          </a:xfrm>
          <a:prstGeom prst="rect">
            <a:avLst/>
          </a:prstGeom>
          <a:solidFill>
            <a:schemeClr val="bg1"/>
          </a:solidFill>
          <a:ln w="9525">
            <a:solidFill>
              <a:schemeClr val="tx1"/>
            </a:solidFill>
            <a:miter lim="800000"/>
            <a:headEnd/>
            <a:tailEnd/>
          </a:ln>
        </p:spPr>
        <p:txBody>
          <a:bodyPr wrap="none" anchor="ctr"/>
          <a:lstStyle/>
          <a:p>
            <a:pPr algn="ctr"/>
            <a:r>
              <a:rPr lang="tr-TR" sz="1600" b="1">
                <a:solidFill>
                  <a:srgbClr val="A50021"/>
                </a:solidFill>
              </a:rPr>
              <a:t>Otoimmünite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179388" y="333375"/>
            <a:ext cx="8229600" cy="6191250"/>
          </a:xfrm>
        </p:spPr>
        <p:txBody>
          <a:bodyPr/>
          <a:lstStyle/>
          <a:p>
            <a:pPr eaLnBrk="1" hangingPunct="1">
              <a:lnSpc>
                <a:spcPct val="90000"/>
              </a:lnSpc>
            </a:pPr>
            <a:r>
              <a:rPr lang="tr-TR" sz="2400" b="1" smtClean="0"/>
              <a:t>b)</a:t>
            </a:r>
            <a:r>
              <a:rPr lang="tr-TR" sz="2400" smtClean="0"/>
              <a:t> </a:t>
            </a:r>
            <a:r>
              <a:rPr lang="tr-TR" sz="2400" u="sng" smtClean="0"/>
              <a:t>Moleküler mimikri:</a:t>
            </a:r>
            <a:r>
              <a:rPr lang="tr-TR" sz="2400" smtClean="0"/>
              <a:t> </a:t>
            </a:r>
          </a:p>
          <a:p>
            <a:pPr eaLnBrk="1" hangingPunct="1">
              <a:lnSpc>
                <a:spcPct val="90000"/>
              </a:lnSpc>
            </a:pPr>
            <a:r>
              <a:rPr lang="tr-TR" sz="2400" smtClean="0"/>
              <a:t>Bazı  mikroorganizmalardaki  peptid antijenlerle, self antijenler  benzer ve çapraz reaksiyon verirler. </a:t>
            </a:r>
          </a:p>
          <a:p>
            <a:pPr eaLnBrk="1" hangingPunct="1">
              <a:lnSpc>
                <a:spcPct val="90000"/>
              </a:lnSpc>
            </a:pPr>
            <a:endParaRPr lang="tr-TR" sz="2400" smtClean="0"/>
          </a:p>
          <a:p>
            <a:pPr eaLnBrk="1" hangingPunct="1">
              <a:lnSpc>
                <a:spcPct val="90000"/>
              </a:lnSpc>
            </a:pPr>
            <a:r>
              <a:rPr lang="tr-TR" sz="2400" smtClean="0"/>
              <a:t>Bu durumda mikrobial peptide karşı immün cevap, self antijenlere karşı immün saldırı haline gelir. Mikrobial antijenler ve self antijenler arasındaki  bu çapraz reaksiyon olayına ‘</a:t>
            </a:r>
            <a:r>
              <a:rPr lang="tr-TR" sz="2400" b="1" smtClean="0"/>
              <a:t>moleküler  mimikri: moleküler benzeşme</a:t>
            </a:r>
            <a:r>
              <a:rPr lang="tr-TR" sz="2400" smtClean="0"/>
              <a:t>’ denir.</a:t>
            </a:r>
            <a:r>
              <a:rPr lang="tr-TR" sz="2400" b="1" smtClean="0"/>
              <a:t> </a:t>
            </a:r>
          </a:p>
          <a:p>
            <a:pPr eaLnBrk="1" hangingPunct="1">
              <a:lnSpc>
                <a:spcPct val="90000"/>
              </a:lnSpc>
            </a:pPr>
            <a:endParaRPr lang="tr-TR" sz="2400" b="1" smtClean="0"/>
          </a:p>
          <a:p>
            <a:pPr eaLnBrk="1" hangingPunct="1">
              <a:lnSpc>
                <a:spcPct val="90000"/>
              </a:lnSpc>
            </a:pPr>
            <a:r>
              <a:rPr lang="tr-TR" sz="2400" smtClean="0"/>
              <a:t>Moleküler benzeşme olayının otoimmün hastalıkların gelişimindeki gerçek rolü bilinmemektedir. Ör: Romatizmal ateşte, Antistreptokokkal proteinler myokardial proteinlerle çapraz reaksiyon sonucu , bu antikorlar kalpte depolanarak myokardite sebep olur.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457200" y="404813"/>
            <a:ext cx="8229600" cy="6048375"/>
          </a:xfrm>
        </p:spPr>
        <p:txBody>
          <a:bodyPr/>
          <a:lstStyle/>
          <a:p>
            <a:pPr eaLnBrk="1" hangingPunct="1"/>
            <a:endParaRPr lang="tr-TR" sz="2800" b="1" smtClean="0"/>
          </a:p>
          <a:p>
            <a:pPr eaLnBrk="1" hangingPunct="1"/>
            <a:r>
              <a:rPr lang="tr-TR" sz="2800" b="1" smtClean="0"/>
              <a:t>c)</a:t>
            </a:r>
            <a:r>
              <a:rPr lang="tr-TR" sz="2800" smtClean="0"/>
              <a:t> Mikroplar, dendritik hücrelerde</a:t>
            </a:r>
            <a:r>
              <a:rPr lang="tr-TR" sz="2800" b="1" smtClean="0"/>
              <a:t> </a:t>
            </a:r>
            <a:r>
              <a:rPr lang="tr-TR" sz="2800" b="1" u="sng" smtClean="0"/>
              <a:t>Toll-like res(TLRs)leri</a:t>
            </a:r>
            <a:r>
              <a:rPr lang="tr-TR" sz="2800" b="1" smtClean="0"/>
              <a:t>  </a:t>
            </a:r>
            <a:r>
              <a:rPr lang="tr-TR" sz="2800" smtClean="0"/>
              <a:t>kullanarak , lenfosit aktive eden sitokinler salınmasını sağlarlar veya otoreaktif B hücrelerinden otoantikor yapımına yol açarlar.Ör. Fare SLE modelleri.</a:t>
            </a:r>
          </a:p>
          <a:p>
            <a:pPr eaLnBrk="1" hangingPunct="1">
              <a:buFontTx/>
              <a:buNone/>
            </a:pPr>
            <a:endParaRPr lang="tr-TR" sz="2800" b="1" smtClean="0"/>
          </a:p>
          <a:p>
            <a:pPr eaLnBrk="1" hangingPunct="1"/>
            <a:r>
              <a:rPr lang="tr-TR" sz="2800" i="1" smtClean="0"/>
              <a:t>Self reaktif lenfositlerin sıklığı arttığında, mikroplar  doku inflamasyonunu  başlatabilir, self reaktif lenfositler dokuya göç eder ve  bu bystander( seyirci) lenfositlerin uyarılması için APC’ler tarafından ikinci sinyalin salınmasına yol açarlar.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490537"/>
          </a:xfrm>
        </p:spPr>
        <p:txBody>
          <a:bodyPr>
            <a:normAutofit fontScale="90000"/>
          </a:bodyPr>
          <a:lstStyle/>
          <a:p>
            <a:pPr eaLnBrk="1" hangingPunct="1"/>
            <a:r>
              <a:rPr lang="tr-TR" sz="3200" b="1" smtClean="0"/>
              <a:t>Diğer Faktörler</a:t>
            </a:r>
            <a:r>
              <a:rPr lang="tr-TR" sz="4000" smtClean="0"/>
              <a:t> </a:t>
            </a:r>
          </a:p>
        </p:txBody>
      </p:sp>
      <p:sp>
        <p:nvSpPr>
          <p:cNvPr id="51203" name="Rectangle 3"/>
          <p:cNvSpPr>
            <a:spLocks noGrp="1" noChangeArrowheads="1"/>
          </p:cNvSpPr>
          <p:nvPr>
            <p:ph type="body" idx="1"/>
          </p:nvPr>
        </p:nvSpPr>
        <p:spPr>
          <a:xfrm>
            <a:off x="468313" y="981075"/>
            <a:ext cx="8229600" cy="5616575"/>
          </a:xfrm>
        </p:spPr>
        <p:txBody>
          <a:bodyPr/>
          <a:lstStyle/>
          <a:p>
            <a:pPr eaLnBrk="1" hangingPunct="1">
              <a:lnSpc>
                <a:spcPct val="80000"/>
              </a:lnSpc>
            </a:pPr>
            <a:r>
              <a:rPr lang="tr-TR" sz="2400" smtClean="0"/>
              <a:t>a)</a:t>
            </a:r>
            <a:r>
              <a:rPr lang="tr-TR" sz="2400" b="1" smtClean="0"/>
              <a:t> Dokulardaki anatomik değişiklikler, normalde immün sistemden gizlenen self antijenlerin ortaya çıkmasını sağlar.</a:t>
            </a:r>
          </a:p>
          <a:p>
            <a:pPr eaLnBrk="1" hangingPunct="1">
              <a:lnSpc>
                <a:spcPct val="80000"/>
              </a:lnSpc>
            </a:pPr>
            <a:r>
              <a:rPr lang="tr-TR" sz="2400" smtClean="0"/>
              <a:t>Enfeksiyonlar, ayrıca doku zedelenmesi ve hücre ölümüne yol açarak,normalde bağışıklık sisteminde gösterilmeyen antijenlerin ortama salınmasına yol açabilir. Örneğin testis veya gözde bulunan bazı saklanmış antijenler (</a:t>
            </a:r>
            <a:r>
              <a:rPr lang="tr-TR" sz="2400" b="1" smtClean="0"/>
              <a:t>intraoküler proteinler,sperm</a:t>
            </a:r>
            <a:r>
              <a:rPr lang="tr-TR" sz="2400" smtClean="0"/>
              <a:t>) normalde bağışıklık sistemince görülmez, ya da yok sayılırlar.</a:t>
            </a:r>
          </a:p>
          <a:p>
            <a:pPr eaLnBrk="1" hangingPunct="1">
              <a:lnSpc>
                <a:spcPct val="80000"/>
              </a:lnSpc>
            </a:pPr>
            <a:r>
              <a:rPr lang="tr-TR" sz="2400" smtClean="0"/>
              <a:t>Bu antijenlerin(enfeksiyon ya da travma sonucu veya iskemik hasar sonucu . posttravmatik üveit,orşit ) ortaya çıkması, dokuya yönelik otoimmün reaksiyonu başlatabilir.</a:t>
            </a:r>
          </a:p>
          <a:p>
            <a:pPr eaLnBrk="1" hangingPunct="1">
              <a:lnSpc>
                <a:spcPct val="80000"/>
              </a:lnSpc>
            </a:pPr>
            <a:r>
              <a:rPr lang="tr-TR" sz="2400" b="1" smtClean="0"/>
              <a:t>b) Hormonal etkiler</a:t>
            </a:r>
            <a:r>
              <a:rPr lang="tr-TR" sz="2400" smtClean="0"/>
              <a:t>, </a:t>
            </a:r>
            <a:r>
              <a:rPr lang="tr-TR" sz="2400" b="1" smtClean="0"/>
              <a:t>bazı otoimmün hastalıklarda rol</a:t>
            </a:r>
            <a:r>
              <a:rPr lang="tr-TR" sz="2400" smtClean="0"/>
              <a:t> </a:t>
            </a:r>
            <a:r>
              <a:rPr lang="tr-TR" sz="2400" b="1" smtClean="0"/>
              <a:t>oynar</a:t>
            </a:r>
            <a:r>
              <a:rPr lang="tr-TR" sz="2400" smtClean="0"/>
              <a:t>.Ör: birçok otoimmün hast kadınlarda sık görülür.SLE kadınlarda erkeklerden 10 kat fazladır.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776287"/>
          </a:xfrm>
        </p:spPr>
        <p:txBody>
          <a:bodyPr/>
          <a:lstStyle/>
          <a:p>
            <a:pPr eaLnBrk="1" hangingPunct="1"/>
            <a:r>
              <a:rPr lang="tr-TR" sz="3600" b="1" smtClean="0"/>
              <a:t>ÖZET</a:t>
            </a:r>
          </a:p>
        </p:txBody>
      </p:sp>
      <p:sp>
        <p:nvSpPr>
          <p:cNvPr id="52227" name="Rectangle 3"/>
          <p:cNvSpPr>
            <a:spLocks noGrp="1" noChangeArrowheads="1"/>
          </p:cNvSpPr>
          <p:nvPr>
            <p:ph type="body" idx="1"/>
          </p:nvPr>
        </p:nvSpPr>
        <p:spPr>
          <a:xfrm>
            <a:off x="457200" y="1341438"/>
            <a:ext cx="8229600" cy="4784725"/>
          </a:xfrm>
        </p:spPr>
        <p:txBody>
          <a:bodyPr/>
          <a:lstStyle/>
          <a:p>
            <a:pPr eaLnBrk="1" hangingPunct="1"/>
            <a:r>
              <a:rPr lang="tr-TR" sz="2800" b="1" smtClean="0"/>
              <a:t>HLA geninin kendisi otoimmün hastalık sebebi değildir fakat otoimmünitenin başlamasına yol açan faktörlerden biridir. </a:t>
            </a:r>
          </a:p>
          <a:p>
            <a:pPr eaLnBrk="1" hangingPunct="1"/>
            <a:endParaRPr lang="tr-TR" sz="2800" b="1" smtClean="0"/>
          </a:p>
          <a:p>
            <a:pPr eaLnBrk="1" hangingPunct="1"/>
            <a:r>
              <a:rPr lang="tr-TR" sz="2800" b="1" smtClean="0"/>
              <a:t>Enfeksiyonlar, dokularda kostimülatörlerin ekspresyonunun , mikrobial antijenlerle self antijenler arasında çapraz reaksiyon artışı  gibi bazı mekanizmalarla otoimmüniteyi kolaylaştırırlar.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10" name="Group 2"/>
          <p:cNvGraphicFramePr>
            <a:graphicFrameLocks noGrp="1"/>
          </p:cNvGraphicFramePr>
          <p:nvPr/>
        </p:nvGraphicFramePr>
        <p:xfrm>
          <a:off x="2698750" y="868363"/>
          <a:ext cx="3746500" cy="5121275"/>
        </p:xfrm>
        <a:graphic>
          <a:graphicData uri="http://schemas.openxmlformats.org/drawingml/2006/table">
            <a:tbl>
              <a:tblPr/>
              <a:tblGrid>
                <a:gridCol w="3746500"/>
              </a:tblGrid>
              <a:tr h="244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p>
                  </a:txBody>
                  <a:tcPr horzOverflow="overflow">
                    <a:lnL cap="flat">
                      <a:noFill/>
                    </a:lnL>
                    <a:lnR cap="flat">
                      <a:noFill/>
                    </a:lnR>
                    <a:lnT cap="flat">
                      <a:noFill/>
                    </a:lnT>
                    <a:lnB>
                      <a:noFill/>
                    </a:lnB>
                    <a:lnTlToBr>
                      <a:noFill/>
                    </a:lnTlToBr>
                    <a:lnBlToTr>
                      <a:noFill/>
                    </a:lnBlToTr>
                    <a:noFill/>
                  </a:tcPr>
                </a:tc>
              </a:tr>
              <a:tr h="487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r>
                        <a:rPr kumimoji="0" lang="tr-TR" sz="30400" b="0" i="0" u="none" strike="noStrike" cap="none" normalizeH="0" baseline="0" smtClean="0">
                          <a:ln>
                            <a:noFill/>
                          </a:ln>
                          <a:solidFill>
                            <a:srgbClr val="000000"/>
                          </a:solidFill>
                          <a:effectLst/>
                          <a:latin typeface="Arial" charset="0"/>
                          <a:cs typeface="Arial" charset="0"/>
                        </a:rPr>
                        <a:t> </a:t>
                      </a:r>
                      <a:r>
                        <a:rPr kumimoji="0" lang="tr-TR" sz="1000" b="0" i="0" u="none" strike="noStrike" cap="none" normalizeH="0" baseline="0" smtClean="0">
                          <a:ln>
                            <a:noFill/>
                          </a:ln>
                          <a:solidFill>
                            <a:srgbClr val="000000"/>
                          </a:solidFill>
                          <a:effectLst/>
                          <a:latin typeface="Arial" charset="0"/>
                          <a:cs typeface="Arial"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53253" name="Picture 9" descr="Close window"/>
          <p:cNvPicPr>
            <a:picLocks noChangeAspect="1" noChangeArrowheads="1"/>
          </p:cNvPicPr>
          <p:nvPr/>
        </p:nvPicPr>
        <p:blipFill>
          <a:blip r:embed="rId2"/>
          <a:srcRect/>
          <a:stretch>
            <a:fillRect/>
          </a:stretch>
        </p:blipFill>
        <p:spPr bwMode="auto">
          <a:xfrm>
            <a:off x="5934075" y="914400"/>
            <a:ext cx="409575" cy="161925"/>
          </a:xfrm>
          <a:prstGeom prst="rect">
            <a:avLst/>
          </a:prstGeom>
          <a:noFill/>
          <a:ln w="9525">
            <a:noFill/>
            <a:miter lim="800000"/>
            <a:headEnd/>
            <a:tailEnd/>
          </a:ln>
        </p:spPr>
      </p:pic>
      <p:pic>
        <p:nvPicPr>
          <p:cNvPr id="53254" name="Picture 10" descr="showimage"/>
          <p:cNvPicPr>
            <a:picLocks noChangeAspect="1" noChangeArrowheads="1"/>
          </p:cNvPicPr>
          <p:nvPr/>
        </p:nvPicPr>
        <p:blipFill>
          <a:blip r:embed="rId3"/>
          <a:srcRect/>
          <a:stretch>
            <a:fillRect/>
          </a:stretch>
        </p:blipFill>
        <p:spPr bwMode="auto">
          <a:xfrm>
            <a:off x="1835150" y="0"/>
            <a:ext cx="5616575" cy="5256213"/>
          </a:xfrm>
          <a:prstGeom prst="rect">
            <a:avLst/>
          </a:prstGeom>
          <a:noFill/>
          <a:ln w="9525">
            <a:noFill/>
            <a:miter lim="800000"/>
            <a:headEnd/>
            <a:tailEnd/>
          </a:ln>
        </p:spPr>
      </p:pic>
      <p:sp>
        <p:nvSpPr>
          <p:cNvPr id="53255" name="Rectangle 11"/>
          <p:cNvSpPr>
            <a:spLocks noChangeArrowheads="1"/>
          </p:cNvSpPr>
          <p:nvPr/>
        </p:nvSpPr>
        <p:spPr bwMode="auto">
          <a:xfrm>
            <a:off x="539750" y="5949950"/>
            <a:ext cx="8064500" cy="908050"/>
          </a:xfrm>
          <a:prstGeom prst="rect">
            <a:avLst/>
          </a:prstGeom>
          <a:solidFill>
            <a:schemeClr val="bg1"/>
          </a:solidFill>
          <a:ln w="9525">
            <a:solidFill>
              <a:schemeClr val="bg1"/>
            </a:solidFill>
            <a:miter lim="800000"/>
            <a:headEnd/>
            <a:tailEnd/>
          </a:ln>
        </p:spPr>
        <p:txBody>
          <a:bodyPr wrap="none" anchor="ctr"/>
          <a:lstStyle/>
          <a:p>
            <a:pPr algn="ctr"/>
            <a:r>
              <a:rPr lang="tr-TR" sz="1200"/>
              <a:t> </a:t>
            </a:r>
            <a:r>
              <a:rPr lang="tr-TR"/>
              <a:t>Otoimmun hastalıklar,  organ-spesifik veya </a:t>
            </a:r>
          </a:p>
          <a:p>
            <a:pPr algn="ctr"/>
            <a:r>
              <a:rPr lang="tr-TR"/>
              <a:t>organ spesifik olmayan (sistemik)hastalıklardır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Group 2"/>
          <p:cNvGraphicFramePr>
            <a:graphicFrameLocks noGrp="1"/>
          </p:cNvGraphicFramePr>
          <p:nvPr/>
        </p:nvGraphicFramePr>
        <p:xfrm>
          <a:off x="2698750" y="876300"/>
          <a:ext cx="3746500" cy="5106988"/>
        </p:xfrm>
        <a:graphic>
          <a:graphicData uri="http://schemas.openxmlformats.org/drawingml/2006/table">
            <a:tbl>
              <a:tblPr/>
              <a:tblGrid>
                <a:gridCol w="3746500"/>
              </a:tblGrid>
              <a:tr h="244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p>
                  </a:txBody>
                  <a:tcPr horzOverflow="overflow">
                    <a:lnL cap="flat">
                      <a:noFill/>
                    </a:lnL>
                    <a:lnR cap="flat">
                      <a:noFill/>
                    </a:lnR>
                    <a:lnT cap="flat">
                      <a:noFill/>
                    </a:lnT>
                    <a:lnB>
                      <a:noFill/>
                    </a:lnB>
                    <a:lnTlToBr>
                      <a:noFill/>
                    </a:lnTlToBr>
                    <a:lnBlToTr>
                      <a:noFill/>
                    </a:lnBlToTr>
                    <a:noFill/>
                  </a:tcPr>
                </a:tc>
              </a:tr>
              <a:tr h="4862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r>
                        <a:rPr kumimoji="0" lang="tr-TR" sz="30300" b="0" i="0" u="none" strike="noStrike" cap="none" normalizeH="0" baseline="0" smtClean="0">
                          <a:ln>
                            <a:noFill/>
                          </a:ln>
                          <a:solidFill>
                            <a:srgbClr val="000000"/>
                          </a:solidFill>
                          <a:effectLst/>
                          <a:latin typeface="Arial" charset="0"/>
                          <a:cs typeface="Arial" charset="0"/>
                        </a:rPr>
                        <a:t> </a:t>
                      </a:r>
                      <a:r>
                        <a:rPr kumimoji="0" lang="tr-TR" sz="1000" b="0" i="0" u="none" strike="noStrike" cap="none" normalizeH="0" baseline="0" smtClean="0">
                          <a:ln>
                            <a:noFill/>
                          </a:ln>
                          <a:solidFill>
                            <a:srgbClr val="000000"/>
                          </a:solidFill>
                          <a:effectLst/>
                          <a:latin typeface="Arial" charset="0"/>
                          <a:cs typeface="Arial"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54277" name="Picture 9" descr="Close window"/>
          <p:cNvPicPr>
            <a:picLocks noChangeAspect="1" noChangeArrowheads="1"/>
          </p:cNvPicPr>
          <p:nvPr/>
        </p:nvPicPr>
        <p:blipFill>
          <a:blip r:embed="rId2"/>
          <a:srcRect/>
          <a:stretch>
            <a:fillRect/>
          </a:stretch>
        </p:blipFill>
        <p:spPr bwMode="auto">
          <a:xfrm>
            <a:off x="5934075" y="922338"/>
            <a:ext cx="409575" cy="161925"/>
          </a:xfrm>
          <a:prstGeom prst="rect">
            <a:avLst/>
          </a:prstGeom>
          <a:noFill/>
          <a:ln w="9525">
            <a:noFill/>
            <a:miter lim="800000"/>
            <a:headEnd/>
            <a:tailEnd/>
          </a:ln>
        </p:spPr>
      </p:pic>
      <p:pic>
        <p:nvPicPr>
          <p:cNvPr id="54278" name="Picture 10" descr="showimage"/>
          <p:cNvPicPr>
            <a:picLocks noChangeAspect="1" noChangeArrowheads="1"/>
          </p:cNvPicPr>
          <p:nvPr/>
        </p:nvPicPr>
        <p:blipFill>
          <a:blip r:embed="rId3"/>
          <a:srcRect/>
          <a:stretch>
            <a:fillRect/>
          </a:stretch>
        </p:blipFill>
        <p:spPr bwMode="auto">
          <a:xfrm>
            <a:off x="900113" y="0"/>
            <a:ext cx="7272337" cy="6237288"/>
          </a:xfrm>
          <a:prstGeom prst="rect">
            <a:avLst/>
          </a:prstGeom>
          <a:noFill/>
          <a:ln w="9525">
            <a:noFill/>
            <a:miter lim="800000"/>
            <a:headEnd/>
            <a:tailEnd/>
          </a:ln>
        </p:spPr>
      </p:pic>
      <p:sp>
        <p:nvSpPr>
          <p:cNvPr id="54279" name="Rectangle 11"/>
          <p:cNvSpPr>
            <a:spLocks noChangeArrowheads="1"/>
          </p:cNvSpPr>
          <p:nvPr/>
        </p:nvSpPr>
        <p:spPr bwMode="auto">
          <a:xfrm>
            <a:off x="0" y="6381750"/>
            <a:ext cx="9144000" cy="476250"/>
          </a:xfrm>
          <a:prstGeom prst="rect">
            <a:avLst/>
          </a:prstGeom>
          <a:solidFill>
            <a:schemeClr val="bg1"/>
          </a:solidFill>
          <a:ln w="9525">
            <a:solidFill>
              <a:schemeClr val="bg1"/>
            </a:solidFill>
            <a:miter lim="800000"/>
            <a:headEnd/>
            <a:tailEnd/>
          </a:ln>
        </p:spPr>
        <p:txBody>
          <a:bodyPr wrap="none" anchor="ctr"/>
          <a:lstStyle/>
          <a:p>
            <a:r>
              <a:rPr lang="tr-TR" sz="1200"/>
              <a:t>Although the non-organ-specific diseases characteristically produce symptoms in the skin, joints, kidney, and muscle, individual organs</a:t>
            </a:r>
          </a:p>
          <a:p>
            <a:r>
              <a:rPr lang="tr-TR" sz="1200"/>
              <a:t> are more markedly affected by particular diseases, for example the kidney in SLE and the joints in rheumatoid arthritis.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sz="half" idx="1"/>
          </p:nvPr>
        </p:nvSpPr>
        <p:spPr>
          <a:xfrm>
            <a:off x="395288" y="692150"/>
            <a:ext cx="4038600" cy="5616575"/>
          </a:xfrm>
        </p:spPr>
        <p:txBody>
          <a:bodyPr/>
          <a:lstStyle/>
          <a:p>
            <a:pPr eaLnBrk="1" hangingPunct="1"/>
            <a:r>
              <a:rPr lang="tr-TR" b="1" u="sng" smtClean="0"/>
              <a:t>Self tolerans:</a:t>
            </a:r>
          </a:p>
          <a:p>
            <a:pPr eaLnBrk="1" hangingPunct="1"/>
            <a:r>
              <a:rPr lang="tr-TR" sz="2400" smtClean="0"/>
              <a:t>Bireyin immün sisteminin kendi antijenik yapılarına zarar verici etkide bulunmaması self toleranstır.</a:t>
            </a:r>
          </a:p>
          <a:p>
            <a:pPr eaLnBrk="1" hangingPunct="1"/>
            <a:r>
              <a:rPr lang="tr-TR" sz="2400" smtClean="0"/>
              <a:t>Vücudun kendi antijenlerine karşı spesifik reseptör taşıyan lenfositlerin yok edilmesi/inaktivasyonuyla self tolerans meydana getirilir.</a:t>
            </a:r>
          </a:p>
          <a:p>
            <a:pPr eaLnBrk="1" hangingPunct="1">
              <a:buFontTx/>
              <a:buNone/>
            </a:pPr>
            <a:endParaRPr lang="tr-TR" sz="2400" smtClean="0"/>
          </a:p>
        </p:txBody>
      </p:sp>
      <p:sp>
        <p:nvSpPr>
          <p:cNvPr id="160771" name="Text Box 3"/>
          <p:cNvSpPr txBox="1">
            <a:spLocks noChangeArrowheads="1"/>
          </p:cNvSpPr>
          <p:nvPr/>
        </p:nvSpPr>
        <p:spPr bwMode="auto">
          <a:xfrm>
            <a:off x="-541338" y="7750175"/>
            <a:ext cx="8137526" cy="579438"/>
          </a:xfrm>
          <a:prstGeom prst="rect">
            <a:avLst/>
          </a:prstGeom>
          <a:noFill/>
          <a:ln w="9525">
            <a:noFill/>
            <a:miter lim="800000"/>
            <a:headEnd/>
            <a:tailEnd/>
          </a:ln>
          <a:effectLst/>
        </p:spPr>
        <p:txBody>
          <a:bodyPr>
            <a:spAutoFit/>
          </a:bodyPr>
          <a:lstStyle/>
          <a:p>
            <a:pPr marL="342900" indent="-342900">
              <a:spcBef>
                <a:spcPct val="50000"/>
              </a:spcBef>
              <a:buClr>
                <a:schemeClr val="hlink"/>
              </a:buClr>
              <a:buSzPct val="60000"/>
              <a:buFont typeface="Wingdings" pitchFamily="2" charset="2"/>
              <a:buChar char="n"/>
              <a:defRPr/>
            </a:pPr>
            <a:endParaRPr lang="tr-TR" sz="3200">
              <a:effectLst>
                <a:outerShdw blurRad="38100" dist="38100" dir="2700000" algn="tl">
                  <a:srgbClr val="C0C0C0"/>
                </a:outerShdw>
              </a:effectLst>
              <a:latin typeface="Times New Roman" pitchFamily="18" charset="0"/>
            </a:endParaRPr>
          </a:p>
        </p:txBody>
      </p:sp>
      <p:graphicFrame>
        <p:nvGraphicFramePr>
          <p:cNvPr id="2050" name="Object 4"/>
          <p:cNvGraphicFramePr>
            <a:graphicFrameLocks noChangeAspect="1"/>
          </p:cNvGraphicFramePr>
          <p:nvPr>
            <p:ph sz="half" idx="2"/>
          </p:nvPr>
        </p:nvGraphicFramePr>
        <p:xfrm>
          <a:off x="4643438" y="981075"/>
          <a:ext cx="4321175" cy="5149850"/>
        </p:xfrm>
        <a:graphic>
          <a:graphicData uri="http://schemas.openxmlformats.org/presentationml/2006/ole">
            <p:oleObj spid="_x0000_s2050" name="Bit Eşlem Resmi" r:id="rId3" imgW="3296110" imgH="4695238" progId="Paint.Picture">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Group 2"/>
          <p:cNvGraphicFramePr>
            <a:graphicFrameLocks noGrp="1"/>
          </p:cNvGraphicFramePr>
          <p:nvPr/>
        </p:nvGraphicFramePr>
        <p:xfrm>
          <a:off x="1965325" y="1531938"/>
          <a:ext cx="5213350" cy="3795713"/>
        </p:xfrm>
        <a:graphic>
          <a:graphicData uri="http://schemas.openxmlformats.org/drawingml/2006/table">
            <a:tbl>
              <a:tblPr/>
              <a:tblGrid>
                <a:gridCol w="5213350"/>
              </a:tblGrid>
              <a:tr h="244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p>
                  </a:txBody>
                  <a:tcPr horzOverflow="overflow">
                    <a:lnL cap="flat">
                      <a:noFill/>
                    </a:lnL>
                    <a:lnR cap="flat">
                      <a:noFill/>
                    </a:lnR>
                    <a:lnT cap="flat">
                      <a:noFill/>
                    </a:lnT>
                    <a:lnB>
                      <a:noFill/>
                    </a:lnB>
                    <a:lnTlToBr>
                      <a:noFill/>
                    </a:lnTlToBr>
                    <a:lnBlToTr>
                      <a:noFill/>
                    </a:lnBlToTr>
                    <a:noFill/>
                  </a:tcPr>
                </a:tc>
              </a:tr>
              <a:tr h="3551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r>
                        <a:rPr kumimoji="0" lang="tr-TR" sz="21700" b="0" i="0" u="none" strike="noStrike" cap="none" normalizeH="0" baseline="0" smtClean="0">
                          <a:ln>
                            <a:noFill/>
                          </a:ln>
                          <a:solidFill>
                            <a:srgbClr val="000000"/>
                          </a:solidFill>
                          <a:effectLst/>
                          <a:latin typeface="Arial" charset="0"/>
                          <a:cs typeface="Arial" charset="0"/>
                        </a:rPr>
                        <a:t> </a:t>
                      </a:r>
                      <a:r>
                        <a:rPr kumimoji="0" lang="tr-TR" sz="1000" b="0" i="0" u="none" strike="noStrike" cap="none" normalizeH="0" baseline="0" smtClean="0">
                          <a:ln>
                            <a:noFill/>
                          </a:ln>
                          <a:solidFill>
                            <a:srgbClr val="000000"/>
                          </a:solidFill>
                          <a:effectLst/>
                          <a:latin typeface="Arial" charset="0"/>
                          <a:cs typeface="Arial"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8197" name="Picture 9" descr="Close window"/>
          <p:cNvPicPr>
            <a:picLocks noChangeAspect="1" noChangeArrowheads="1"/>
          </p:cNvPicPr>
          <p:nvPr/>
        </p:nvPicPr>
        <p:blipFill>
          <a:blip r:embed="rId2"/>
          <a:srcRect/>
          <a:stretch>
            <a:fillRect/>
          </a:stretch>
        </p:blipFill>
        <p:spPr bwMode="auto">
          <a:xfrm>
            <a:off x="6667500" y="1577975"/>
            <a:ext cx="409575" cy="161925"/>
          </a:xfrm>
          <a:prstGeom prst="rect">
            <a:avLst/>
          </a:prstGeom>
          <a:noFill/>
          <a:ln w="9525">
            <a:noFill/>
            <a:miter lim="800000"/>
            <a:headEnd/>
            <a:tailEnd/>
          </a:ln>
        </p:spPr>
      </p:pic>
      <p:pic>
        <p:nvPicPr>
          <p:cNvPr id="8198" name="Picture 10" descr="showimage"/>
          <p:cNvPicPr>
            <a:picLocks noChangeAspect="1" noChangeArrowheads="1"/>
          </p:cNvPicPr>
          <p:nvPr/>
        </p:nvPicPr>
        <p:blipFill>
          <a:blip r:embed="rId3"/>
          <a:srcRect/>
          <a:stretch>
            <a:fillRect/>
          </a:stretch>
        </p:blipFill>
        <p:spPr bwMode="auto">
          <a:xfrm>
            <a:off x="827088" y="476250"/>
            <a:ext cx="7777162" cy="5832475"/>
          </a:xfrm>
          <a:prstGeom prst="rect">
            <a:avLst/>
          </a:prstGeom>
          <a:noFill/>
          <a:ln w="9525">
            <a:noFill/>
            <a:miter lim="800000"/>
            <a:headEnd/>
            <a:tailEnd/>
          </a:ln>
        </p:spPr>
      </p:pic>
      <p:sp>
        <p:nvSpPr>
          <p:cNvPr id="8199" name="Rectangle 11"/>
          <p:cNvSpPr>
            <a:spLocks noChangeArrowheads="1"/>
          </p:cNvSpPr>
          <p:nvPr/>
        </p:nvSpPr>
        <p:spPr bwMode="auto">
          <a:xfrm>
            <a:off x="755650" y="1341438"/>
            <a:ext cx="1439863" cy="574675"/>
          </a:xfrm>
          <a:prstGeom prst="rect">
            <a:avLst/>
          </a:prstGeom>
          <a:solidFill>
            <a:srgbClr val="CCECFF"/>
          </a:solidFill>
          <a:ln w="9525">
            <a:solidFill>
              <a:schemeClr val="tx1"/>
            </a:solidFill>
            <a:miter lim="800000"/>
            <a:headEnd/>
            <a:tailEnd/>
          </a:ln>
        </p:spPr>
        <p:txBody>
          <a:bodyPr wrap="none" anchor="ctr"/>
          <a:lstStyle/>
          <a:p>
            <a:pPr algn="ctr"/>
            <a:r>
              <a:rPr lang="tr-TR"/>
              <a:t>Aktivasyon</a:t>
            </a:r>
          </a:p>
        </p:txBody>
      </p:sp>
      <p:sp>
        <p:nvSpPr>
          <p:cNvPr id="8200" name="Rectangle 12"/>
          <p:cNvSpPr>
            <a:spLocks noChangeArrowheads="1"/>
          </p:cNvSpPr>
          <p:nvPr/>
        </p:nvSpPr>
        <p:spPr bwMode="auto">
          <a:xfrm>
            <a:off x="6877050" y="5229225"/>
            <a:ext cx="1655763" cy="504825"/>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Yanıt yok</a:t>
            </a:r>
          </a:p>
        </p:txBody>
      </p:sp>
      <p:sp>
        <p:nvSpPr>
          <p:cNvPr id="8201" name="Rectangle 13"/>
          <p:cNvSpPr>
            <a:spLocks noChangeArrowheads="1"/>
          </p:cNvSpPr>
          <p:nvPr/>
        </p:nvSpPr>
        <p:spPr bwMode="auto">
          <a:xfrm>
            <a:off x="6227763" y="4005263"/>
            <a:ext cx="1512887" cy="719137"/>
          </a:xfrm>
          <a:prstGeom prst="rect">
            <a:avLst/>
          </a:prstGeom>
          <a:solidFill>
            <a:schemeClr val="bg1"/>
          </a:solidFill>
          <a:ln w="9525">
            <a:solidFill>
              <a:schemeClr val="tx1"/>
            </a:solidFill>
            <a:miter lim="800000"/>
            <a:headEnd/>
            <a:tailEnd/>
          </a:ln>
        </p:spPr>
        <p:txBody>
          <a:bodyPr wrap="none" anchor="ctr"/>
          <a:lstStyle/>
          <a:p>
            <a:pPr algn="ctr"/>
            <a:r>
              <a:rPr lang="tr-TR">
                <a:solidFill>
                  <a:srgbClr val="A50021"/>
                </a:solidFill>
              </a:rPr>
              <a:t>Apoptoz</a:t>
            </a:r>
          </a:p>
          <a:p>
            <a:pPr algn="ctr"/>
            <a:r>
              <a:rPr lang="tr-TR">
                <a:solidFill>
                  <a:srgbClr val="A50021"/>
                </a:solidFill>
              </a:rPr>
              <a:t>(hücre ölümü)</a:t>
            </a:r>
          </a:p>
        </p:txBody>
      </p:sp>
      <p:sp>
        <p:nvSpPr>
          <p:cNvPr id="8202" name="Rectangle 14"/>
          <p:cNvSpPr>
            <a:spLocks noChangeArrowheads="1"/>
          </p:cNvSpPr>
          <p:nvPr/>
        </p:nvSpPr>
        <p:spPr bwMode="auto">
          <a:xfrm>
            <a:off x="6227763" y="2924175"/>
            <a:ext cx="2305050" cy="1009650"/>
          </a:xfrm>
          <a:prstGeom prst="rect">
            <a:avLst/>
          </a:prstGeom>
          <a:solidFill>
            <a:schemeClr val="bg1"/>
          </a:solidFill>
          <a:ln w="9525">
            <a:solidFill>
              <a:schemeClr val="tx1"/>
            </a:solidFill>
            <a:miter lim="800000"/>
            <a:headEnd/>
            <a:tailEnd/>
          </a:ln>
        </p:spPr>
        <p:txBody>
          <a:bodyPr wrap="none" anchor="ctr"/>
          <a:lstStyle/>
          <a:p>
            <a:pPr algn="ctr"/>
            <a:endParaRPr lang="tr-TR">
              <a:solidFill>
                <a:srgbClr val="A50021"/>
              </a:solidFill>
            </a:endParaRPr>
          </a:p>
          <a:p>
            <a:pPr algn="ctr"/>
            <a:r>
              <a:rPr lang="tr-TR">
                <a:solidFill>
                  <a:srgbClr val="990033"/>
                </a:solidFill>
              </a:rPr>
              <a:t>Anerji (işlevsel olarak </a:t>
            </a:r>
          </a:p>
          <a:p>
            <a:pPr algn="ctr"/>
            <a:r>
              <a:rPr lang="tr-TR">
                <a:solidFill>
                  <a:srgbClr val="990033"/>
                </a:solidFill>
              </a:rPr>
              <a:t>yanıtsızlık</a:t>
            </a:r>
            <a:r>
              <a:rPr lang="tr-TR">
                <a:solidFill>
                  <a:srgbClr val="A50021"/>
                </a:solidFill>
              </a:rPr>
              <a:t> durumu)</a:t>
            </a:r>
          </a:p>
          <a:p>
            <a:pPr algn="ctr"/>
            <a:endParaRPr lang="tr-TR">
              <a:solidFill>
                <a:srgbClr val="A50021"/>
              </a:solidFill>
            </a:endParaRPr>
          </a:p>
        </p:txBody>
      </p:sp>
      <p:sp>
        <p:nvSpPr>
          <p:cNvPr id="8203" name="Rectangle 15"/>
          <p:cNvSpPr>
            <a:spLocks noChangeArrowheads="1"/>
          </p:cNvSpPr>
          <p:nvPr/>
        </p:nvSpPr>
        <p:spPr bwMode="auto">
          <a:xfrm>
            <a:off x="6300788" y="1989138"/>
            <a:ext cx="2232025" cy="719137"/>
          </a:xfrm>
          <a:prstGeom prst="rect">
            <a:avLst/>
          </a:prstGeom>
          <a:solidFill>
            <a:schemeClr val="bg1"/>
          </a:solidFill>
          <a:ln w="9525">
            <a:solidFill>
              <a:schemeClr val="tx1"/>
            </a:solidFill>
            <a:miter lim="800000"/>
            <a:headEnd/>
            <a:tailEnd/>
          </a:ln>
        </p:spPr>
        <p:txBody>
          <a:bodyPr wrap="none" anchor="ctr"/>
          <a:lstStyle/>
          <a:p>
            <a:pPr algn="ctr"/>
            <a:r>
              <a:rPr lang="tr-TR">
                <a:solidFill>
                  <a:srgbClr val="990033"/>
                </a:solidFill>
              </a:rPr>
              <a:t>Çoğalma</a:t>
            </a:r>
          </a:p>
          <a:p>
            <a:pPr algn="ctr"/>
            <a:r>
              <a:rPr lang="tr-TR">
                <a:solidFill>
                  <a:srgbClr val="990033"/>
                </a:solidFill>
              </a:rPr>
              <a:t> ve farklılaşma</a:t>
            </a:r>
          </a:p>
        </p:txBody>
      </p:sp>
      <p:sp>
        <p:nvSpPr>
          <p:cNvPr id="8204" name="Rectangle 16"/>
          <p:cNvSpPr>
            <a:spLocks noChangeArrowheads="1"/>
          </p:cNvSpPr>
          <p:nvPr/>
        </p:nvSpPr>
        <p:spPr bwMode="auto">
          <a:xfrm>
            <a:off x="684213" y="5084763"/>
            <a:ext cx="1512887" cy="649287"/>
          </a:xfrm>
          <a:prstGeom prst="rect">
            <a:avLst/>
          </a:prstGeom>
          <a:solidFill>
            <a:srgbClr val="CCECFF"/>
          </a:solidFill>
          <a:ln w="9525">
            <a:solidFill>
              <a:schemeClr val="tx1"/>
            </a:solidFill>
            <a:miter lim="800000"/>
            <a:headEnd/>
            <a:tailEnd/>
          </a:ln>
        </p:spPr>
        <p:txBody>
          <a:bodyPr wrap="none" anchor="ctr"/>
          <a:lstStyle/>
          <a:p>
            <a:pPr algn="ctr"/>
            <a:r>
              <a:rPr lang="tr-TR"/>
              <a:t>Yok sayma</a:t>
            </a:r>
          </a:p>
        </p:txBody>
      </p:sp>
      <p:sp>
        <p:nvSpPr>
          <p:cNvPr id="8205" name="Rectangle 17"/>
          <p:cNvSpPr>
            <a:spLocks noChangeArrowheads="1"/>
          </p:cNvSpPr>
          <p:nvPr/>
        </p:nvSpPr>
        <p:spPr bwMode="auto">
          <a:xfrm>
            <a:off x="755650" y="3573463"/>
            <a:ext cx="1439863" cy="574675"/>
          </a:xfrm>
          <a:prstGeom prst="rect">
            <a:avLst/>
          </a:prstGeom>
          <a:solidFill>
            <a:srgbClr val="CCECFF"/>
          </a:solidFill>
          <a:ln w="9525">
            <a:solidFill>
              <a:schemeClr val="tx1"/>
            </a:solidFill>
            <a:miter lim="800000"/>
            <a:headEnd/>
            <a:tailEnd/>
          </a:ln>
        </p:spPr>
        <p:txBody>
          <a:bodyPr wrap="none" anchor="ctr"/>
          <a:lstStyle/>
          <a:p>
            <a:pPr algn="ctr"/>
            <a:r>
              <a:rPr lang="tr-TR"/>
              <a:t>Tolerans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tr-TR" smtClean="0"/>
              <a:t>Transplantasyon</a:t>
            </a:r>
          </a:p>
        </p:txBody>
      </p:sp>
      <p:sp>
        <p:nvSpPr>
          <p:cNvPr id="64515" name="Rectangle 3"/>
          <p:cNvSpPr>
            <a:spLocks noGrp="1" noChangeArrowheads="1"/>
          </p:cNvSpPr>
          <p:nvPr>
            <p:ph type="body" idx="1"/>
          </p:nvPr>
        </p:nvSpPr>
        <p:spPr/>
        <p:txBody>
          <a:bodyPr/>
          <a:lstStyle/>
          <a:p>
            <a:pPr eaLnBrk="1" hangingPunct="1">
              <a:lnSpc>
                <a:spcPct val="90000"/>
              </a:lnSpc>
            </a:pPr>
            <a:r>
              <a:rPr lang="tr-TR" sz="2800" smtClean="0"/>
              <a:t>Hasta organın yerine sağlam dokuların transplantasyonu önemli bir tedavidir.</a:t>
            </a:r>
          </a:p>
          <a:p>
            <a:pPr eaLnBrk="1" hangingPunct="1">
              <a:lnSpc>
                <a:spcPct val="90000"/>
              </a:lnSpc>
            </a:pPr>
            <a:r>
              <a:rPr lang="tr-TR" sz="2800" smtClean="0"/>
              <a:t>Nakledilen graft (yama) dokusuna karşı gelişen adaptif immün cevaplar , transplantasyonun başarısını engelleyen ana sebeptir.</a:t>
            </a:r>
          </a:p>
          <a:p>
            <a:pPr eaLnBrk="1" hangingPunct="1">
              <a:lnSpc>
                <a:spcPct val="90000"/>
              </a:lnSpc>
            </a:pPr>
            <a:r>
              <a:rPr lang="tr-TR" sz="2800" u="sng" smtClean="0"/>
              <a:t>Rejeksiyon(Red)</a:t>
            </a:r>
            <a:r>
              <a:rPr lang="tr-TR" sz="2800" smtClean="0"/>
              <a:t>; grafttaki alloantijenlere karşı  alıcıda immün cevap  gelişmesiyle ortaya çıkar. T hücre cevapları  MHC moleküllerine karşı gelişir. Bu nedenle  donör ve alıcının MHC moleküllerinin uygunluğu önemlidir.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922337"/>
          </a:xfrm>
        </p:spPr>
        <p:txBody>
          <a:bodyPr/>
          <a:lstStyle/>
          <a:p>
            <a:pPr eaLnBrk="1" hangingPunct="1"/>
            <a:r>
              <a:rPr lang="tr-TR" sz="3600" smtClean="0"/>
              <a:t>Graft(yama) reddinin immün mekanizmaları</a:t>
            </a:r>
          </a:p>
        </p:txBody>
      </p:sp>
      <p:sp>
        <p:nvSpPr>
          <p:cNvPr id="66563" name="Rectangle 3"/>
          <p:cNvSpPr>
            <a:spLocks noGrp="1" noChangeArrowheads="1"/>
          </p:cNvSpPr>
          <p:nvPr>
            <p:ph type="body" idx="1"/>
          </p:nvPr>
        </p:nvSpPr>
        <p:spPr>
          <a:xfrm>
            <a:off x="457200" y="1341438"/>
            <a:ext cx="8229600" cy="5516562"/>
          </a:xfrm>
        </p:spPr>
        <p:txBody>
          <a:bodyPr/>
          <a:lstStyle/>
          <a:p>
            <a:pPr eaLnBrk="1" hangingPunct="1">
              <a:lnSpc>
                <a:spcPct val="90000"/>
              </a:lnSpc>
            </a:pPr>
            <a:r>
              <a:rPr lang="tr-TR" sz="2400" u="sng" smtClean="0"/>
              <a:t>Hiperakut red</a:t>
            </a:r>
            <a:r>
              <a:rPr lang="tr-TR" sz="2400" smtClean="0"/>
              <a:t>: Nakilden sonra dakikalar içerisinde oluşur ve nakledilen doku damarlarında tromboz ve dokuda iskemik nekrozla karakterlidir.Dolaşımda bulunan  ve graft endotel hücrelerine spesifik antikorlar aracılığıyla gelişir.</a:t>
            </a:r>
          </a:p>
          <a:p>
            <a:pPr eaLnBrk="1" hangingPunct="1">
              <a:lnSpc>
                <a:spcPct val="90000"/>
              </a:lnSpc>
            </a:pPr>
            <a:r>
              <a:rPr lang="tr-TR" sz="2400" u="sng" smtClean="0"/>
              <a:t>Akut red</a:t>
            </a:r>
            <a:r>
              <a:rPr lang="tr-TR" sz="2400" smtClean="0"/>
              <a:t>: Transplantasyondan sonra günler veya haftalar içerisinde olur.Nakledilen dokudaki alloantijenlere karşı tepki verenT hücreleri aracılığıyla gelişir.</a:t>
            </a:r>
          </a:p>
          <a:p>
            <a:pPr eaLnBrk="1" hangingPunct="1">
              <a:lnSpc>
                <a:spcPct val="90000"/>
              </a:lnSpc>
            </a:pPr>
            <a:r>
              <a:rPr lang="tr-TR" sz="2400" u="sng" smtClean="0"/>
              <a:t>Kronik red</a:t>
            </a:r>
            <a:r>
              <a:rPr lang="tr-TR" sz="2400" smtClean="0"/>
              <a:t>:  Aylar ve yıllar içerisinde oluşan ve nakledilen dokunun ilerleyici fonksiyon bozukluğuna neden olan yama hasarının sessiz şeklidir.Yama firozisi ile veya arteriosklerozu denilen yama damarlarının dereceli olarak daralması ile kendini gösterebilir.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60" name="Group 16"/>
          <p:cNvGraphicFramePr>
            <a:graphicFrameLocks noGrp="1"/>
          </p:cNvGraphicFramePr>
          <p:nvPr/>
        </p:nvGraphicFramePr>
        <p:xfrm>
          <a:off x="1930400" y="-15875"/>
          <a:ext cx="5283200" cy="6813550"/>
        </p:xfrm>
        <a:graphic>
          <a:graphicData uri="http://schemas.openxmlformats.org/drawingml/2006/table">
            <a:tbl>
              <a:tblPr/>
              <a:tblGrid>
                <a:gridCol w="5283200"/>
              </a:tblGrid>
              <a:tr h="244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p>
                  </a:txBody>
                  <a:tcPr horzOverflow="overflow">
                    <a:lnL cap="flat">
                      <a:noFill/>
                    </a:lnL>
                    <a:lnR cap="flat">
                      <a:noFill/>
                    </a:lnR>
                    <a:lnT cap="flat">
                      <a:noFill/>
                    </a:lnT>
                    <a:lnB>
                      <a:noFill/>
                    </a:lnB>
                    <a:lnTlToBr>
                      <a:noFill/>
                    </a:lnTlToBr>
                    <a:lnBlToTr>
                      <a:noFill/>
                    </a:lnBlToTr>
                    <a:noFill/>
                  </a:tcPr>
                </a:tc>
              </a:tr>
              <a:tr h="656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  </a:t>
                      </a:r>
                      <a:r>
                        <a:rPr kumimoji="0" lang="tr-TR" sz="41500" b="0" i="0" u="none" strike="noStrike" cap="none" normalizeH="0" baseline="0" smtClean="0">
                          <a:ln>
                            <a:noFill/>
                          </a:ln>
                          <a:solidFill>
                            <a:srgbClr val="000000"/>
                          </a:solidFill>
                          <a:effectLst/>
                          <a:latin typeface="Arial" charset="0"/>
                          <a:cs typeface="Arial" charset="0"/>
                        </a:rPr>
                        <a:t> </a:t>
                      </a:r>
                      <a:r>
                        <a:rPr kumimoji="0" lang="tr-TR" sz="1000" b="0" i="0" u="none" strike="noStrike" cap="none" normalizeH="0" baseline="0" smtClean="0">
                          <a:ln>
                            <a:noFill/>
                          </a:ln>
                          <a:solidFill>
                            <a:srgbClr val="000000"/>
                          </a:solidFill>
                          <a:effectLst/>
                          <a:latin typeface="Arial" charset="0"/>
                          <a:cs typeface="Arial"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67589" name="Picture 5" descr="Close window"/>
          <p:cNvPicPr>
            <a:picLocks noChangeAspect="1" noChangeArrowheads="1"/>
          </p:cNvPicPr>
          <p:nvPr/>
        </p:nvPicPr>
        <p:blipFill>
          <a:blip r:embed="rId2"/>
          <a:srcRect/>
          <a:stretch>
            <a:fillRect/>
          </a:stretch>
        </p:blipFill>
        <p:spPr bwMode="auto">
          <a:xfrm>
            <a:off x="6702425" y="30163"/>
            <a:ext cx="409575" cy="161925"/>
          </a:xfrm>
          <a:prstGeom prst="rect">
            <a:avLst/>
          </a:prstGeom>
          <a:noFill/>
          <a:ln w="9525">
            <a:noFill/>
            <a:miter lim="800000"/>
            <a:headEnd/>
            <a:tailEnd/>
          </a:ln>
        </p:spPr>
      </p:pic>
      <p:pic>
        <p:nvPicPr>
          <p:cNvPr id="67590" name="Picture 7" descr="showimage"/>
          <p:cNvPicPr>
            <a:picLocks noChangeAspect="1" noChangeArrowheads="1"/>
          </p:cNvPicPr>
          <p:nvPr/>
        </p:nvPicPr>
        <p:blipFill>
          <a:blip r:embed="rId3"/>
          <a:srcRect/>
          <a:stretch>
            <a:fillRect/>
          </a:stretch>
        </p:blipFill>
        <p:spPr bwMode="auto">
          <a:xfrm>
            <a:off x="755650" y="0"/>
            <a:ext cx="7920038" cy="687546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tr-TR" smtClean="0"/>
          </a:p>
        </p:txBody>
      </p:sp>
      <p:sp>
        <p:nvSpPr>
          <p:cNvPr id="68611" name="Rectangle 3"/>
          <p:cNvSpPr>
            <a:spLocks noGrp="1" noChangeArrowheads="1"/>
          </p:cNvSpPr>
          <p:nvPr>
            <p:ph type="body" idx="1"/>
          </p:nvPr>
        </p:nvSpPr>
        <p:spPr/>
        <p:txBody>
          <a:bodyPr/>
          <a:lstStyle/>
          <a:p>
            <a:pPr eaLnBrk="1" hangingPunct="1"/>
            <a:endParaRPr lang="tr-TR" smtClean="0"/>
          </a:p>
          <a:p>
            <a:pPr eaLnBrk="1" hangingPunct="1"/>
            <a:r>
              <a:rPr lang="tr-TR" smtClean="0"/>
              <a:t>  Organ reddinin önlenmesi ve tedavisinde başlıca dayanak, T hücre aktivasyonunu ve efektör   fonksiyonlarını    engellemek üzere tasarlanmış immün baskılamadır.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260350"/>
            <a:ext cx="8229600" cy="6337300"/>
          </a:xfrm>
        </p:spPr>
        <p:txBody>
          <a:bodyPr/>
          <a:lstStyle/>
          <a:p>
            <a:pPr eaLnBrk="1" hangingPunct="1"/>
            <a:endParaRPr lang="tr-TR" sz="2800" smtClean="0"/>
          </a:p>
          <a:p>
            <a:pPr eaLnBrk="1" hangingPunct="1"/>
            <a:r>
              <a:rPr lang="tr-TR" sz="2800" smtClean="0"/>
              <a:t>Naif lenfositler immünojenik antijenlerle karşılaşınca aktive olur, çoğalma</a:t>
            </a:r>
          </a:p>
          <a:p>
            <a:pPr eaLnBrk="1" hangingPunct="1">
              <a:buFontTx/>
              <a:buNone/>
            </a:pPr>
            <a:r>
              <a:rPr lang="tr-TR" sz="2800" smtClean="0"/>
              <a:t>	 ve farklılaşma gelişir.</a:t>
            </a:r>
          </a:p>
          <a:p>
            <a:pPr eaLnBrk="1" hangingPunct="1">
              <a:buFontTx/>
              <a:buNone/>
            </a:pPr>
            <a:endParaRPr lang="tr-TR" sz="2800" smtClean="0"/>
          </a:p>
          <a:p>
            <a:pPr eaLnBrk="1" hangingPunct="1"/>
            <a:r>
              <a:rPr lang="tr-TR" sz="2800" smtClean="0"/>
              <a:t> Tolerojenik antijenlerle karşılaşınca, fonksiyonel anerji(cevapsızlık) veya apoptoz gelişir.</a:t>
            </a:r>
          </a:p>
          <a:p>
            <a:pPr eaLnBrk="1" hangingPunct="1">
              <a:buFontTx/>
              <a:buNone/>
            </a:pPr>
            <a:endParaRPr lang="tr-TR" sz="2800" smtClean="0"/>
          </a:p>
          <a:p>
            <a:pPr eaLnBrk="1" hangingPunct="1"/>
            <a:r>
              <a:rPr lang="tr-TR" sz="2800" smtClean="0"/>
              <a:t>Bazı antijenler, lenfositler tarafından yok sayılır ve ona yanıt vermezler, ama aynı antijen immünojenik formda verilirse yanıt verebilirler.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06437"/>
          </a:xfrm>
        </p:spPr>
        <p:txBody>
          <a:bodyPr/>
          <a:lstStyle/>
          <a:p>
            <a:pPr eaLnBrk="1" hangingPunct="1"/>
            <a:r>
              <a:rPr lang="tr-TR" sz="4000" b="1" smtClean="0"/>
              <a:t>İmmünolojik Tolerans</a:t>
            </a:r>
          </a:p>
        </p:txBody>
      </p:sp>
      <p:sp>
        <p:nvSpPr>
          <p:cNvPr id="10243" name="Rectangle 3"/>
          <p:cNvSpPr>
            <a:spLocks noGrp="1" noChangeArrowheads="1"/>
          </p:cNvSpPr>
          <p:nvPr>
            <p:ph type="body" idx="1"/>
          </p:nvPr>
        </p:nvSpPr>
        <p:spPr>
          <a:xfrm>
            <a:off x="457200" y="1125538"/>
            <a:ext cx="8229600" cy="5543550"/>
          </a:xfrm>
        </p:spPr>
        <p:txBody>
          <a:bodyPr/>
          <a:lstStyle/>
          <a:p>
            <a:pPr eaLnBrk="1" hangingPunct="1">
              <a:lnSpc>
                <a:spcPct val="90000"/>
              </a:lnSpc>
            </a:pPr>
            <a:r>
              <a:rPr lang="tr-TR" sz="2800" smtClean="0"/>
              <a:t>Antijenle karşılaşan lenfositlerin yanıt vermemesi olarak tanımlanabilir.</a:t>
            </a:r>
          </a:p>
          <a:p>
            <a:pPr eaLnBrk="1" hangingPunct="1">
              <a:lnSpc>
                <a:spcPct val="90000"/>
              </a:lnSpc>
            </a:pPr>
            <a:r>
              <a:rPr lang="tr-TR" sz="2800" smtClean="0"/>
              <a:t>Normal bireyler,  vücudun kendi (self) antigenlerine  tolerojendir çünkü self antijenleri tanıyan lenfositler, ölür veya inaktif hale gelir veya özgüllüğü değişir.</a:t>
            </a:r>
          </a:p>
          <a:p>
            <a:pPr eaLnBrk="1" hangingPunct="1">
              <a:lnSpc>
                <a:spcPct val="90000"/>
              </a:lnSpc>
            </a:pPr>
            <a:r>
              <a:rPr lang="tr-TR" sz="2800" smtClean="0"/>
              <a:t>İmmün tolerans, farklı self antijenlerle organlarda daha lenfositler oluşurken sağlanabileceği gibi (</a:t>
            </a:r>
            <a:r>
              <a:rPr lang="tr-TR" sz="2800" b="1" smtClean="0"/>
              <a:t>santral tolerans</a:t>
            </a:r>
            <a:r>
              <a:rPr lang="tr-TR" sz="2800" smtClean="0"/>
              <a:t>), olgun lenfositlerin periferik organlarda self antijenlerle karşılaşması sonucu da oluşturulabilmektedir (</a:t>
            </a:r>
            <a:r>
              <a:rPr lang="tr-TR" sz="2800" b="1" smtClean="0"/>
              <a:t>periferik tolerans</a:t>
            </a:r>
            <a:r>
              <a:rPr lang="tr-TR" sz="280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sz="half" idx="1"/>
          </p:nvPr>
        </p:nvSpPr>
        <p:spPr>
          <a:xfrm>
            <a:off x="395288" y="692150"/>
            <a:ext cx="4038600" cy="5616575"/>
          </a:xfrm>
        </p:spPr>
        <p:txBody>
          <a:bodyPr/>
          <a:lstStyle/>
          <a:p>
            <a:pPr eaLnBrk="1" hangingPunct="1"/>
            <a:r>
              <a:rPr lang="tr-TR" b="1" u="sng" smtClean="0"/>
              <a:t>Self tolerans:</a:t>
            </a:r>
          </a:p>
          <a:p>
            <a:pPr eaLnBrk="1" hangingPunct="1"/>
            <a:r>
              <a:rPr lang="tr-TR" sz="2400" smtClean="0"/>
              <a:t>Bireyin immün sisteminin kendi antijenik yapılarına zarar verici etkide bulunmaması self toleranstır.</a:t>
            </a:r>
          </a:p>
          <a:p>
            <a:pPr eaLnBrk="1" hangingPunct="1"/>
            <a:r>
              <a:rPr lang="tr-TR" sz="2400" smtClean="0"/>
              <a:t>Vücudun kendi antijenlerine karşı spesifik reseptör taşıyan lenfositlerin yok edilmesi/inaktivasyonuyla self tolerans meydana getirilir.</a:t>
            </a:r>
          </a:p>
          <a:p>
            <a:pPr eaLnBrk="1" hangingPunct="1">
              <a:buFontTx/>
              <a:buNone/>
            </a:pPr>
            <a:endParaRPr lang="tr-TR" sz="2400" smtClean="0"/>
          </a:p>
        </p:txBody>
      </p:sp>
      <p:sp>
        <p:nvSpPr>
          <p:cNvPr id="159747" name="Text Box 3"/>
          <p:cNvSpPr txBox="1">
            <a:spLocks noChangeArrowheads="1"/>
          </p:cNvSpPr>
          <p:nvPr/>
        </p:nvSpPr>
        <p:spPr bwMode="auto">
          <a:xfrm>
            <a:off x="-541338" y="7750175"/>
            <a:ext cx="8137526" cy="579438"/>
          </a:xfrm>
          <a:prstGeom prst="rect">
            <a:avLst/>
          </a:prstGeom>
          <a:noFill/>
          <a:ln w="9525">
            <a:noFill/>
            <a:miter lim="800000"/>
            <a:headEnd/>
            <a:tailEnd/>
          </a:ln>
          <a:effectLst/>
        </p:spPr>
        <p:txBody>
          <a:bodyPr>
            <a:spAutoFit/>
          </a:bodyPr>
          <a:lstStyle/>
          <a:p>
            <a:pPr marL="342900" indent="-342900">
              <a:spcBef>
                <a:spcPct val="50000"/>
              </a:spcBef>
              <a:buClr>
                <a:schemeClr val="hlink"/>
              </a:buClr>
              <a:buSzPct val="60000"/>
              <a:buFont typeface="Wingdings" pitchFamily="2" charset="2"/>
              <a:buChar char="n"/>
              <a:defRPr/>
            </a:pPr>
            <a:endParaRPr lang="tr-TR" sz="3200">
              <a:effectLst>
                <a:outerShdw blurRad="38100" dist="38100" dir="2700000" algn="tl">
                  <a:srgbClr val="C0C0C0"/>
                </a:outerShdw>
              </a:effectLst>
              <a:latin typeface="Times New Roman" pitchFamily="18" charset="0"/>
            </a:endParaRPr>
          </a:p>
        </p:txBody>
      </p:sp>
      <p:graphicFrame>
        <p:nvGraphicFramePr>
          <p:cNvPr id="1026" name="Object 4"/>
          <p:cNvGraphicFramePr>
            <a:graphicFrameLocks noChangeAspect="1"/>
          </p:cNvGraphicFramePr>
          <p:nvPr>
            <p:ph sz="half" idx="2"/>
          </p:nvPr>
        </p:nvGraphicFramePr>
        <p:xfrm>
          <a:off x="4643438" y="981075"/>
          <a:ext cx="4321175" cy="5149850"/>
        </p:xfrm>
        <a:graphic>
          <a:graphicData uri="http://schemas.openxmlformats.org/presentationml/2006/ole">
            <p:oleObj spid="_x0000_s1026" name="Bit Eşlem Resmi" r:id="rId3" imgW="3296110" imgH="4695238" progId="Paint.Picture">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611188" y="0"/>
            <a:ext cx="7705725" cy="6667500"/>
          </a:xfrm>
          <a:prstGeom prst="rect">
            <a:avLst/>
          </a:prstGeom>
          <a:noFill/>
          <a:ln w="9525">
            <a:noFill/>
            <a:miter lim="800000"/>
            <a:headEnd/>
            <a:tailEnd/>
          </a:ln>
        </p:spPr>
      </p:pic>
      <p:sp>
        <p:nvSpPr>
          <p:cNvPr id="11267" name="Rectangle 3"/>
          <p:cNvSpPr>
            <a:spLocks noChangeArrowheads="1"/>
          </p:cNvSpPr>
          <p:nvPr/>
        </p:nvSpPr>
        <p:spPr bwMode="auto">
          <a:xfrm>
            <a:off x="1403350" y="5805488"/>
            <a:ext cx="1368425" cy="504825"/>
          </a:xfrm>
          <a:prstGeom prst="rect">
            <a:avLst/>
          </a:prstGeom>
          <a:solidFill>
            <a:schemeClr val="bg1"/>
          </a:solidFill>
          <a:ln w="9525">
            <a:solidFill>
              <a:schemeClr val="tx1"/>
            </a:solidFill>
            <a:miter lim="800000"/>
            <a:headEnd/>
            <a:tailEnd/>
          </a:ln>
        </p:spPr>
        <p:txBody>
          <a:bodyPr wrap="none" anchor="ctr"/>
          <a:lstStyle/>
          <a:p>
            <a:pPr algn="ctr"/>
            <a:r>
              <a:rPr lang="tr-TR" sz="1600"/>
              <a:t>Anerji</a:t>
            </a:r>
          </a:p>
        </p:txBody>
      </p:sp>
      <p:sp>
        <p:nvSpPr>
          <p:cNvPr id="11268" name="Rectangle 4"/>
          <p:cNvSpPr>
            <a:spLocks noChangeArrowheads="1"/>
          </p:cNvSpPr>
          <p:nvPr/>
        </p:nvSpPr>
        <p:spPr bwMode="auto">
          <a:xfrm>
            <a:off x="6011863" y="2852738"/>
            <a:ext cx="2233612" cy="1081087"/>
          </a:xfrm>
          <a:prstGeom prst="rect">
            <a:avLst/>
          </a:prstGeom>
          <a:solidFill>
            <a:schemeClr val="bg1"/>
          </a:solidFill>
          <a:ln w="9525">
            <a:solidFill>
              <a:schemeClr val="tx1"/>
            </a:solidFill>
            <a:miter lim="800000"/>
            <a:headEnd/>
            <a:tailEnd/>
          </a:ln>
        </p:spPr>
        <p:txBody>
          <a:bodyPr wrap="none" anchor="ctr"/>
          <a:lstStyle/>
          <a:p>
            <a:pPr algn="ctr"/>
            <a:r>
              <a:rPr lang="tr-TR" sz="1600"/>
              <a:t>Regülatör T hücre-</a:t>
            </a:r>
          </a:p>
          <a:p>
            <a:pPr algn="ctr"/>
            <a:r>
              <a:rPr lang="tr-TR" sz="1600"/>
              <a:t>lerinin gelişimi</a:t>
            </a:r>
          </a:p>
          <a:p>
            <a:pPr algn="ctr"/>
            <a:r>
              <a:rPr lang="tr-TR" sz="1600"/>
              <a:t>CD+ T hücreler</a:t>
            </a:r>
          </a:p>
        </p:txBody>
      </p:sp>
      <p:sp>
        <p:nvSpPr>
          <p:cNvPr id="11269" name="Rectangle 5"/>
          <p:cNvSpPr>
            <a:spLocks noChangeArrowheads="1"/>
          </p:cNvSpPr>
          <p:nvPr/>
        </p:nvSpPr>
        <p:spPr bwMode="auto">
          <a:xfrm rot="10795250" flipV="1">
            <a:off x="3776663" y="2778125"/>
            <a:ext cx="1801812" cy="1152525"/>
          </a:xfrm>
          <a:prstGeom prst="rect">
            <a:avLst/>
          </a:prstGeom>
          <a:solidFill>
            <a:schemeClr val="bg1"/>
          </a:solidFill>
          <a:ln w="9525">
            <a:solidFill>
              <a:schemeClr val="tx1"/>
            </a:solidFill>
            <a:miter lim="800000"/>
            <a:headEnd/>
            <a:tailEnd/>
          </a:ln>
        </p:spPr>
        <p:txBody>
          <a:bodyPr wrap="none" anchor="ctr"/>
          <a:lstStyle/>
          <a:p>
            <a:pPr algn="ctr"/>
            <a:r>
              <a:rPr lang="tr-TR" sz="1600"/>
              <a:t>Reseptörlerde</a:t>
            </a:r>
          </a:p>
          <a:p>
            <a:pPr algn="ctr"/>
            <a:r>
              <a:rPr lang="tr-TR" sz="1600"/>
              <a:t>Değişiklik(reseptör</a:t>
            </a:r>
          </a:p>
          <a:p>
            <a:pPr algn="ctr"/>
            <a:r>
              <a:rPr lang="tr-TR" sz="1600"/>
              <a:t>Editing)</a:t>
            </a:r>
          </a:p>
        </p:txBody>
      </p:sp>
      <p:sp>
        <p:nvSpPr>
          <p:cNvPr id="11270" name="Rectangle 6"/>
          <p:cNvSpPr>
            <a:spLocks noChangeArrowheads="1"/>
          </p:cNvSpPr>
          <p:nvPr/>
        </p:nvSpPr>
        <p:spPr bwMode="auto">
          <a:xfrm>
            <a:off x="1979613" y="2852738"/>
            <a:ext cx="1728787" cy="504825"/>
          </a:xfrm>
          <a:prstGeom prst="rect">
            <a:avLst/>
          </a:prstGeom>
          <a:solidFill>
            <a:schemeClr val="bg1"/>
          </a:solidFill>
          <a:ln w="9525">
            <a:solidFill>
              <a:schemeClr val="tx1"/>
            </a:solidFill>
            <a:miter lim="800000"/>
            <a:headEnd/>
            <a:tailEnd/>
          </a:ln>
        </p:spPr>
        <p:txBody>
          <a:bodyPr wrap="none" anchor="ctr"/>
          <a:lstStyle/>
          <a:p>
            <a:pPr algn="ctr"/>
            <a:r>
              <a:rPr lang="tr-TR" sz="1600"/>
              <a:t>Apoptoz</a:t>
            </a:r>
          </a:p>
          <a:p>
            <a:pPr algn="ctr"/>
            <a:r>
              <a:rPr lang="tr-TR" sz="1600"/>
              <a:t>(delesyon)</a:t>
            </a:r>
          </a:p>
        </p:txBody>
      </p:sp>
      <p:sp>
        <p:nvSpPr>
          <p:cNvPr id="11271" name="Rectangle 7"/>
          <p:cNvSpPr>
            <a:spLocks noChangeArrowheads="1"/>
          </p:cNvSpPr>
          <p:nvPr/>
        </p:nvSpPr>
        <p:spPr bwMode="auto">
          <a:xfrm>
            <a:off x="2916238" y="5876925"/>
            <a:ext cx="1584325" cy="431800"/>
          </a:xfrm>
          <a:prstGeom prst="rect">
            <a:avLst/>
          </a:prstGeom>
          <a:solidFill>
            <a:schemeClr val="bg1"/>
          </a:solidFill>
          <a:ln w="9525">
            <a:solidFill>
              <a:schemeClr val="tx1"/>
            </a:solidFill>
            <a:miter lim="800000"/>
            <a:headEnd/>
            <a:tailEnd/>
          </a:ln>
        </p:spPr>
        <p:txBody>
          <a:bodyPr wrap="none" anchor="ctr"/>
          <a:lstStyle/>
          <a:p>
            <a:pPr algn="ctr"/>
            <a:r>
              <a:rPr lang="tr-TR" sz="1600"/>
              <a:t>Apoptoz</a:t>
            </a:r>
          </a:p>
        </p:txBody>
      </p:sp>
      <p:sp>
        <p:nvSpPr>
          <p:cNvPr id="11272" name="Rectangle 8"/>
          <p:cNvSpPr>
            <a:spLocks noChangeArrowheads="1"/>
          </p:cNvSpPr>
          <p:nvPr/>
        </p:nvSpPr>
        <p:spPr bwMode="auto">
          <a:xfrm>
            <a:off x="4643438" y="5949950"/>
            <a:ext cx="1873250" cy="360363"/>
          </a:xfrm>
          <a:prstGeom prst="rect">
            <a:avLst/>
          </a:prstGeom>
          <a:solidFill>
            <a:schemeClr val="bg1"/>
          </a:solidFill>
          <a:ln w="9525">
            <a:solidFill>
              <a:schemeClr val="tx1"/>
            </a:solidFill>
            <a:miter lim="800000"/>
            <a:headEnd/>
            <a:tailEnd/>
          </a:ln>
        </p:spPr>
        <p:txBody>
          <a:bodyPr wrap="none" anchor="ctr"/>
          <a:lstStyle/>
          <a:p>
            <a:pPr algn="ctr"/>
            <a:r>
              <a:rPr lang="tr-TR" sz="1600"/>
              <a:t>Baskılama</a:t>
            </a:r>
          </a:p>
        </p:txBody>
      </p:sp>
      <p:sp>
        <p:nvSpPr>
          <p:cNvPr id="11273" name="Rectangle 9"/>
          <p:cNvSpPr>
            <a:spLocks noChangeArrowheads="1"/>
          </p:cNvSpPr>
          <p:nvPr/>
        </p:nvSpPr>
        <p:spPr bwMode="auto">
          <a:xfrm rot="-5400000">
            <a:off x="-558800" y="1395413"/>
            <a:ext cx="2520950" cy="1403350"/>
          </a:xfrm>
          <a:prstGeom prst="rect">
            <a:avLst/>
          </a:prstGeom>
          <a:solidFill>
            <a:schemeClr val="bg1"/>
          </a:solidFill>
          <a:ln w="9525">
            <a:solidFill>
              <a:schemeClr val="tx1"/>
            </a:solidFill>
            <a:miter lim="800000"/>
            <a:headEnd/>
            <a:tailEnd/>
          </a:ln>
        </p:spPr>
        <p:txBody>
          <a:bodyPr wrap="none" anchor="ctr"/>
          <a:lstStyle/>
          <a:p>
            <a:pPr algn="ctr"/>
            <a:r>
              <a:rPr lang="tr-TR"/>
              <a:t>Santral</a:t>
            </a:r>
          </a:p>
          <a:p>
            <a:pPr algn="ctr"/>
            <a:r>
              <a:rPr lang="tr-TR"/>
              <a:t>Tolerans</a:t>
            </a:r>
          </a:p>
          <a:p>
            <a:pPr algn="ctr"/>
            <a:r>
              <a:rPr lang="tr-TR"/>
              <a:t>Primer  lenfoid organlar</a:t>
            </a:r>
          </a:p>
          <a:p>
            <a:pPr algn="ctr"/>
            <a:r>
              <a:rPr lang="tr-TR"/>
              <a:t>Timus, kemik iliği</a:t>
            </a:r>
          </a:p>
        </p:txBody>
      </p:sp>
      <p:sp>
        <p:nvSpPr>
          <p:cNvPr id="11274" name="Rectangle 10"/>
          <p:cNvSpPr>
            <a:spLocks noChangeArrowheads="1"/>
          </p:cNvSpPr>
          <p:nvPr/>
        </p:nvSpPr>
        <p:spPr bwMode="auto">
          <a:xfrm rot="-5400000">
            <a:off x="-760413" y="4694238"/>
            <a:ext cx="2924175" cy="1403350"/>
          </a:xfrm>
          <a:prstGeom prst="rect">
            <a:avLst/>
          </a:prstGeom>
          <a:solidFill>
            <a:schemeClr val="bg1"/>
          </a:solidFill>
          <a:ln w="9525">
            <a:solidFill>
              <a:schemeClr val="tx1"/>
            </a:solidFill>
            <a:miter lim="800000"/>
            <a:headEnd/>
            <a:tailEnd/>
          </a:ln>
        </p:spPr>
        <p:txBody>
          <a:bodyPr wrap="none" anchor="ctr"/>
          <a:lstStyle/>
          <a:p>
            <a:pPr algn="ctr"/>
            <a:r>
              <a:rPr lang="tr-TR"/>
              <a:t>Periferikl</a:t>
            </a:r>
          </a:p>
          <a:p>
            <a:pPr algn="ctr"/>
            <a:r>
              <a:rPr lang="tr-TR"/>
              <a:t>Tolerans</a:t>
            </a:r>
          </a:p>
          <a:p>
            <a:pPr algn="ctr"/>
            <a:r>
              <a:rPr lang="tr-TR"/>
              <a:t>Periferik lenfoid dokular</a:t>
            </a:r>
          </a:p>
        </p:txBody>
      </p:sp>
      <p:sp>
        <p:nvSpPr>
          <p:cNvPr id="11275" name="Rectangle 11"/>
          <p:cNvSpPr>
            <a:spLocks noChangeArrowheads="1"/>
          </p:cNvSpPr>
          <p:nvPr/>
        </p:nvSpPr>
        <p:spPr bwMode="auto">
          <a:xfrm>
            <a:off x="2771775" y="1557338"/>
            <a:ext cx="3744913" cy="431800"/>
          </a:xfrm>
          <a:prstGeom prst="rect">
            <a:avLst/>
          </a:prstGeom>
          <a:solidFill>
            <a:schemeClr val="bg1"/>
          </a:solidFill>
          <a:ln w="9525">
            <a:solidFill>
              <a:schemeClr val="tx1"/>
            </a:solidFill>
            <a:miter lim="800000"/>
            <a:headEnd/>
            <a:tailEnd/>
          </a:ln>
        </p:spPr>
        <p:txBody>
          <a:bodyPr wrap="none" anchor="ctr"/>
          <a:lstStyle/>
          <a:p>
            <a:pPr algn="ctr"/>
            <a:r>
              <a:rPr lang="tr-TR" sz="1600"/>
              <a:t>Self antijenin tanınması</a:t>
            </a:r>
          </a:p>
        </p:txBody>
      </p:sp>
      <p:sp>
        <p:nvSpPr>
          <p:cNvPr id="11276" name="Rectangle 12"/>
          <p:cNvSpPr>
            <a:spLocks noChangeArrowheads="1"/>
          </p:cNvSpPr>
          <p:nvPr/>
        </p:nvSpPr>
        <p:spPr bwMode="auto">
          <a:xfrm>
            <a:off x="1763713" y="4724400"/>
            <a:ext cx="3384550" cy="431800"/>
          </a:xfrm>
          <a:prstGeom prst="rect">
            <a:avLst/>
          </a:prstGeom>
          <a:solidFill>
            <a:schemeClr val="bg1"/>
          </a:solidFill>
          <a:ln w="9525">
            <a:solidFill>
              <a:schemeClr val="tx1"/>
            </a:solidFill>
            <a:miter lim="800000"/>
            <a:headEnd/>
            <a:tailEnd/>
          </a:ln>
        </p:spPr>
        <p:txBody>
          <a:bodyPr wrap="none" anchor="ctr"/>
          <a:lstStyle/>
          <a:p>
            <a:pPr algn="ctr"/>
            <a:r>
              <a:rPr lang="tr-TR" sz="1600"/>
              <a:t>Self antijenin tanınması</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1963</Words>
  <PresentationFormat>Ekran Gösterisi (4:3)</PresentationFormat>
  <Paragraphs>361</Paragraphs>
  <Slides>53</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53</vt:i4>
      </vt:variant>
    </vt:vector>
  </HeadingPairs>
  <TitlesOfParts>
    <vt:vector size="55" baseType="lpstr">
      <vt:lpstr>Ofis Teması</vt:lpstr>
      <vt:lpstr>Bit Eşlem Resmi</vt:lpstr>
      <vt:lpstr>İmmün Sistem Bozukluklarının Kliniğe Yansıyan Semptomları-II</vt:lpstr>
      <vt:lpstr>İmmün Sistemin Fonksiyon Bozuklukları</vt:lpstr>
      <vt:lpstr>Slayt 3</vt:lpstr>
      <vt:lpstr>Slayt 4</vt:lpstr>
      <vt:lpstr>Slayt 5</vt:lpstr>
      <vt:lpstr>Slayt 6</vt:lpstr>
      <vt:lpstr>İmmünolojik Tolerans</vt:lpstr>
      <vt:lpstr>Slayt 8</vt:lpstr>
      <vt:lpstr>Slayt 9</vt:lpstr>
      <vt:lpstr>İmmünolojik  Tolerans</vt:lpstr>
      <vt:lpstr>T Hücre Toleransı</vt:lpstr>
      <vt:lpstr>Slayt 12</vt:lpstr>
      <vt:lpstr>Slayt 13</vt:lpstr>
      <vt:lpstr>Timus</vt:lpstr>
      <vt:lpstr>Slayt 15</vt:lpstr>
      <vt:lpstr>Timus epitel hücreleri</vt:lpstr>
      <vt:lpstr>Slayt 17</vt:lpstr>
      <vt:lpstr>Slayt 18</vt:lpstr>
      <vt:lpstr>Slayt 19</vt:lpstr>
      <vt:lpstr>T Hücre Toleransı</vt:lpstr>
      <vt:lpstr>Slayt 21</vt:lpstr>
      <vt:lpstr>Slayt 22</vt:lpstr>
      <vt:lpstr>Slayt 23</vt:lpstr>
      <vt:lpstr>Slayt 24</vt:lpstr>
      <vt:lpstr>Periferik T Hücre Toleransı (devam)</vt:lpstr>
      <vt:lpstr>Slayt 26</vt:lpstr>
      <vt:lpstr>Slayt 27</vt:lpstr>
      <vt:lpstr>Slayt 28</vt:lpstr>
      <vt:lpstr>B Hücre Toleransı</vt:lpstr>
      <vt:lpstr>Slayt 30</vt:lpstr>
      <vt:lpstr>B Hücre Toleransı</vt:lpstr>
      <vt:lpstr>Slayt 32</vt:lpstr>
      <vt:lpstr>Slayt 33</vt:lpstr>
      <vt:lpstr>Otoimmüniteye Yol Açan Sebepler</vt:lpstr>
      <vt:lpstr>Genetik Faktörler</vt:lpstr>
      <vt:lpstr>Slayt 36</vt:lpstr>
      <vt:lpstr>Slayt 37</vt:lpstr>
      <vt:lpstr>Slayt 38</vt:lpstr>
      <vt:lpstr>Slayt 39</vt:lpstr>
      <vt:lpstr>Slayt 40</vt:lpstr>
      <vt:lpstr>Enfeksiyonlar</vt:lpstr>
      <vt:lpstr>Slayt 42</vt:lpstr>
      <vt:lpstr>Slayt 43</vt:lpstr>
      <vt:lpstr>Slayt 44</vt:lpstr>
      <vt:lpstr>Diğer Faktörler </vt:lpstr>
      <vt:lpstr>ÖZET</vt:lpstr>
      <vt:lpstr>Slayt 47</vt:lpstr>
      <vt:lpstr>Slayt 48</vt:lpstr>
      <vt:lpstr>Slayt 49</vt:lpstr>
      <vt:lpstr>Transplantasyon</vt:lpstr>
      <vt:lpstr>Graft(yama) reddinin immün mekanizmaları</vt:lpstr>
      <vt:lpstr>Slayt 52</vt:lpstr>
      <vt:lpstr>Slayt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İmmün Sistem Bozukluklarının Kliniğe Yansıyan Semptomları-II</dc:title>
  <dc:creator>user</dc:creator>
  <cp:lastModifiedBy>user</cp:lastModifiedBy>
  <cp:revision>1</cp:revision>
  <dcterms:created xsi:type="dcterms:W3CDTF">2016-11-01T13:51:04Z</dcterms:created>
  <dcterms:modified xsi:type="dcterms:W3CDTF">2016-11-01T14:00:03Z</dcterms:modified>
</cp:coreProperties>
</file>