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268FB4-D5D5-4D9F-A542-FD0EC3052A43}" v="1" dt="2020-01-23T11:12:01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4FEB8-356C-4364-9E9B-BE77EED95CD0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14677-400F-4702-89E1-E2DB36A6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29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C258578-9636-44D8-9417-BD3021223C4F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77A4-EC33-446B-A602-1FEA26D2A38F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317F-BAA2-441A-B4FA-F0AE5EE535FC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5DC8-57EA-4A21-8770-7F19960DEC3A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FAD3-0CE7-4FF5-AD6D-DC7EEFB51159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3ABD-69BC-48E6-BFAE-8DD89E1B762C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705F-6784-438E-8A97-1CAEBFF697CD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1CD7-C9A5-4343-917F-0AF97A1B8E71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01E-DBBA-427C-ACCF-480FFAF8A539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00F6-2436-44D4-B5E5-EB8ED75BFF34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DBE9-3658-43EE-AC2A-8AF22C72F65D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05F6-839C-4E21-B1FA-972929C98602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6780-CF75-4F1D-A4F9-7350B9ACDFF8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B998-D7B9-4502-9710-0AF801BE17AB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4324-F838-48FC-8DC6-88835237C072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1CBE-5E46-44A7-B3A5-79FFC98204A9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73F9-C8F3-468C-B616-610CF41BF648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C0C649-65FF-45EE-A5CB-0F059BEB44E2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F9A2C-7423-44ED-92EF-08B0287B6D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Denge Çıktı Düzeyi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18A0A-2724-42A1-B0FB-EDA1781374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Makro İktisada Giriş I Ders III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39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C398C-4600-4D95-A697-93D9BF9CE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2AC4A3-B5C3-46D8-B4F5-8BCF2AF17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503" y="767568"/>
            <a:ext cx="10952993" cy="51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41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3EAFE-7B43-4FAF-AA49-2F78EA82C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6482AC-F409-42CF-8170-4EE1035BF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578" y="982132"/>
            <a:ext cx="8182843" cy="444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12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A895-A072-439D-A41A-DE6748E68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757B79-5911-458B-8B85-7D5CFF447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4539" y="1312887"/>
            <a:ext cx="7200382" cy="423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77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CA007-4476-44CC-8068-2DE63BF87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D424AF-2833-4E59-B3CD-DFF46EFBE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473" y="609600"/>
            <a:ext cx="7574882" cy="505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71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1456-B627-4D9A-970F-251FE127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42C0E9-ABDA-443A-A4C8-945099EC2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207" y="1808123"/>
            <a:ext cx="11081586" cy="324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29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2E3C-0FEA-4211-8774-2B5F18D5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29EB5-2C54-469B-A587-BD3E888C4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Ders Notları: Ozan Eruygur</a:t>
            </a:r>
          </a:p>
          <a:p>
            <a:r>
              <a:rPr lang="en-US" dirty="0" err="1"/>
              <a:t>İktisada</a:t>
            </a:r>
            <a:r>
              <a:rPr lang="en-US" dirty="0"/>
              <a:t> </a:t>
            </a:r>
            <a:r>
              <a:rPr lang="en-US" dirty="0" err="1"/>
              <a:t>Giriş</a:t>
            </a:r>
            <a:r>
              <a:rPr lang="en-US" dirty="0"/>
              <a:t>, </a:t>
            </a:r>
            <a:r>
              <a:rPr lang="en-US" dirty="0" err="1"/>
              <a:t>Editör</a:t>
            </a:r>
            <a:r>
              <a:rPr lang="en-US" dirty="0"/>
              <a:t>: </a:t>
            </a:r>
            <a:r>
              <a:rPr lang="en-US" dirty="0" err="1"/>
              <a:t>Ömer</a:t>
            </a:r>
            <a:r>
              <a:rPr lang="en-US" dirty="0"/>
              <a:t> Faruk </a:t>
            </a:r>
            <a:r>
              <a:rPr lang="en-US" dirty="0" err="1"/>
              <a:t>Çolak</a:t>
            </a:r>
            <a:r>
              <a:rPr lang="en-US" dirty="0"/>
              <a:t>, Gazi </a:t>
            </a:r>
            <a:r>
              <a:rPr lang="en-US" dirty="0" err="1"/>
              <a:t>Yayınevi</a:t>
            </a:r>
            <a:r>
              <a:rPr lang="en-US" dirty="0"/>
              <a:t>, Ankara, 2008</a:t>
            </a:r>
          </a:p>
        </p:txBody>
      </p:sp>
    </p:spTree>
    <p:extLst>
      <p:ext uri="{BB962C8B-B14F-4D97-AF65-F5344CB8AC3E}">
        <p14:creationId xmlns:p14="http://schemas.microsoft.com/office/powerpoint/2010/main" val="251971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5568-B7AC-4D6F-9C6D-741994E29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Fiyatlarla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Çıktı</a:t>
            </a:r>
            <a:r>
              <a:rPr lang="en-US" dirty="0"/>
              <a:t> (GSYİH </a:t>
            </a:r>
            <a:r>
              <a:rPr lang="en-US" dirty="0" err="1"/>
              <a:t>veya</a:t>
            </a:r>
            <a:r>
              <a:rPr lang="en-US" dirty="0"/>
              <a:t> GSMH)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17D80-0A78-4359-93E9-13B37B4BB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Eğer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bir </a:t>
            </a:r>
            <a:r>
              <a:rPr lang="en-US" dirty="0" err="1"/>
              <a:t>yıl</a:t>
            </a:r>
            <a:r>
              <a:rPr lang="en-US" dirty="0"/>
              <a:t> </a:t>
            </a:r>
            <a:r>
              <a:rPr lang="en-US" dirty="0" err="1"/>
              <a:t>belirler</a:t>
            </a:r>
            <a:r>
              <a:rPr lang="en-US" dirty="0"/>
              <a:t> ve </a:t>
            </a:r>
            <a:r>
              <a:rPr lang="en-US" dirty="0" err="1"/>
              <a:t>sonraki</a:t>
            </a:r>
            <a:r>
              <a:rPr lang="en-US" dirty="0"/>
              <a:t> tüm </a:t>
            </a:r>
            <a:r>
              <a:rPr lang="en-US" dirty="0" err="1"/>
              <a:t>yıllar</a:t>
            </a:r>
            <a:r>
              <a:rPr lang="en-US" dirty="0"/>
              <a:t> için </a:t>
            </a:r>
            <a:r>
              <a:rPr lang="en-US" dirty="0" err="1"/>
              <a:t>Toplam</a:t>
            </a:r>
            <a:endParaRPr lang="en-US" dirty="0"/>
          </a:p>
          <a:p>
            <a:r>
              <a:rPr lang="en-US" dirty="0" err="1"/>
              <a:t>Çıktı’yı</a:t>
            </a:r>
            <a:r>
              <a:rPr lang="en-US" dirty="0"/>
              <a:t> </a:t>
            </a:r>
            <a:r>
              <a:rPr lang="en-US" dirty="0" err="1"/>
              <a:t>hesaplarken</a:t>
            </a:r>
            <a:r>
              <a:rPr lang="en-US" dirty="0"/>
              <a:t>, </a:t>
            </a:r>
            <a:r>
              <a:rPr lang="en-US" dirty="0" err="1"/>
              <a:t>seçilen</a:t>
            </a:r>
            <a:r>
              <a:rPr lang="en-US" dirty="0"/>
              <a:t> bu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yılın</a:t>
            </a:r>
            <a:r>
              <a:rPr lang="en-US" dirty="0"/>
              <a:t> </a:t>
            </a:r>
            <a:r>
              <a:rPr lang="en-US" dirty="0" err="1"/>
              <a:t>fiyatlarını</a:t>
            </a:r>
            <a:endParaRPr lang="en-US" dirty="0"/>
          </a:p>
          <a:p>
            <a:r>
              <a:rPr lang="en-US" dirty="0" err="1"/>
              <a:t>kullanırsak</a:t>
            </a:r>
            <a:r>
              <a:rPr lang="en-US" dirty="0"/>
              <a:t>,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Çıktı’ya</a:t>
            </a:r>
            <a:r>
              <a:rPr lang="en-US" dirty="0"/>
              <a:t> </a:t>
            </a:r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fiyatlarla</a:t>
            </a:r>
            <a:endParaRPr lang="en-US" dirty="0"/>
          </a:p>
          <a:p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Çıktı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Reel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Çıktı</a:t>
            </a:r>
            <a:r>
              <a:rPr lang="en-US" dirty="0"/>
              <a:t> </a:t>
            </a:r>
            <a:r>
              <a:rPr lang="en-US" dirty="0" err="1"/>
              <a:t>denir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622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DB8D9-6490-4AD4-8FB7-02F08DE3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79F98D-D230-4418-9129-5535E7AF25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090" y="923516"/>
            <a:ext cx="7353819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3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B9171-5F1D-4734-8D57-A1994BBB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Fiyat Endeksleri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CA775-6384-4A20-A837-EACE2DBE2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TÜFE (</a:t>
            </a:r>
            <a:r>
              <a:rPr lang="en-US" b="1" dirty="0" err="1"/>
              <a:t>Tüketici</a:t>
            </a:r>
            <a:r>
              <a:rPr lang="en-US" b="1" dirty="0"/>
              <a:t> </a:t>
            </a:r>
            <a:r>
              <a:rPr lang="en-US" b="1" dirty="0" err="1"/>
              <a:t>Fiyat</a:t>
            </a:r>
            <a:r>
              <a:rPr lang="en-US" b="1" dirty="0"/>
              <a:t> </a:t>
            </a:r>
            <a:r>
              <a:rPr lang="en-US" b="1" dirty="0" err="1"/>
              <a:t>Endeksi</a:t>
            </a:r>
            <a:r>
              <a:rPr lang="en-US" b="1" dirty="0"/>
              <a:t>) </a:t>
            </a:r>
            <a:r>
              <a:rPr lang="en-US" dirty="0"/>
              <a:t>Bir </a:t>
            </a:r>
            <a:r>
              <a:rPr lang="en-US" dirty="0" err="1"/>
              <a:t>ülkede</a:t>
            </a:r>
            <a:r>
              <a:rPr lang="en-US" dirty="0"/>
              <a:t> tüketim</a:t>
            </a:r>
          </a:p>
          <a:p>
            <a:r>
              <a:rPr lang="en-US" dirty="0" err="1"/>
              <a:t>amaçlı</a:t>
            </a:r>
            <a:r>
              <a:rPr lang="en-US" dirty="0"/>
              <a:t> olarak </a:t>
            </a:r>
            <a:r>
              <a:rPr lang="en-US" dirty="0" err="1"/>
              <a:t>kullanılan</a:t>
            </a:r>
            <a:r>
              <a:rPr lang="en-US" dirty="0"/>
              <a:t> mal ve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fiyatlarında</a:t>
            </a:r>
            <a:endParaRPr lang="en-US" dirty="0"/>
          </a:p>
          <a:p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yıllık</a:t>
            </a:r>
            <a:r>
              <a:rPr lang="en-US" dirty="0"/>
              <a:t> </a:t>
            </a:r>
            <a:r>
              <a:rPr lang="en-US" dirty="0" err="1"/>
              <a:t>ortalama</a:t>
            </a:r>
            <a:r>
              <a:rPr lang="en-US" dirty="0"/>
              <a:t> </a:t>
            </a:r>
            <a:r>
              <a:rPr lang="en-US" dirty="0" err="1"/>
              <a:t>değişmeleri</a:t>
            </a:r>
            <a:r>
              <a:rPr lang="en-US" dirty="0"/>
              <a:t> </a:t>
            </a:r>
            <a:r>
              <a:rPr lang="en-US" dirty="0" err="1"/>
              <a:t>ölçer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 err="1"/>
              <a:t>Laspeyres</a:t>
            </a:r>
            <a:r>
              <a:rPr lang="en-US" dirty="0"/>
              <a:t> </a:t>
            </a:r>
            <a:r>
              <a:rPr lang="en-US" dirty="0" err="1"/>
              <a:t>endeksleme</a:t>
            </a:r>
            <a:r>
              <a:rPr lang="en-US" dirty="0"/>
              <a:t> </a:t>
            </a:r>
            <a:r>
              <a:rPr lang="en-US" dirty="0" err="1"/>
              <a:t>yöntemine</a:t>
            </a:r>
            <a:r>
              <a:rPr lang="en-US" dirty="0"/>
              <a:t> göre </a:t>
            </a:r>
            <a:r>
              <a:rPr lang="en-US" dirty="0" err="1"/>
              <a:t>ölçülür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2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00A2A-5787-4F1E-91FE-9D71B85F6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D40B2-784B-4FB5-9754-5F5A6D652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ÜFE (</a:t>
            </a:r>
            <a:r>
              <a:rPr lang="en-US" b="1" dirty="0" err="1"/>
              <a:t>Üretici</a:t>
            </a:r>
            <a:r>
              <a:rPr lang="en-US" b="1" dirty="0"/>
              <a:t> </a:t>
            </a:r>
            <a:r>
              <a:rPr lang="en-US" b="1" dirty="0" err="1"/>
              <a:t>Fiyatları</a:t>
            </a:r>
            <a:r>
              <a:rPr lang="en-US" b="1" dirty="0"/>
              <a:t> </a:t>
            </a:r>
            <a:r>
              <a:rPr lang="en-US" b="1" dirty="0" err="1"/>
              <a:t>Endeksi</a:t>
            </a:r>
            <a:r>
              <a:rPr lang="en-US" b="1" dirty="0"/>
              <a:t>) </a:t>
            </a:r>
            <a:r>
              <a:rPr lang="en-US" dirty="0"/>
              <a:t>Bir </a:t>
            </a:r>
            <a:r>
              <a:rPr lang="en-US" dirty="0" err="1"/>
              <a:t>ülkede</a:t>
            </a:r>
            <a:r>
              <a:rPr lang="en-US" dirty="0"/>
              <a:t> </a:t>
            </a:r>
            <a:r>
              <a:rPr lang="en-US" dirty="0" err="1"/>
              <a:t>üretimi</a:t>
            </a:r>
            <a:endParaRPr lang="en-US" dirty="0"/>
          </a:p>
          <a:p>
            <a:r>
              <a:rPr lang="en-US" dirty="0" err="1"/>
              <a:t>yapılan</a:t>
            </a:r>
            <a:r>
              <a:rPr lang="en-US" dirty="0"/>
              <a:t> ve </a:t>
            </a:r>
            <a:r>
              <a:rPr lang="en-US" dirty="0" err="1"/>
              <a:t>yurtiçine</a:t>
            </a:r>
            <a:r>
              <a:rPr lang="en-US" dirty="0"/>
              <a:t> </a:t>
            </a:r>
            <a:r>
              <a:rPr lang="en-US" dirty="0" err="1"/>
              <a:t>satışa</a:t>
            </a:r>
            <a:r>
              <a:rPr lang="en-US" dirty="0"/>
              <a:t> </a:t>
            </a:r>
            <a:r>
              <a:rPr lang="en-US" dirty="0" err="1"/>
              <a:t>konu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ürünlerin</a:t>
            </a:r>
            <a:r>
              <a:rPr lang="en-US" dirty="0"/>
              <a:t>, </a:t>
            </a:r>
            <a:r>
              <a:rPr lang="en-US" dirty="0" err="1"/>
              <a:t>üretici</a:t>
            </a:r>
            <a:endParaRPr lang="en-US" dirty="0"/>
          </a:p>
          <a:p>
            <a:r>
              <a:rPr lang="en-US" dirty="0" err="1"/>
              <a:t>fiyatlarını</a:t>
            </a:r>
            <a:r>
              <a:rPr lang="en-US" dirty="0"/>
              <a:t> zaman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karşılaştırarak</a:t>
            </a:r>
            <a:r>
              <a:rPr lang="en-US" dirty="0"/>
              <a:t> </a:t>
            </a:r>
            <a:r>
              <a:rPr lang="en-US" dirty="0" err="1"/>
              <a:t>fiyat</a:t>
            </a:r>
            <a:endParaRPr lang="en-US" dirty="0"/>
          </a:p>
          <a:p>
            <a:r>
              <a:rPr lang="en-US" dirty="0" err="1"/>
              <a:t>değişikliklerini</a:t>
            </a:r>
            <a:r>
              <a:rPr lang="en-US" dirty="0"/>
              <a:t> </a:t>
            </a:r>
            <a:r>
              <a:rPr lang="en-US" dirty="0" err="1"/>
              <a:t>ölçen</a:t>
            </a:r>
            <a:r>
              <a:rPr lang="en-US" dirty="0"/>
              <a:t> </a:t>
            </a:r>
            <a:r>
              <a:rPr lang="en-US" dirty="0" err="1"/>
              <a:t>fiyat</a:t>
            </a:r>
            <a:r>
              <a:rPr lang="en-US" dirty="0"/>
              <a:t> </a:t>
            </a:r>
            <a:r>
              <a:rPr lang="en-US" dirty="0" err="1"/>
              <a:t>endeksidir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8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86F77-25A4-4426-8E61-A1F4D47E5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01E2E0-9B7A-4EBB-8D2E-0AE296D4B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1624" y="421734"/>
            <a:ext cx="6848752" cy="554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98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8C1A4-8C52-448A-91C2-7B8EBD5B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İstihdam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8F15E-0D53-4197-A5C6-B12CF23F7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Kurumsal</a:t>
            </a:r>
            <a:r>
              <a:rPr lang="en-US" b="1" dirty="0"/>
              <a:t> </a:t>
            </a:r>
            <a:r>
              <a:rPr lang="en-US" b="1" dirty="0" err="1"/>
              <a:t>olmayan</a:t>
            </a:r>
            <a:r>
              <a:rPr lang="en-US" b="1" dirty="0"/>
              <a:t> </a:t>
            </a:r>
            <a:r>
              <a:rPr lang="en-US" b="1" dirty="0" err="1"/>
              <a:t>sivil</a:t>
            </a:r>
            <a:r>
              <a:rPr lang="en-US" b="1" dirty="0"/>
              <a:t> </a:t>
            </a:r>
            <a:r>
              <a:rPr lang="en-US" b="1" dirty="0" err="1"/>
              <a:t>nüfus</a:t>
            </a:r>
            <a:r>
              <a:rPr lang="en-US" b="1" dirty="0"/>
              <a:t> </a:t>
            </a:r>
            <a:r>
              <a:rPr lang="en-US" dirty="0" err="1"/>
              <a:t>Okul</a:t>
            </a:r>
            <a:r>
              <a:rPr lang="en-US" dirty="0"/>
              <a:t>, yurt, otel, çocuk </a:t>
            </a:r>
            <a:r>
              <a:rPr lang="en-US" dirty="0" err="1"/>
              <a:t>yuvası</a:t>
            </a:r>
            <a:r>
              <a:rPr lang="en-US" dirty="0"/>
              <a:t>,</a:t>
            </a:r>
          </a:p>
          <a:p>
            <a:r>
              <a:rPr lang="es-ES" dirty="0" err="1"/>
              <a:t>huzur</a:t>
            </a:r>
            <a:r>
              <a:rPr lang="es-ES" dirty="0"/>
              <a:t> </a:t>
            </a:r>
            <a:r>
              <a:rPr lang="es-ES" dirty="0" err="1"/>
              <a:t>evi</a:t>
            </a:r>
            <a:r>
              <a:rPr lang="es-ES" dirty="0"/>
              <a:t>, </a:t>
            </a:r>
            <a:r>
              <a:rPr lang="es-ES" dirty="0" err="1"/>
              <a:t>özel</a:t>
            </a:r>
            <a:r>
              <a:rPr lang="es-ES" dirty="0"/>
              <a:t> </a:t>
            </a:r>
            <a:r>
              <a:rPr lang="es-ES" dirty="0" err="1"/>
              <a:t>nitelikteki</a:t>
            </a:r>
            <a:r>
              <a:rPr lang="es-ES" dirty="0"/>
              <a:t> </a:t>
            </a:r>
            <a:r>
              <a:rPr lang="es-ES" dirty="0" err="1"/>
              <a:t>hastane</a:t>
            </a:r>
            <a:r>
              <a:rPr lang="es-ES" dirty="0"/>
              <a:t>, </a:t>
            </a:r>
            <a:r>
              <a:rPr lang="es-ES" dirty="0" err="1"/>
              <a:t>hapishane</a:t>
            </a:r>
            <a:r>
              <a:rPr lang="es-ES" dirty="0"/>
              <a:t>, </a:t>
            </a:r>
            <a:r>
              <a:rPr lang="es-ES" dirty="0" err="1"/>
              <a:t>kışla</a:t>
            </a:r>
            <a:r>
              <a:rPr lang="es-ES" dirty="0"/>
              <a:t> ya da </a:t>
            </a:r>
            <a:r>
              <a:rPr lang="es-ES" dirty="0" err="1"/>
              <a:t>ordu</a:t>
            </a:r>
            <a:endParaRPr lang="es-ES" dirty="0"/>
          </a:p>
          <a:p>
            <a:r>
              <a:rPr lang="en-US" dirty="0" err="1"/>
              <a:t>evinde</a:t>
            </a:r>
            <a:r>
              <a:rPr lang="en-US" dirty="0"/>
              <a:t> </a:t>
            </a:r>
            <a:r>
              <a:rPr lang="en-US" dirty="0" err="1"/>
              <a:t>ikamet</a:t>
            </a:r>
            <a:r>
              <a:rPr lang="en-US" dirty="0"/>
              <a:t> </a:t>
            </a:r>
            <a:r>
              <a:rPr lang="en-US" dirty="0" err="1"/>
              <a:t>edenler</a:t>
            </a:r>
            <a:r>
              <a:rPr lang="en-US" dirty="0"/>
              <a:t> </a:t>
            </a:r>
            <a:r>
              <a:rPr lang="en-US" dirty="0" err="1"/>
              <a:t>dışında</a:t>
            </a:r>
            <a:r>
              <a:rPr lang="en-US" dirty="0"/>
              <a:t> </a:t>
            </a:r>
            <a:r>
              <a:rPr lang="en-US" dirty="0" err="1"/>
              <a:t>kalan</a:t>
            </a:r>
            <a:r>
              <a:rPr lang="en-US" dirty="0"/>
              <a:t> </a:t>
            </a:r>
            <a:r>
              <a:rPr lang="en-US" dirty="0" err="1"/>
              <a:t>nüfus</a:t>
            </a:r>
            <a:r>
              <a:rPr lang="en-US" dirty="0"/>
              <a:t>.</a:t>
            </a:r>
          </a:p>
          <a:p>
            <a:r>
              <a:rPr lang="en-US" b="1" dirty="0" err="1"/>
              <a:t>İşgücü</a:t>
            </a:r>
            <a:r>
              <a:rPr lang="en-US" b="1" dirty="0"/>
              <a:t> (</a:t>
            </a:r>
            <a:r>
              <a:rPr lang="en-US" b="1" dirty="0" err="1"/>
              <a:t>sivil</a:t>
            </a:r>
            <a:r>
              <a:rPr lang="en-US" b="1" dirty="0"/>
              <a:t> </a:t>
            </a:r>
            <a:r>
              <a:rPr lang="en-US" b="1" dirty="0" err="1"/>
              <a:t>işgücü</a:t>
            </a:r>
            <a:r>
              <a:rPr lang="en-US" b="1" dirty="0"/>
              <a:t>) </a:t>
            </a:r>
            <a:r>
              <a:rPr lang="en-US" dirty="0" err="1"/>
              <a:t>İstihdam</a:t>
            </a:r>
            <a:r>
              <a:rPr lang="en-US" dirty="0"/>
              <a:t> </a:t>
            </a:r>
            <a:r>
              <a:rPr lang="en-US" dirty="0" err="1"/>
              <a:t>edilenler</a:t>
            </a:r>
            <a:r>
              <a:rPr lang="en-US" dirty="0"/>
              <a:t> ile </a:t>
            </a:r>
            <a:r>
              <a:rPr lang="en-US" dirty="0" err="1"/>
              <a:t>işsizler</a:t>
            </a:r>
            <a:r>
              <a:rPr lang="en-US" dirty="0"/>
              <a:t> </a:t>
            </a:r>
            <a:r>
              <a:rPr lang="en-US" dirty="0" err="1"/>
              <a:t>toplamıdır</a:t>
            </a:r>
            <a:r>
              <a:rPr lang="en-US" dirty="0"/>
              <a:t>.</a:t>
            </a:r>
          </a:p>
          <a:p>
            <a:r>
              <a:rPr lang="en-US" i="1" dirty="0" err="1"/>
              <a:t>işgücü</a:t>
            </a:r>
            <a:r>
              <a:rPr lang="en-US" i="1" dirty="0"/>
              <a:t> = </a:t>
            </a:r>
            <a:r>
              <a:rPr lang="en-US" i="1" dirty="0" err="1"/>
              <a:t>istihdam</a:t>
            </a:r>
            <a:r>
              <a:rPr lang="en-US" i="1" dirty="0"/>
              <a:t> </a:t>
            </a:r>
            <a:r>
              <a:rPr lang="en-US" i="1" dirty="0" err="1"/>
              <a:t>edilenler</a:t>
            </a:r>
            <a:r>
              <a:rPr lang="en-US" i="1" dirty="0"/>
              <a:t> + </a:t>
            </a:r>
            <a:r>
              <a:rPr lang="en-US" i="1" dirty="0" err="1"/>
              <a:t>işsizler</a:t>
            </a:r>
            <a:endParaRPr lang="en-US" i="1" dirty="0"/>
          </a:p>
          <a:p>
            <a:r>
              <a:rPr lang="en-US" i="1" dirty="0" err="1"/>
              <a:t>nüfus</a:t>
            </a:r>
            <a:r>
              <a:rPr lang="en-US" i="1" dirty="0"/>
              <a:t> = </a:t>
            </a:r>
            <a:r>
              <a:rPr lang="en-US" i="1" dirty="0" err="1"/>
              <a:t>işgücü</a:t>
            </a:r>
            <a:r>
              <a:rPr lang="en-US" i="1" dirty="0"/>
              <a:t> + </a:t>
            </a:r>
            <a:r>
              <a:rPr lang="en-US" i="1" dirty="0" err="1"/>
              <a:t>işgücünde</a:t>
            </a:r>
            <a:r>
              <a:rPr lang="en-US" i="1" dirty="0"/>
              <a:t> </a:t>
            </a:r>
            <a:r>
              <a:rPr lang="en-US" i="1" dirty="0" err="1"/>
              <a:t>olmayanlar</a:t>
            </a:r>
            <a:endParaRPr lang="en-US" i="1" dirty="0"/>
          </a:p>
          <a:p>
            <a:r>
              <a:rPr lang="en-US" b="1" dirty="0" err="1"/>
              <a:t>İstihdam</a:t>
            </a:r>
            <a:r>
              <a:rPr lang="en-US" b="1" dirty="0"/>
              <a:t> </a:t>
            </a:r>
            <a:r>
              <a:rPr lang="en-US" b="1" dirty="0" err="1"/>
              <a:t>edilenler</a:t>
            </a:r>
            <a:r>
              <a:rPr lang="en-US" b="1" dirty="0"/>
              <a:t> </a:t>
            </a:r>
            <a:r>
              <a:rPr lang="en-US" dirty="0" err="1"/>
              <a:t>İlgili</a:t>
            </a:r>
            <a:r>
              <a:rPr lang="en-US" dirty="0"/>
              <a:t> </a:t>
            </a:r>
            <a:r>
              <a:rPr lang="en-US" dirty="0" err="1"/>
              <a:t>dönemde</a:t>
            </a:r>
            <a:r>
              <a:rPr lang="en-US" dirty="0"/>
              <a:t> </a:t>
            </a:r>
            <a:r>
              <a:rPr lang="en-US" dirty="0" err="1"/>
              <a:t>ekonomik</a:t>
            </a:r>
            <a:r>
              <a:rPr lang="en-US" dirty="0"/>
              <a:t> </a:t>
            </a:r>
            <a:r>
              <a:rPr lang="en-US" dirty="0" err="1"/>
              <a:t>faaliyete</a:t>
            </a:r>
            <a:r>
              <a:rPr lang="en-US" dirty="0"/>
              <a:t> katılan1 </a:t>
            </a:r>
            <a:r>
              <a:rPr lang="en-US" dirty="0" err="1"/>
              <a:t>veya</a:t>
            </a:r>
            <a:endParaRPr lang="en-US" dirty="0"/>
          </a:p>
          <a:p>
            <a:r>
              <a:rPr lang="en-US" dirty="0"/>
              <a:t>böyle bir </a:t>
            </a:r>
            <a:r>
              <a:rPr lang="en-US" dirty="0" err="1"/>
              <a:t>işle</a:t>
            </a:r>
            <a:r>
              <a:rPr lang="en-US" dirty="0"/>
              <a:t> </a:t>
            </a:r>
            <a:r>
              <a:rPr lang="en-US" dirty="0" err="1"/>
              <a:t>bağlantılı</a:t>
            </a:r>
            <a:r>
              <a:rPr lang="en-US" dirty="0"/>
              <a:t> 15 ve daha </a:t>
            </a:r>
            <a:r>
              <a:rPr lang="en-US" dirty="0" err="1"/>
              <a:t>yukarı</a:t>
            </a:r>
            <a:r>
              <a:rPr lang="en-US" dirty="0"/>
              <a:t> </a:t>
            </a:r>
            <a:r>
              <a:rPr lang="en-US" dirty="0" err="1"/>
              <a:t>yaştaki</a:t>
            </a:r>
            <a:r>
              <a:rPr lang="en-US" dirty="0"/>
              <a:t> </a:t>
            </a:r>
            <a:r>
              <a:rPr lang="en-US" dirty="0" err="1"/>
              <a:t>kişilerdir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0048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650BD-E221-47AE-BF59-5DDEB43E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A2D47A-2B1C-44C8-8812-C796221A3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774" y="1170749"/>
            <a:ext cx="9394163" cy="451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93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0BBE9-466B-40CE-9C09-72047753C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02FAB-64D5-443A-9996-6338E18F9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en-US" b="1" dirty="0" err="1"/>
              <a:t>Toplam</a:t>
            </a:r>
            <a:r>
              <a:rPr lang="en-US" b="1" dirty="0"/>
              <a:t> </a:t>
            </a:r>
            <a:r>
              <a:rPr lang="en-US" b="1" dirty="0" err="1"/>
              <a:t>çıktı</a:t>
            </a:r>
            <a:r>
              <a:rPr lang="en-US" b="1" dirty="0"/>
              <a:t> </a:t>
            </a:r>
            <a:r>
              <a:rPr lang="en-US" dirty="0" err="1"/>
              <a:t>Belirli</a:t>
            </a:r>
            <a:r>
              <a:rPr lang="en-US" dirty="0"/>
              <a:t> bir </a:t>
            </a:r>
            <a:r>
              <a:rPr lang="en-US" dirty="0" err="1"/>
              <a:t>dönemde</a:t>
            </a:r>
            <a:r>
              <a:rPr lang="en-US" dirty="0"/>
              <a:t> bir </a:t>
            </a:r>
            <a:r>
              <a:rPr lang="en-US" dirty="0" err="1"/>
              <a:t>ekonomide</a:t>
            </a:r>
            <a:r>
              <a:rPr lang="en-US" dirty="0"/>
              <a:t> </a:t>
            </a:r>
            <a:r>
              <a:rPr lang="en-US" dirty="0" err="1"/>
              <a:t>üretilen</a:t>
            </a:r>
            <a:r>
              <a:rPr lang="en-US" dirty="0"/>
              <a:t> (</a:t>
            </a:r>
            <a:r>
              <a:rPr lang="en-US" dirty="0" err="1"/>
              <a:t>veya</a:t>
            </a:r>
            <a:endParaRPr lang="en-US" dirty="0"/>
          </a:p>
          <a:p>
            <a:r>
              <a:rPr lang="de-DE" dirty="0"/>
              <a:t>arzedilen) toplam mal ve hizmet miktarıdır.</a:t>
            </a:r>
          </a:p>
          <a:p>
            <a:r>
              <a:rPr lang="en-US" b="1" dirty="0" err="1"/>
              <a:t>Toplam</a:t>
            </a:r>
            <a:r>
              <a:rPr lang="en-US" b="1" dirty="0"/>
              <a:t> </a:t>
            </a:r>
            <a:r>
              <a:rPr lang="en-US" b="1" dirty="0" err="1"/>
              <a:t>gelir</a:t>
            </a:r>
            <a:r>
              <a:rPr lang="en-US" b="1" dirty="0"/>
              <a:t> </a:t>
            </a:r>
            <a:r>
              <a:rPr lang="en-US" dirty="0" err="1"/>
              <a:t>Belirli</a:t>
            </a:r>
            <a:r>
              <a:rPr lang="en-US" dirty="0"/>
              <a:t> bir </a:t>
            </a:r>
            <a:r>
              <a:rPr lang="en-US" dirty="0" err="1"/>
              <a:t>dönemde</a:t>
            </a:r>
            <a:r>
              <a:rPr lang="en-US" dirty="0"/>
              <a:t> bir </a:t>
            </a:r>
            <a:r>
              <a:rPr lang="en-US" dirty="0" err="1"/>
              <a:t>ekonomide</a:t>
            </a:r>
            <a:r>
              <a:rPr lang="en-US" dirty="0"/>
              <a:t> </a:t>
            </a:r>
            <a:r>
              <a:rPr lang="en-US" dirty="0" err="1"/>
              <a:t>bütün</a:t>
            </a:r>
            <a:r>
              <a:rPr lang="en-US" dirty="0"/>
              <a:t> </a:t>
            </a:r>
            <a:r>
              <a:rPr lang="en-US" dirty="0" err="1"/>
              <a:t>üretim</a:t>
            </a:r>
            <a:endParaRPr lang="en-US" dirty="0"/>
          </a:p>
          <a:p>
            <a:r>
              <a:rPr lang="en-US" dirty="0" err="1"/>
              <a:t>faktörleri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gelirdir</a:t>
            </a:r>
            <a:r>
              <a:rPr lang="en-US" dirty="0"/>
              <a:t>.</a:t>
            </a:r>
          </a:p>
          <a:p>
            <a:r>
              <a:rPr lang="en-US" b="1" dirty="0" err="1"/>
              <a:t>Toplam</a:t>
            </a:r>
            <a:r>
              <a:rPr lang="en-US" b="1" dirty="0"/>
              <a:t> </a:t>
            </a:r>
            <a:r>
              <a:rPr lang="en-US" b="1" dirty="0" err="1"/>
              <a:t>çıktı</a:t>
            </a:r>
            <a:r>
              <a:rPr lang="en-US" b="1" dirty="0"/>
              <a:t> (</a:t>
            </a:r>
            <a:r>
              <a:rPr lang="en-US" b="1" dirty="0" err="1"/>
              <a:t>gelir</a:t>
            </a:r>
            <a:r>
              <a:rPr lang="en-US" b="1" dirty="0"/>
              <a:t>) (</a:t>
            </a:r>
            <a:r>
              <a:rPr lang="en-US" b="1" i="1" dirty="0"/>
              <a:t>Y</a:t>
            </a:r>
            <a:r>
              <a:rPr lang="en-US" b="1" dirty="0"/>
              <a:t>) </a:t>
            </a:r>
            <a:r>
              <a:rPr lang="en-US" i="1" dirty="0"/>
              <a:t>Y </a:t>
            </a:r>
            <a:r>
              <a:rPr lang="en-US" dirty="0" err="1"/>
              <a:t>değişkenini</a:t>
            </a:r>
            <a:r>
              <a:rPr lang="en-US" dirty="0"/>
              <a:t> hem </a:t>
            </a:r>
            <a:r>
              <a:rPr lang="en-US" i="1" dirty="0" err="1"/>
              <a:t>toplam</a:t>
            </a:r>
            <a:r>
              <a:rPr lang="en-US" i="1" dirty="0"/>
              <a:t> </a:t>
            </a:r>
            <a:r>
              <a:rPr lang="en-US" i="1" dirty="0" err="1"/>
              <a:t>çıktı</a:t>
            </a:r>
            <a:r>
              <a:rPr lang="en-US" i="1" dirty="0"/>
              <a:t> </a:t>
            </a:r>
            <a:r>
              <a:rPr lang="en-US" dirty="0"/>
              <a:t>hem de</a:t>
            </a:r>
          </a:p>
          <a:p>
            <a:r>
              <a:rPr lang="en-US" i="1" dirty="0" err="1"/>
              <a:t>toplam</a:t>
            </a:r>
            <a:r>
              <a:rPr lang="en-US" i="1" dirty="0"/>
              <a:t> </a:t>
            </a:r>
            <a:r>
              <a:rPr lang="en-US" i="1" dirty="0" err="1"/>
              <a:t>geliri</a:t>
            </a:r>
            <a:r>
              <a:rPr lang="en-US" i="1" dirty="0"/>
              <a:t> </a:t>
            </a:r>
            <a:r>
              <a:rPr lang="en-US" dirty="0" err="1"/>
              <a:t>belirtmek</a:t>
            </a:r>
            <a:r>
              <a:rPr lang="en-US" dirty="0"/>
              <a:t> için </a:t>
            </a:r>
            <a:r>
              <a:rPr lang="en-US" dirty="0" err="1"/>
              <a:t>kullanacağız</a:t>
            </a:r>
            <a:r>
              <a:rPr lang="en-US" dirty="0"/>
              <a:t>.</a:t>
            </a:r>
          </a:p>
          <a:p>
            <a:r>
              <a:rPr lang="en-US" dirty="0"/>
              <a:t>• </a:t>
            </a:r>
            <a:r>
              <a:rPr lang="en-US" dirty="0" err="1"/>
              <a:t>Herhangi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zamanda</a:t>
            </a:r>
            <a:r>
              <a:rPr lang="en-US" dirty="0"/>
              <a:t>,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çıktı</a:t>
            </a:r>
            <a:r>
              <a:rPr lang="en-US" dirty="0"/>
              <a:t> (</a:t>
            </a:r>
            <a:r>
              <a:rPr lang="en-US" dirty="0" err="1"/>
              <a:t>üretim</a:t>
            </a:r>
            <a:r>
              <a:rPr lang="en-US" dirty="0"/>
              <a:t>) ile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gelir</a:t>
            </a:r>
            <a:endParaRPr lang="en-US" dirty="0"/>
          </a:p>
          <a:p>
            <a:r>
              <a:rPr lang="en-US" dirty="0" err="1"/>
              <a:t>arasında</a:t>
            </a:r>
            <a:r>
              <a:rPr lang="en-US" dirty="0"/>
              <a:t> tam bir </a:t>
            </a:r>
            <a:r>
              <a:rPr lang="en-US" dirty="0" err="1"/>
              <a:t>eşitlik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</a:t>
            </a:r>
          </a:p>
          <a:p>
            <a:r>
              <a:rPr lang="en-US" dirty="0"/>
              <a:t>• </a:t>
            </a:r>
            <a:r>
              <a:rPr lang="en-US" i="1" dirty="0" err="1"/>
              <a:t>Çıktı</a:t>
            </a:r>
            <a:r>
              <a:rPr lang="en-US" dirty="0" err="1"/>
              <a:t>’dan</a:t>
            </a:r>
            <a:r>
              <a:rPr lang="en-US" dirty="0"/>
              <a:t> (Y) </a:t>
            </a:r>
            <a:r>
              <a:rPr lang="en-US" dirty="0" err="1"/>
              <a:t>bahsederken</a:t>
            </a:r>
            <a:r>
              <a:rPr lang="en-US" dirty="0"/>
              <a:t>, </a:t>
            </a:r>
            <a:r>
              <a:rPr lang="en-US" i="1" dirty="0"/>
              <a:t>nominal </a:t>
            </a:r>
            <a:r>
              <a:rPr lang="en-US" i="1" dirty="0" err="1"/>
              <a:t>çıktı</a:t>
            </a:r>
            <a:r>
              <a:rPr lang="en-US" dirty="0" err="1"/>
              <a:t>’dan</a:t>
            </a:r>
            <a:r>
              <a:rPr lang="en-US" dirty="0"/>
              <a:t> değil her zaman</a:t>
            </a:r>
          </a:p>
          <a:p>
            <a:r>
              <a:rPr lang="en-US" i="1" dirty="0"/>
              <a:t>reel </a:t>
            </a:r>
            <a:r>
              <a:rPr lang="en-US" i="1" dirty="0" err="1"/>
              <a:t>çıktı</a:t>
            </a:r>
            <a:r>
              <a:rPr lang="en-US" dirty="0" err="1"/>
              <a:t>’dan</a:t>
            </a:r>
            <a:r>
              <a:rPr lang="en-US" dirty="0"/>
              <a:t> </a:t>
            </a:r>
            <a:r>
              <a:rPr lang="en-US" dirty="0" err="1"/>
              <a:t>bahsediyoruz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1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{0B82919C-DC61-4B3E-AE51-7B9C09AB1396}tf02900743</Template>
  <TotalTime>15</TotalTime>
  <Words>296</Words>
  <Application>Microsoft Office PowerPoint</Application>
  <PresentationFormat>Widescreen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Organic</vt:lpstr>
      <vt:lpstr>Denge Çıktı Düzeyi</vt:lpstr>
      <vt:lpstr>Sabit Fiyatlarla Toplam Çıktı (GSYİH veya GSMH)</vt:lpstr>
      <vt:lpstr>PowerPoint Presentation</vt:lpstr>
      <vt:lpstr>Fiyat Endeksleri</vt:lpstr>
      <vt:lpstr>PowerPoint Presentation</vt:lpstr>
      <vt:lpstr>PowerPoint Presentation</vt:lpstr>
      <vt:lpstr>İstihdam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Denge Çıktı Düzeyi</dc:title>
  <dc:creator>Umut Öneş</dc:creator>
  <cp:lastModifiedBy>Umut Öneş</cp:lastModifiedBy>
  <cp:revision>2</cp:revision>
  <dcterms:created xsi:type="dcterms:W3CDTF">2020-01-23T10:56:39Z</dcterms:created>
  <dcterms:modified xsi:type="dcterms:W3CDTF">2020-01-23T11:12:06Z</dcterms:modified>
</cp:coreProperties>
</file>