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4D10A4-2C68-4BB2-807D-54DE8BDF1A72}" type="datetimeFigureOut">
              <a:rPr lang="tr-TR" smtClean="0"/>
              <a:t>9.05.2020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A76C18-3640-42D9-A20A-6F1291A1ACA4}" type="slidenum">
              <a:rPr lang="tr-TR" smtClean="0"/>
              <a:t>‹#›</a:t>
            </a:fld>
            <a:endParaRPr lang="tr-TR"/>
          </a:p>
        </p:txBody>
      </p:sp>
    </p:spTree>
    <p:extLst>
      <p:ext uri="{BB962C8B-B14F-4D97-AF65-F5344CB8AC3E}">
        <p14:creationId xmlns:p14="http://schemas.microsoft.com/office/powerpoint/2010/main" val="1185449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5614AA36-C6BB-4C7C-88DB-AFF39A9985F9}" type="datetime1">
              <a:rPr lang="tr-TR" smtClean="0"/>
              <a:t>9.05.2020</a:t>
            </a:fld>
            <a:endParaRPr lang="tr-TR"/>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r>
              <a:rPr lang="tr-TR" smtClean="0"/>
              <a:t>HKZ</a:t>
            </a:r>
            <a:endParaRPr lang="tr-TR"/>
          </a:p>
        </p:txBody>
      </p:sp>
      <p:sp>
        <p:nvSpPr>
          <p:cNvPr id="6" name="Slide Number Placeholder 5"/>
          <p:cNvSpPr>
            <a:spLocks noGrp="1"/>
          </p:cNvSpPr>
          <p:nvPr>
            <p:ph type="sldNum" sz="quarter" idx="12"/>
          </p:nvPr>
        </p:nvSpPr>
        <p:spPr>
          <a:xfrm>
            <a:off x="10469880" y="320040"/>
            <a:ext cx="914400" cy="320040"/>
          </a:xfrm>
        </p:spPr>
        <p:txBody>
          <a:bodyPr/>
          <a:lstStyle/>
          <a:p>
            <a:fld id="{363A871C-1F1A-4D42-B24E-43C0CE2E4F22}" type="slidenum">
              <a:rPr lang="tr-TR" smtClean="0"/>
              <a:t>‹#›</a:t>
            </a:fld>
            <a:endParaRPr lang="tr-TR"/>
          </a:p>
        </p:txBody>
      </p:sp>
    </p:spTree>
    <p:extLst>
      <p:ext uri="{BB962C8B-B14F-4D97-AF65-F5344CB8AC3E}">
        <p14:creationId xmlns:p14="http://schemas.microsoft.com/office/powerpoint/2010/main" val="431891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2C3DC80-B825-4791-B47A-1333BE894506}"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363A871C-1F1A-4D42-B24E-43C0CE2E4F22}" type="slidenum">
              <a:rPr lang="tr-TR" smtClean="0"/>
              <a:t>‹#›</a:t>
            </a:fld>
            <a:endParaRPr lang="tr-TR"/>
          </a:p>
        </p:txBody>
      </p:sp>
    </p:spTree>
    <p:extLst>
      <p:ext uri="{BB962C8B-B14F-4D97-AF65-F5344CB8AC3E}">
        <p14:creationId xmlns:p14="http://schemas.microsoft.com/office/powerpoint/2010/main" val="3595555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0B1F90A4-05BA-4D9F-8E83-FC42CF802660}" type="datetime1">
              <a:rPr lang="tr-TR" smtClean="0"/>
              <a:t>9.05.2020</a:t>
            </a:fld>
            <a:endParaRPr lang="tr-TR"/>
          </a:p>
        </p:txBody>
      </p:sp>
      <p:sp>
        <p:nvSpPr>
          <p:cNvPr id="5" name="Footer Placeholder 4"/>
          <p:cNvSpPr>
            <a:spLocks noGrp="1"/>
          </p:cNvSpPr>
          <p:nvPr>
            <p:ph type="ftr" sz="quarter" idx="11"/>
          </p:nvPr>
        </p:nvSpPr>
        <p:spPr>
          <a:xfrm>
            <a:off x="804672" y="6227064"/>
            <a:ext cx="10588752" cy="320040"/>
          </a:xfrm>
        </p:spPr>
        <p:txBody>
          <a:bodyPr/>
          <a:lstStyle/>
          <a:p>
            <a:r>
              <a:rPr lang="tr-TR" smtClean="0"/>
              <a:t>HKZ</a:t>
            </a:r>
            <a:endParaRPr lang="tr-TR"/>
          </a:p>
        </p:txBody>
      </p:sp>
      <p:sp>
        <p:nvSpPr>
          <p:cNvPr id="6" name="Slide Number Placeholder 5"/>
          <p:cNvSpPr>
            <a:spLocks noGrp="1"/>
          </p:cNvSpPr>
          <p:nvPr>
            <p:ph type="sldNum" sz="quarter" idx="12"/>
          </p:nvPr>
        </p:nvSpPr>
        <p:spPr>
          <a:xfrm>
            <a:off x="10469880" y="320040"/>
            <a:ext cx="914400" cy="320040"/>
          </a:xfrm>
        </p:spPr>
        <p:txBody>
          <a:bodyPr/>
          <a:lstStyle/>
          <a:p>
            <a:fld id="{363A871C-1F1A-4D42-B24E-43C0CE2E4F22}" type="slidenum">
              <a:rPr lang="tr-TR" smtClean="0"/>
              <a:t>‹#›</a:t>
            </a:fld>
            <a:endParaRPr lang="tr-TR"/>
          </a:p>
        </p:txBody>
      </p:sp>
    </p:spTree>
    <p:extLst>
      <p:ext uri="{BB962C8B-B14F-4D97-AF65-F5344CB8AC3E}">
        <p14:creationId xmlns:p14="http://schemas.microsoft.com/office/powerpoint/2010/main" val="777175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2192404-7C05-48A5-8EE5-27897C306505}"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363A871C-1F1A-4D42-B24E-43C0CE2E4F22}" type="slidenum">
              <a:rPr lang="tr-TR" smtClean="0"/>
              <a:t>‹#›</a:t>
            </a:fld>
            <a:endParaRPr lang="tr-TR"/>
          </a:p>
        </p:txBody>
      </p:sp>
    </p:spTree>
    <p:extLst>
      <p:ext uri="{BB962C8B-B14F-4D97-AF65-F5344CB8AC3E}">
        <p14:creationId xmlns:p14="http://schemas.microsoft.com/office/powerpoint/2010/main" val="1311519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04672" y="320040"/>
            <a:ext cx="3657600" cy="320040"/>
          </a:xfrm>
        </p:spPr>
        <p:txBody>
          <a:bodyPr/>
          <a:lstStyle/>
          <a:p>
            <a:fld id="{815B95CB-A566-4EF0-95C3-CFE389E42B49}" type="datetime1">
              <a:rPr lang="tr-TR" smtClean="0"/>
              <a:t>9.05.2020</a:t>
            </a:fld>
            <a:endParaRPr lang="tr-TR"/>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r>
              <a:rPr lang="tr-TR" smtClean="0"/>
              <a:t>HKZ</a:t>
            </a:r>
            <a:endParaRPr lang="tr-TR"/>
          </a:p>
        </p:txBody>
      </p:sp>
      <p:sp>
        <p:nvSpPr>
          <p:cNvPr id="6" name="Slide Number Placeholder 5"/>
          <p:cNvSpPr>
            <a:spLocks noGrp="1"/>
          </p:cNvSpPr>
          <p:nvPr>
            <p:ph type="sldNum" sz="quarter" idx="12"/>
          </p:nvPr>
        </p:nvSpPr>
        <p:spPr>
          <a:xfrm>
            <a:off x="10469880" y="320040"/>
            <a:ext cx="914400" cy="320040"/>
          </a:xfrm>
        </p:spPr>
        <p:txBody>
          <a:bodyPr/>
          <a:lstStyle/>
          <a:p>
            <a:fld id="{363A871C-1F1A-4D42-B24E-43C0CE2E4F22}" type="slidenum">
              <a:rPr lang="tr-TR" smtClean="0"/>
              <a:t>‹#›</a:t>
            </a:fld>
            <a:endParaRPr lang="tr-TR"/>
          </a:p>
        </p:txBody>
      </p:sp>
    </p:spTree>
    <p:extLst>
      <p:ext uri="{BB962C8B-B14F-4D97-AF65-F5344CB8AC3E}">
        <p14:creationId xmlns:p14="http://schemas.microsoft.com/office/powerpoint/2010/main" val="1998568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1B47DD4A-972B-403D-87E4-C366E9351638}" type="datetime1">
              <a:rPr lang="tr-TR" smtClean="0"/>
              <a:t>9.05.2020</a:t>
            </a:fld>
            <a:endParaRPr lang="tr-TR"/>
          </a:p>
        </p:txBody>
      </p:sp>
      <p:sp>
        <p:nvSpPr>
          <p:cNvPr id="6" name="Footer Placeholder 5"/>
          <p:cNvSpPr>
            <a:spLocks noGrp="1"/>
          </p:cNvSpPr>
          <p:nvPr>
            <p:ph type="ftr" sz="quarter" idx="11"/>
          </p:nvPr>
        </p:nvSpPr>
        <p:spPr>
          <a:xfrm>
            <a:off x="804672" y="6227064"/>
            <a:ext cx="10588752" cy="320040"/>
          </a:xfrm>
        </p:spPr>
        <p:txBody>
          <a:bodyPr/>
          <a:lstStyle/>
          <a:p>
            <a:r>
              <a:rPr lang="tr-TR" smtClean="0"/>
              <a:t>HKZ</a:t>
            </a:r>
            <a:endParaRPr lang="tr-TR"/>
          </a:p>
        </p:txBody>
      </p:sp>
      <p:sp>
        <p:nvSpPr>
          <p:cNvPr id="7" name="Slide Number Placeholder 6"/>
          <p:cNvSpPr>
            <a:spLocks noGrp="1"/>
          </p:cNvSpPr>
          <p:nvPr>
            <p:ph type="sldNum" sz="quarter" idx="12"/>
          </p:nvPr>
        </p:nvSpPr>
        <p:spPr>
          <a:xfrm>
            <a:off x="10469880" y="320040"/>
            <a:ext cx="914400" cy="320040"/>
          </a:xfrm>
        </p:spPr>
        <p:txBody>
          <a:bodyPr/>
          <a:lstStyle/>
          <a:p>
            <a:fld id="{363A871C-1F1A-4D42-B24E-43C0CE2E4F22}" type="slidenum">
              <a:rPr lang="tr-TR" smtClean="0"/>
              <a:t>‹#›</a:t>
            </a:fld>
            <a:endParaRPr lang="tr-TR"/>
          </a:p>
        </p:txBody>
      </p:sp>
    </p:spTree>
    <p:extLst>
      <p:ext uri="{BB962C8B-B14F-4D97-AF65-F5344CB8AC3E}">
        <p14:creationId xmlns:p14="http://schemas.microsoft.com/office/powerpoint/2010/main" val="3569847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5125305" y="1488985"/>
            <a:ext cx="6264350" cy="169685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118447" y="4351687"/>
            <a:ext cx="6265588" cy="17040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a:xfrm>
            <a:off x="804672" y="320040"/>
            <a:ext cx="3657600" cy="320040"/>
          </a:xfrm>
        </p:spPr>
        <p:txBody>
          <a:bodyPr/>
          <a:lstStyle/>
          <a:p>
            <a:fld id="{DA7B887E-95CF-43B0-9627-777440C3563C}" type="datetime1">
              <a:rPr lang="tr-TR" smtClean="0"/>
              <a:t>9.05.2020</a:t>
            </a:fld>
            <a:endParaRPr lang="tr-TR"/>
          </a:p>
        </p:txBody>
      </p:sp>
      <p:sp>
        <p:nvSpPr>
          <p:cNvPr id="8" name="Footer Placeholder 7"/>
          <p:cNvSpPr>
            <a:spLocks noGrp="1"/>
          </p:cNvSpPr>
          <p:nvPr>
            <p:ph type="ftr" sz="quarter" idx="11"/>
          </p:nvPr>
        </p:nvSpPr>
        <p:spPr>
          <a:xfrm>
            <a:off x="804672" y="6227064"/>
            <a:ext cx="10588752" cy="320040"/>
          </a:xfrm>
        </p:spPr>
        <p:txBody>
          <a:bodyPr/>
          <a:lstStyle/>
          <a:p>
            <a:r>
              <a:rPr lang="tr-TR" smtClean="0"/>
              <a:t>HKZ</a:t>
            </a:r>
            <a:endParaRPr lang="tr-TR"/>
          </a:p>
        </p:txBody>
      </p:sp>
      <p:sp>
        <p:nvSpPr>
          <p:cNvPr id="9" name="Slide Number Placeholder 8"/>
          <p:cNvSpPr>
            <a:spLocks noGrp="1"/>
          </p:cNvSpPr>
          <p:nvPr>
            <p:ph type="sldNum" sz="quarter" idx="12"/>
          </p:nvPr>
        </p:nvSpPr>
        <p:spPr>
          <a:xfrm>
            <a:off x="10469880" y="320040"/>
            <a:ext cx="914400" cy="320040"/>
          </a:xfrm>
        </p:spPr>
        <p:txBody>
          <a:bodyPr/>
          <a:lstStyle/>
          <a:p>
            <a:fld id="{363A871C-1F1A-4D42-B24E-43C0CE2E4F22}" type="slidenum">
              <a:rPr lang="tr-TR" smtClean="0"/>
              <a:t>‹#›</a:t>
            </a:fld>
            <a:endParaRPr lang="tr-TR"/>
          </a:p>
        </p:txBody>
      </p:sp>
    </p:spTree>
    <p:extLst>
      <p:ext uri="{BB962C8B-B14F-4D97-AF65-F5344CB8AC3E}">
        <p14:creationId xmlns:p14="http://schemas.microsoft.com/office/powerpoint/2010/main" val="1195966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1B07AA7-E31C-4C44-9723-2DCAEBFB73CA}" type="datetime1">
              <a:rPr lang="tr-TR" smtClean="0"/>
              <a:t>9.05.2020</a:t>
            </a:fld>
            <a:endParaRPr lang="tr-TR"/>
          </a:p>
        </p:txBody>
      </p:sp>
      <p:sp>
        <p:nvSpPr>
          <p:cNvPr id="4" name="Footer Placeholder 3"/>
          <p:cNvSpPr>
            <a:spLocks noGrp="1"/>
          </p:cNvSpPr>
          <p:nvPr>
            <p:ph type="ftr" sz="quarter" idx="11"/>
          </p:nvPr>
        </p:nvSpPr>
        <p:spPr/>
        <p:txBody>
          <a:bodyPr/>
          <a:lstStyle/>
          <a:p>
            <a:r>
              <a:rPr lang="tr-TR" smtClean="0"/>
              <a:t>HKZ</a:t>
            </a:r>
            <a:endParaRPr lang="tr-TR"/>
          </a:p>
        </p:txBody>
      </p:sp>
      <p:sp>
        <p:nvSpPr>
          <p:cNvPr id="5" name="Slide Number Placeholder 4"/>
          <p:cNvSpPr>
            <a:spLocks noGrp="1"/>
          </p:cNvSpPr>
          <p:nvPr>
            <p:ph type="sldNum" sz="quarter" idx="12"/>
          </p:nvPr>
        </p:nvSpPr>
        <p:spPr/>
        <p:txBody>
          <a:bodyPr/>
          <a:lstStyle/>
          <a:p>
            <a:fld id="{363A871C-1F1A-4D42-B24E-43C0CE2E4F22}" type="slidenum">
              <a:rPr lang="tr-TR" smtClean="0"/>
              <a:t>‹#›</a:t>
            </a:fld>
            <a:endParaRPr lang="tr-TR"/>
          </a:p>
        </p:txBody>
      </p:sp>
    </p:spTree>
    <p:extLst>
      <p:ext uri="{BB962C8B-B14F-4D97-AF65-F5344CB8AC3E}">
        <p14:creationId xmlns:p14="http://schemas.microsoft.com/office/powerpoint/2010/main" val="3770169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3CB0E873-52BC-4FF9-B1B0-567F1CC737EE}" type="datetime1">
              <a:rPr lang="tr-TR" smtClean="0"/>
              <a:t>9.05.2020</a:t>
            </a:fld>
            <a:endParaRPr lang="tr-TR"/>
          </a:p>
        </p:txBody>
      </p:sp>
      <p:sp>
        <p:nvSpPr>
          <p:cNvPr id="3" name="Footer Placeholder 2"/>
          <p:cNvSpPr>
            <a:spLocks noGrp="1"/>
          </p:cNvSpPr>
          <p:nvPr>
            <p:ph type="ftr" sz="quarter" idx="11"/>
          </p:nvPr>
        </p:nvSpPr>
        <p:spPr>
          <a:xfrm>
            <a:off x="804672" y="6227064"/>
            <a:ext cx="10588752" cy="320040"/>
          </a:xfrm>
        </p:spPr>
        <p:txBody>
          <a:bodyPr/>
          <a:lstStyle/>
          <a:p>
            <a:r>
              <a:rPr lang="tr-TR" smtClean="0"/>
              <a:t>HKZ</a:t>
            </a:r>
            <a:endParaRPr lang="tr-TR"/>
          </a:p>
        </p:txBody>
      </p:sp>
      <p:sp>
        <p:nvSpPr>
          <p:cNvPr id="4" name="Slide Number Placeholder 3"/>
          <p:cNvSpPr>
            <a:spLocks noGrp="1"/>
          </p:cNvSpPr>
          <p:nvPr>
            <p:ph type="sldNum" sz="quarter" idx="12"/>
          </p:nvPr>
        </p:nvSpPr>
        <p:spPr>
          <a:xfrm>
            <a:off x="10469880" y="320040"/>
            <a:ext cx="914400" cy="320040"/>
          </a:xfrm>
        </p:spPr>
        <p:txBody>
          <a:bodyPr/>
          <a:lstStyle/>
          <a:p>
            <a:fld id="{363A871C-1F1A-4D42-B24E-43C0CE2E4F22}" type="slidenum">
              <a:rPr lang="tr-TR" smtClean="0"/>
              <a:t>‹#›</a:t>
            </a:fld>
            <a:endParaRPr lang="tr-TR"/>
          </a:p>
        </p:txBody>
      </p:sp>
    </p:spTree>
    <p:extLst>
      <p:ext uri="{BB962C8B-B14F-4D97-AF65-F5344CB8AC3E}">
        <p14:creationId xmlns:p14="http://schemas.microsoft.com/office/powerpoint/2010/main" val="39743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D407F8F-802D-4E22-BEA1-2EF90E4574A9}"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7" name="Slide Number Placeholder 6"/>
          <p:cNvSpPr>
            <a:spLocks noGrp="1"/>
          </p:cNvSpPr>
          <p:nvPr>
            <p:ph type="sldNum" sz="quarter" idx="12"/>
          </p:nvPr>
        </p:nvSpPr>
        <p:spPr/>
        <p:txBody>
          <a:bodyPr/>
          <a:lstStyle/>
          <a:p>
            <a:fld id="{363A871C-1F1A-4D42-B24E-43C0CE2E4F22}" type="slidenum">
              <a:rPr lang="tr-TR" smtClean="0"/>
              <a:t>‹#›</a:t>
            </a:fld>
            <a:endParaRPr lang="tr-TR"/>
          </a:p>
        </p:txBody>
      </p:sp>
    </p:spTree>
    <p:extLst>
      <p:ext uri="{BB962C8B-B14F-4D97-AF65-F5344CB8AC3E}">
        <p14:creationId xmlns:p14="http://schemas.microsoft.com/office/powerpoint/2010/main" val="3302517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804672" y="320040"/>
            <a:ext cx="3657600" cy="320040"/>
          </a:xfrm>
        </p:spPr>
        <p:txBody>
          <a:bodyPr/>
          <a:lstStyle/>
          <a:p>
            <a:fld id="{55A82884-9C71-41E4-B6EE-63625636B21F}" type="datetime1">
              <a:rPr lang="tr-TR" smtClean="0"/>
              <a:t>9.05.2020</a:t>
            </a:fld>
            <a:endParaRPr lang="tr-TR"/>
          </a:p>
        </p:txBody>
      </p:sp>
      <p:sp>
        <p:nvSpPr>
          <p:cNvPr id="6" name="Footer Placeholder 5"/>
          <p:cNvSpPr>
            <a:spLocks noGrp="1"/>
          </p:cNvSpPr>
          <p:nvPr>
            <p:ph type="ftr" sz="quarter" idx="11"/>
          </p:nvPr>
        </p:nvSpPr>
        <p:spPr>
          <a:xfrm>
            <a:off x="804672" y="6227064"/>
            <a:ext cx="5942203" cy="320040"/>
          </a:xfrm>
        </p:spPr>
        <p:txBody>
          <a:bodyPr/>
          <a:lstStyle/>
          <a:p>
            <a:r>
              <a:rPr lang="tr-TR" smtClean="0"/>
              <a:t>HKZ</a:t>
            </a:r>
            <a:endParaRPr lang="tr-TR"/>
          </a:p>
        </p:txBody>
      </p:sp>
      <p:sp>
        <p:nvSpPr>
          <p:cNvPr id="7" name="Slide Number Placeholder 6"/>
          <p:cNvSpPr>
            <a:spLocks noGrp="1"/>
          </p:cNvSpPr>
          <p:nvPr>
            <p:ph type="sldNum" sz="quarter" idx="12"/>
          </p:nvPr>
        </p:nvSpPr>
        <p:spPr>
          <a:xfrm>
            <a:off x="5828377" y="320040"/>
            <a:ext cx="914400" cy="320040"/>
          </a:xfrm>
        </p:spPr>
        <p:txBody>
          <a:bodyPr/>
          <a:lstStyle/>
          <a:p>
            <a:fld id="{363A871C-1F1A-4D42-B24E-43C0CE2E4F22}" type="slidenum">
              <a:rPr lang="tr-TR" smtClean="0"/>
              <a:t>‹#›</a:t>
            </a:fld>
            <a:endParaRPr lang="tr-TR"/>
          </a:p>
        </p:txBody>
      </p:sp>
    </p:spTree>
    <p:extLst>
      <p:ext uri="{BB962C8B-B14F-4D97-AF65-F5344CB8AC3E}">
        <p14:creationId xmlns:p14="http://schemas.microsoft.com/office/powerpoint/2010/main" val="1392657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58EB775B-862D-43AF-ACE6-620C70AC17BA}" type="datetime1">
              <a:rPr lang="tr-TR" smtClean="0"/>
              <a:t>9.05.2020</a:t>
            </a:fld>
            <a:endParaRPr lang="tr-TR"/>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tr-TR" smtClean="0"/>
              <a:t>HKZ</a:t>
            </a:r>
            <a:endParaRPr lang="tr-TR"/>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363A871C-1F1A-4D42-B24E-43C0CE2E4F22}" type="slidenum">
              <a:rPr lang="tr-TR" smtClean="0"/>
              <a:t>‹#›</a:t>
            </a:fld>
            <a:endParaRPr lang="tr-TR"/>
          </a:p>
        </p:txBody>
      </p:sp>
    </p:spTree>
    <p:extLst>
      <p:ext uri="{BB962C8B-B14F-4D97-AF65-F5344CB8AC3E}">
        <p14:creationId xmlns:p14="http://schemas.microsoft.com/office/powerpoint/2010/main" val="34856708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EĞİTİMİN TOPLUMSAL TEMELLERİ</a:t>
            </a:r>
            <a:endParaRPr lang="tr-TR" dirty="0"/>
          </a:p>
        </p:txBody>
      </p:sp>
      <p:sp>
        <p:nvSpPr>
          <p:cNvPr id="3" name="Alt Başlık 2"/>
          <p:cNvSpPr>
            <a:spLocks noGrp="1"/>
          </p:cNvSpPr>
          <p:nvPr>
            <p:ph type="subTitle" idx="1"/>
          </p:nvPr>
        </p:nvSpPr>
        <p:spPr/>
        <p:txBody>
          <a:bodyPr/>
          <a:lstStyle/>
          <a:p>
            <a:r>
              <a:rPr lang="tr-TR" dirty="0" smtClean="0"/>
              <a:t>HKZ</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590966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Temel toplumsal kurumlar  ve eğitim</a:t>
            </a:r>
            <a:endParaRPr lang="tr-TR" dirty="0"/>
          </a:p>
        </p:txBody>
      </p:sp>
      <p:sp>
        <p:nvSpPr>
          <p:cNvPr id="3" name="İçerik Yer Tutucusu 2"/>
          <p:cNvSpPr>
            <a:spLocks noGrp="1"/>
          </p:cNvSpPr>
          <p:nvPr>
            <p:ph idx="1"/>
          </p:nvPr>
        </p:nvSpPr>
        <p:spPr/>
        <p:txBody>
          <a:bodyPr/>
          <a:lstStyle/>
          <a:p>
            <a:r>
              <a:rPr lang="tr-TR" dirty="0" smtClean="0"/>
              <a:t>Aile</a:t>
            </a:r>
          </a:p>
          <a:p>
            <a:r>
              <a:rPr lang="tr-TR" dirty="0" smtClean="0"/>
              <a:t>Eğitim</a:t>
            </a:r>
          </a:p>
          <a:p>
            <a:r>
              <a:rPr lang="tr-TR" dirty="0" smtClean="0"/>
              <a:t>Hukuk</a:t>
            </a:r>
          </a:p>
          <a:p>
            <a:r>
              <a:rPr lang="tr-TR" dirty="0" smtClean="0"/>
              <a:t>Ekonomi</a:t>
            </a:r>
          </a:p>
          <a:p>
            <a:r>
              <a:rPr lang="tr-TR" dirty="0" smtClean="0"/>
              <a:t>Politika </a:t>
            </a:r>
          </a:p>
          <a:p>
            <a:r>
              <a:rPr lang="tr-TR" dirty="0" smtClean="0"/>
              <a:t>din</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181434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Temel toplumsal kurumlar  ve eğitim</a:t>
            </a:r>
          </a:p>
        </p:txBody>
      </p:sp>
      <p:sp>
        <p:nvSpPr>
          <p:cNvPr id="3" name="İçerik Yer Tutucusu 2"/>
          <p:cNvSpPr>
            <a:spLocks noGrp="1"/>
          </p:cNvSpPr>
          <p:nvPr>
            <p:ph idx="1"/>
          </p:nvPr>
        </p:nvSpPr>
        <p:spPr/>
        <p:txBody>
          <a:bodyPr/>
          <a:lstStyle/>
          <a:p>
            <a:r>
              <a:rPr lang="tr-TR" dirty="0" smtClean="0"/>
              <a:t>Toplumsal kurum: </a:t>
            </a:r>
            <a:r>
              <a:rPr lang="tr-TR" dirty="0" smtClean="0"/>
              <a:t>Toplumun bir temel gereksinimi etrafında toplanmış birçok kişi tarafından paylaşılmış bulunan davranış örnekleri bileşimine  denir.</a:t>
            </a:r>
          </a:p>
          <a:p>
            <a:r>
              <a:rPr lang="tr-TR" dirty="0" smtClean="0"/>
              <a:t>Toplumsal kurumlar kendi içinde birçok parçadan oluşurlar ve bunların birbirlerini desteklemesi zorunludur.</a:t>
            </a:r>
          </a:p>
          <a:p>
            <a:r>
              <a:rPr lang="tr-TR" dirty="0" smtClean="0"/>
              <a:t>Aksi </a:t>
            </a:r>
            <a:r>
              <a:rPr lang="tr-TR" dirty="0" smtClean="0"/>
              <a:t>durumda amaçlarını gerçekleştirmeleri mümkün olmayacaktır.</a:t>
            </a:r>
          </a:p>
          <a:p>
            <a:r>
              <a:rPr lang="tr-TR" dirty="0" smtClean="0"/>
              <a:t>Toplumsal kurumlar uzun süre yaşamak ve mal ve hizmet üretmek için kurulurlar.</a:t>
            </a:r>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4114214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Aile kurumu ve </a:t>
            </a:r>
            <a:r>
              <a:rPr lang="tr-TR" dirty="0"/>
              <a:t>eğitim</a:t>
            </a:r>
          </a:p>
        </p:txBody>
      </p:sp>
      <p:sp>
        <p:nvSpPr>
          <p:cNvPr id="3" name="İçerik Yer Tutucusu 2"/>
          <p:cNvSpPr>
            <a:spLocks noGrp="1"/>
          </p:cNvSpPr>
          <p:nvPr>
            <p:ph idx="1"/>
          </p:nvPr>
        </p:nvSpPr>
        <p:spPr/>
        <p:txBody>
          <a:bodyPr>
            <a:normAutofit fontScale="92500" lnSpcReduction="10000"/>
          </a:bodyPr>
          <a:lstStyle/>
          <a:p>
            <a:r>
              <a:rPr lang="tr-TR" dirty="0" smtClean="0"/>
              <a:t>Aile toplum için önemli bir kurumdur. Toplumun çekirdeğini oluşturur.</a:t>
            </a:r>
          </a:p>
          <a:p>
            <a:r>
              <a:rPr lang="tr-TR" dirty="0" smtClean="0"/>
              <a:t>Aile insan soyunun devamı ve daha sağlıklı ve uyumlu yaşama arzusu sonucu ortaya çıkmıştır.</a:t>
            </a:r>
          </a:p>
          <a:p>
            <a:r>
              <a:rPr lang="tr-TR" dirty="0" smtClean="0"/>
              <a:t>Çocuk ailenin gelenekleri üzerine yetişir. Birey önce aile içinde toplumsallaşır.</a:t>
            </a:r>
          </a:p>
          <a:p>
            <a:r>
              <a:rPr lang="tr-TR" dirty="0" smtClean="0"/>
              <a:t>Her aile çocuğunu içinde yaşadığı kültüre göre de eğitir.</a:t>
            </a:r>
          </a:p>
          <a:p>
            <a:r>
              <a:rPr lang="tr-TR" dirty="0" smtClean="0"/>
              <a:t>Aile yaşantısı kendi kültürü yanında toplumsal kuralları da içerir ve bunların uygulanmasını denetler.</a:t>
            </a:r>
          </a:p>
          <a:p>
            <a:r>
              <a:rPr lang="tr-TR" dirty="0" smtClean="0"/>
              <a:t>Aile; insan neslinin devamını sağlayan, cinsler arası ilişkileri kurallara bağlayan davranışlar dizgesi olarak tanımlanmaktadır.</a:t>
            </a:r>
          </a:p>
          <a:p>
            <a:r>
              <a:rPr lang="tr-TR" dirty="0" smtClean="0"/>
              <a:t>Yönetim biçimine göre anaerkil-ataerkil; birey sayısına göre büyük –küçük, yerleşim yerine göre kentsel-kırsal olarak adlandırılmaktadır.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04920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kurumu ve eğitim</a:t>
            </a:r>
            <a:endParaRPr lang="tr-TR" dirty="0"/>
          </a:p>
        </p:txBody>
      </p:sp>
      <p:sp>
        <p:nvSpPr>
          <p:cNvPr id="3" name="İçerik Yer Tutucusu 2"/>
          <p:cNvSpPr>
            <a:spLocks noGrp="1"/>
          </p:cNvSpPr>
          <p:nvPr>
            <p:ph idx="1"/>
          </p:nvPr>
        </p:nvSpPr>
        <p:spPr/>
        <p:txBody>
          <a:bodyPr/>
          <a:lstStyle/>
          <a:p>
            <a:r>
              <a:rPr lang="tr-TR" dirty="0" smtClean="0"/>
              <a:t>Yerleşik hayata geçişle birlikte öğrenme gereksinimleri arttı; eğitim, okul ve öğretmen anlayışının ortaya çıkmasına etki etti.</a:t>
            </a:r>
          </a:p>
          <a:p>
            <a:r>
              <a:rPr lang="tr-TR" dirty="0" smtClean="0"/>
              <a:t>İnsanların toplumsal yaşama ortamı oluşturmaları eğitim ve öğretimin kurumsallaşmasına neden olmuştur.</a:t>
            </a:r>
          </a:p>
          <a:p>
            <a:r>
              <a:rPr lang="tr-TR" dirty="0" smtClean="0"/>
              <a:t>Tarihte ilk bilinen toplum Sümerlerdir. Onlarda da okul ve öğretmen yapılanmasına rastlanmaktadır.</a:t>
            </a:r>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0979400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Hukuk kurumu ve eğitim</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Toplum halinde yaşayan insanlar birbirleri ile yaşamları boyunca ilişki ve iş birliği içinde olmak durumundadır.</a:t>
            </a:r>
          </a:p>
          <a:p>
            <a:r>
              <a:rPr lang="tr-TR" dirty="0" smtClean="0"/>
              <a:t>Toplumdaki sosyal ilişkilerin bir düzen içinde yürütülmesi toplum yaşayışı bakımından önemlidir.</a:t>
            </a:r>
          </a:p>
          <a:p>
            <a:r>
              <a:rPr lang="tr-TR" dirty="0" smtClean="0"/>
              <a:t>Hukukun amacı; toplumdaki adaleti, düzeni sağlama, toplum bireylerinin gereksinimlerini karşılama olarak özetlenir. </a:t>
            </a:r>
          </a:p>
          <a:p>
            <a:r>
              <a:rPr lang="tr-TR" dirty="0" smtClean="0"/>
              <a:t>Toplumsal yaşamda ilişkiler çeşitli kurallara bağlıdır. Toplumda düzeni sağlayan başlıca kurallar; dini , ahlaki, hukuki kurallardır.</a:t>
            </a:r>
          </a:p>
          <a:p>
            <a:r>
              <a:rPr lang="tr-TR" dirty="0" smtClean="0"/>
              <a:t>Hukuk kurallarının yaptırımı devletçe yapılır.  Hukuku devlet oluşturur.</a:t>
            </a:r>
          </a:p>
          <a:p>
            <a:r>
              <a:rPr lang="tr-TR" dirty="0" smtClean="0"/>
              <a:t>Hukuk kuralları, toplumun üyelerinin birbirlerine ve içinde yaşadıkları topluma, toplumun üyelerine karşı haklarını, ödevlerini ve sorumluluklarını düzenler. </a:t>
            </a:r>
          </a:p>
          <a:p>
            <a:r>
              <a:rPr lang="tr-TR" dirty="0" smtClean="0"/>
              <a:t>Hukuk kurallarının, toplumun yaşayış biçiminden, kültüründen, akıl ve iradesinden etkilenerek oluşturulduğu bir gerçektir.</a:t>
            </a:r>
          </a:p>
          <a:p>
            <a:r>
              <a:rPr lang="tr-TR" dirty="0" smtClean="0"/>
              <a:t>Hukuk aynı zamanda sosyal kurallar bütünüdür.</a:t>
            </a:r>
          </a:p>
          <a:p>
            <a:r>
              <a:rPr lang="tr-TR" dirty="0" smtClean="0"/>
              <a:t>Eğitim hukuk kurumunda, hukukta eğitim kurumunda görevler üstlenir.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945623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Ekonomi kurumu ve eğitim</a:t>
            </a:r>
            <a:endParaRPr lang="tr-TR" dirty="0"/>
          </a:p>
        </p:txBody>
      </p:sp>
      <p:sp>
        <p:nvSpPr>
          <p:cNvPr id="3" name="İçerik Yer Tutucusu 2"/>
          <p:cNvSpPr>
            <a:spLocks noGrp="1"/>
          </p:cNvSpPr>
          <p:nvPr>
            <p:ph idx="1"/>
          </p:nvPr>
        </p:nvSpPr>
        <p:spPr/>
        <p:txBody>
          <a:bodyPr>
            <a:normAutofit fontScale="85000" lnSpcReduction="10000"/>
          </a:bodyPr>
          <a:lstStyle/>
          <a:p>
            <a:r>
              <a:rPr lang="tr-TR" dirty="0" smtClean="0"/>
              <a:t>İnsan gereksinimlerinin bir çoğunun karşılanması ekonomik kaynaklarla ilişkilidir.</a:t>
            </a:r>
          </a:p>
          <a:p>
            <a:r>
              <a:rPr lang="tr-TR" dirty="0" smtClean="0"/>
              <a:t>İnsanlar rahat yaşayabilmek için üretmek zorundadırlar. Üretim: toplumun gereksinimlerini karşılamak, kıt malların miktarını ve yararını artırmak amacıyla harcanan çabalar toplamına denir.</a:t>
            </a:r>
          </a:p>
          <a:p>
            <a:r>
              <a:rPr lang="tr-TR" dirty="0" smtClean="0"/>
              <a:t>Toplumda üretim ilişkilerini düzenleyen kuruma da ekonomi kurumu denir.</a:t>
            </a:r>
          </a:p>
          <a:p>
            <a:r>
              <a:rPr lang="tr-TR" dirty="0" smtClean="0"/>
              <a:t>Ekonomi kurumu, yalnızca bireysel kaynakları değil toplumun çıkarlarını da belli bir düzene koyar.</a:t>
            </a:r>
          </a:p>
          <a:p>
            <a:r>
              <a:rPr lang="tr-TR" dirty="0" smtClean="0"/>
              <a:t>Gerek bilimsel bilginin gerekse de toplumun ve ekonominin işleyişi ile ilgili bilgilerin, ve de özel olarak her bir ekonomik role ilişkin bilgi ve becerilerin öğrenilmesi, okuldaki planlı öğrenme öğretme süreci ile mümkündür.</a:t>
            </a:r>
          </a:p>
          <a:p>
            <a:r>
              <a:rPr lang="tr-TR" dirty="0" smtClean="0"/>
              <a:t>Ekonomiye gerekli nitelikli insan gücünün planlı bir şekilde yetiştirilmesi, teknoloji üretimi, bireye tutumluluk kazandırılması eğitimle mümkündür.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085424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Politika kurumu ve eğitim</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Politika, bir toplumun yönetim ilişkilerini ve yönetim süreçlerini belli kurallara bağlayan bir toplumsal kurumdur. </a:t>
            </a:r>
          </a:p>
          <a:p>
            <a:r>
              <a:rPr lang="tr-TR" dirty="0" smtClean="0"/>
              <a:t>Yönetim toplumsal bir olaydır.</a:t>
            </a:r>
          </a:p>
          <a:p>
            <a:r>
              <a:rPr lang="tr-TR" dirty="0" smtClean="0"/>
              <a:t>Toplumun yönetim işleri yanında, diğer toplumlarla olan ilişkilerini de düzenler.</a:t>
            </a:r>
          </a:p>
          <a:p>
            <a:r>
              <a:rPr lang="tr-TR" dirty="0" smtClean="0"/>
              <a:t>Yeryüzünde var olan her toplumun bir politikası vardır. </a:t>
            </a:r>
            <a:endParaRPr lang="tr-TR" dirty="0"/>
          </a:p>
          <a:p>
            <a:r>
              <a:rPr lang="tr-TR" dirty="0" smtClean="0"/>
              <a:t>Eğitim kurumu da toplumun bireylerine milli ideolojiyi, toplumsal değerleri, anayasaya ve vatanına bağlılığı</a:t>
            </a:r>
            <a:r>
              <a:rPr lang="tr-TR" dirty="0"/>
              <a:t> </a:t>
            </a:r>
            <a:r>
              <a:rPr lang="tr-TR" dirty="0" smtClean="0"/>
              <a:t>öğretir.</a:t>
            </a:r>
          </a:p>
          <a:p>
            <a:r>
              <a:rPr lang="tr-TR" dirty="0" smtClean="0"/>
              <a:t>Eğitim kurumları anayasa ve yasalarda belirtilenlerin dışında bir şey öğretemezler.</a:t>
            </a:r>
          </a:p>
          <a:p>
            <a:r>
              <a:rPr lang="tr-TR" dirty="0" smtClean="0"/>
              <a:t>Politik kurumlar aldıkları kararlarla eğitimi etkilerler. </a:t>
            </a:r>
          </a:p>
          <a:p>
            <a:r>
              <a:rPr lang="tr-TR" dirty="0" smtClean="0"/>
              <a:t>Eğitim kurumları yetiştirdikleri insanlarla politik kurumlara destek olurlar.</a:t>
            </a:r>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799295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 kurumu ve eğitim</a:t>
            </a:r>
            <a:endParaRPr lang="tr-TR" dirty="0"/>
          </a:p>
        </p:txBody>
      </p:sp>
      <p:sp>
        <p:nvSpPr>
          <p:cNvPr id="3" name="İçerik Yer Tutucusu 2"/>
          <p:cNvSpPr>
            <a:spLocks noGrp="1"/>
          </p:cNvSpPr>
          <p:nvPr>
            <p:ph idx="1"/>
          </p:nvPr>
        </p:nvSpPr>
        <p:spPr/>
        <p:txBody>
          <a:bodyPr/>
          <a:lstStyle/>
          <a:p>
            <a:r>
              <a:rPr lang="tr-TR" dirty="0" smtClean="0"/>
              <a:t>Toplumu bir arada tutan önemli toplumsal kurumlardan birisi de din kurumudur.</a:t>
            </a:r>
          </a:p>
          <a:p>
            <a:r>
              <a:rPr lang="tr-TR" dirty="0" smtClean="0"/>
              <a:t>Din, toplumsal kuralların insanlara kazandırılmasında, diğer toplumsal kurumlara yardım sağlamada önemli role sahiptir.</a:t>
            </a:r>
          </a:p>
          <a:p>
            <a:r>
              <a:rPr lang="tr-TR" dirty="0"/>
              <a:t> </a:t>
            </a:r>
            <a:r>
              <a:rPr lang="tr-TR" dirty="0"/>
              <a:t>D</a:t>
            </a:r>
            <a:r>
              <a:rPr lang="tr-TR" dirty="0" smtClean="0"/>
              <a:t>in </a:t>
            </a:r>
            <a:r>
              <a:rPr lang="tr-TR" dirty="0" smtClean="0"/>
              <a:t>toplumsal denetime yardımcı olur, rehberlik eder.</a:t>
            </a:r>
          </a:p>
          <a:p>
            <a:r>
              <a:rPr lang="tr-TR" dirty="0" smtClean="0"/>
              <a:t>Toplumların biçimlenmesinde önemli göreve sahiptir. Dinsel etmenlerin güçlü olduğu toplumlarda ilişkilerin din tarafından düzenlenip yönetildiğini söyleyebiliriz.</a:t>
            </a:r>
          </a:p>
          <a:p>
            <a:endParaRPr lang="tr-TR" dirty="0" smtClean="0"/>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075867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Toplumsal olgular bakımından eğitim</a:t>
            </a:r>
            <a:endParaRPr lang="tr-TR" dirty="0"/>
          </a:p>
        </p:txBody>
      </p:sp>
      <p:sp>
        <p:nvSpPr>
          <p:cNvPr id="3" name="İçerik Yer Tutucusu 2"/>
          <p:cNvSpPr>
            <a:spLocks noGrp="1"/>
          </p:cNvSpPr>
          <p:nvPr>
            <p:ph idx="1"/>
          </p:nvPr>
        </p:nvSpPr>
        <p:spPr/>
        <p:txBody>
          <a:bodyPr/>
          <a:lstStyle/>
          <a:p>
            <a:r>
              <a:rPr lang="tr-TR" dirty="0" smtClean="0"/>
              <a:t>Sosyal denetim- eğitim: (töreler, toplumsal değerler, normlar, yasalar denetim araçlarıdır)</a:t>
            </a:r>
          </a:p>
          <a:p>
            <a:r>
              <a:rPr lang="tr-TR" dirty="0" smtClean="0"/>
              <a:t>Toplumsal hareketlilik- eğitim( coğrafi koşullar, iş bulma, doğal afet vb. nedenlerle göçler)--- yatay ve dikey hareketlilik</a:t>
            </a:r>
          </a:p>
          <a:p>
            <a:r>
              <a:rPr lang="tr-TR" dirty="0" smtClean="0"/>
              <a:t>Demografik özellikler-eğitim (demografik yapı ile toplumların ekonomik ve toplumsal yapıları arasında ilişki vardır)</a:t>
            </a:r>
          </a:p>
          <a:p>
            <a:r>
              <a:rPr lang="tr-TR" dirty="0" smtClean="0"/>
              <a:t>Toplumsal sorumluluk-eğitim (eğitim bireylere toplumsal sorumluluk kazandırır)</a:t>
            </a:r>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885418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Kültür-eğitim</a:t>
            </a:r>
            <a:endParaRPr lang="tr-TR" dirty="0"/>
          </a:p>
        </p:txBody>
      </p:sp>
      <p:sp>
        <p:nvSpPr>
          <p:cNvPr id="3" name="İçerik Yer Tutucusu 2"/>
          <p:cNvSpPr>
            <a:spLocks noGrp="1"/>
          </p:cNvSpPr>
          <p:nvPr>
            <p:ph idx="1"/>
          </p:nvPr>
        </p:nvSpPr>
        <p:spPr/>
        <p:txBody>
          <a:bodyPr/>
          <a:lstStyle/>
          <a:p>
            <a:r>
              <a:rPr lang="tr-TR" dirty="0" smtClean="0"/>
              <a:t>Kültür, sanat, edebiyat, müzik, resim gibi değerlerle eşgüdümlüdür.</a:t>
            </a:r>
          </a:p>
          <a:p>
            <a:r>
              <a:rPr lang="tr-TR" dirty="0" smtClean="0"/>
              <a:t>Kültür; bir toplumun üyeleri arasında paylaşılan, devredilen ve bir değişim süreci içinde bulunan öğrenilmiş davranış kalıplarıyla bu kalıpların (inanç, değer, tavır ve maddesel öğeleri kapsayan)ürünlerin oluşturduğu bir yaşam biçimidir.</a:t>
            </a:r>
          </a:p>
          <a:p>
            <a:r>
              <a:rPr lang="tr-TR" dirty="0" smtClean="0"/>
              <a:t>Edward </a:t>
            </a:r>
            <a:r>
              <a:rPr lang="tr-TR" dirty="0" err="1"/>
              <a:t>T</a:t>
            </a:r>
            <a:r>
              <a:rPr lang="tr-TR" dirty="0" err="1" smtClean="0"/>
              <a:t>ylor</a:t>
            </a:r>
            <a:r>
              <a:rPr lang="tr-TR" dirty="0" smtClean="0"/>
              <a:t> kültürü; bilgi, inanç, ahlak, hukuk, gelenek gibi insanların, toplumun bir üyesi olarak edindikleri her türlü alışkanlık ve yeteneği içeren karmaşık bir bütünlüktür.</a:t>
            </a:r>
          </a:p>
          <a:p>
            <a:r>
              <a:rPr lang="tr-TR" dirty="0" smtClean="0"/>
              <a:t>Kültür kısmen eğitim yoluyla kısmen de içinde bulunulan sosyal çevreden kaynaklanmaktadır.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112851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 y="1724297"/>
            <a:ext cx="4820194" cy="3082070"/>
          </a:xfrm>
        </p:spPr>
        <p:txBody>
          <a:bodyPr>
            <a:normAutofit/>
          </a:bodyPr>
          <a:lstStyle/>
          <a:p>
            <a:r>
              <a:rPr lang="tr-TR" sz="3200" dirty="0" smtClean="0"/>
              <a:t>     TOPLUMSALLAŞTIRMA</a:t>
            </a:r>
            <a:endParaRPr lang="tr-TR" sz="3200" dirty="0"/>
          </a:p>
        </p:txBody>
      </p:sp>
      <p:sp>
        <p:nvSpPr>
          <p:cNvPr id="3" name="İçerik Yer Tutucusu 2"/>
          <p:cNvSpPr>
            <a:spLocks noGrp="1"/>
          </p:cNvSpPr>
          <p:nvPr>
            <p:ph idx="1"/>
          </p:nvPr>
        </p:nvSpPr>
        <p:spPr/>
        <p:txBody>
          <a:bodyPr/>
          <a:lstStyle/>
          <a:p>
            <a:r>
              <a:rPr lang="tr-TR" dirty="0"/>
              <a:t>T</a:t>
            </a:r>
            <a:r>
              <a:rPr lang="tr-TR" dirty="0" smtClean="0"/>
              <a:t>oplumsal yaşantıdan uzak insan düşünülemez.</a:t>
            </a:r>
          </a:p>
          <a:p>
            <a:r>
              <a:rPr lang="tr-TR" dirty="0" smtClean="0"/>
              <a:t>Toplum içinde yaşayan insanın toplumsallaştırılması önemlidir ve bu iş esas olarak toplumun görevidir.</a:t>
            </a:r>
          </a:p>
          <a:p>
            <a:r>
              <a:rPr lang="tr-TR" dirty="0" smtClean="0"/>
              <a:t>Toplumsallaşma, en genel anlamıyla örf, adet ve geleneklerini, kısaca kültürünü benimseyerek bireyin toplumla uyumlu hale gelmesi demektir.</a:t>
            </a:r>
          </a:p>
          <a:p>
            <a:r>
              <a:rPr lang="tr-TR" dirty="0" smtClean="0"/>
              <a:t>Toplumsallaşma şansa bırakılmaz. Bu amaçla eğitim sistemleri kurulur ve kullanılır.</a:t>
            </a:r>
          </a:p>
          <a:p>
            <a:r>
              <a:rPr lang="tr-TR" dirty="0" smtClean="0"/>
              <a:t>Ancak toplumsallaşmanın yalnızca formel eğitim yoluyla sağlandığını söylemek yeterli olmaz.</a:t>
            </a:r>
          </a:p>
          <a:p>
            <a:r>
              <a:rPr lang="tr-TR" dirty="0" err="1" smtClean="0"/>
              <a:t>İnformel</a:t>
            </a:r>
            <a:r>
              <a:rPr lang="tr-TR" dirty="0" smtClean="0"/>
              <a:t> yolları da unutmamak gerekir.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4149906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Kültür-eğitim</a:t>
            </a:r>
          </a:p>
        </p:txBody>
      </p:sp>
      <p:sp>
        <p:nvSpPr>
          <p:cNvPr id="3" name="İçerik Yer Tutucusu 2"/>
          <p:cNvSpPr>
            <a:spLocks noGrp="1"/>
          </p:cNvSpPr>
          <p:nvPr>
            <p:ph idx="1"/>
          </p:nvPr>
        </p:nvSpPr>
        <p:spPr>
          <a:xfrm>
            <a:off x="5118447" y="154379"/>
            <a:ext cx="6281873" cy="5897429"/>
          </a:xfrm>
        </p:spPr>
        <p:txBody>
          <a:bodyPr>
            <a:normAutofit fontScale="85000" lnSpcReduction="10000"/>
          </a:bodyPr>
          <a:lstStyle/>
          <a:p>
            <a:pPr marL="0" indent="0">
              <a:buNone/>
            </a:pPr>
            <a:r>
              <a:rPr lang="tr-TR" dirty="0" smtClean="0"/>
              <a:t>Kültürü oluşturan bazı ögeler:</a:t>
            </a:r>
          </a:p>
          <a:p>
            <a:r>
              <a:rPr lang="tr-TR" dirty="0" smtClean="0"/>
              <a:t>Değerler, Semboller, İnançlar, Dil, Normlar</a:t>
            </a:r>
          </a:p>
          <a:p>
            <a:pPr marL="0" indent="0">
              <a:buNone/>
            </a:pPr>
            <a:r>
              <a:rPr lang="tr-TR" dirty="0" smtClean="0"/>
              <a:t>Kültür, toplumsal sorunlara çözüm yolu olduğundan ve toplumsal sorunlar da nitelikleri gereği çok değişik olduklarından kültürün de toplumlara göre değişmesi hatta aynı toplumun belli kesiminin sahip olduğu kültürel örüntüler «alt kültürler» arasında farklılıkların olması çok doğaldır.</a:t>
            </a:r>
          </a:p>
          <a:p>
            <a:pPr marL="0" indent="0">
              <a:buNone/>
            </a:pPr>
            <a:r>
              <a:rPr lang="tr-TR" dirty="0" smtClean="0"/>
              <a:t>Toplumlara göre davranışların farklı farklı şekilleri vardır ve bunlar toplumları birbirinden ayıran kültürel farklılıklardır.</a:t>
            </a:r>
          </a:p>
          <a:p>
            <a:pPr marL="0" indent="0">
              <a:buNone/>
            </a:pPr>
            <a:r>
              <a:rPr lang="tr-TR" dirty="0" smtClean="0"/>
              <a:t>İletişimin olduğu noktada, kültür buluşları yayılmakta, kültür paylaşılmaktadır.</a:t>
            </a:r>
          </a:p>
          <a:p>
            <a:pPr marL="0" indent="0">
              <a:buNone/>
            </a:pPr>
            <a:r>
              <a:rPr lang="tr-TR" dirty="0" smtClean="0"/>
              <a:t> Kültürel etkileşim değişme ve yayılmayı getirmektedir. </a:t>
            </a:r>
            <a:r>
              <a:rPr lang="tr-TR" smtClean="0"/>
              <a:t>«Yayılma», </a:t>
            </a:r>
            <a:r>
              <a:rPr lang="tr-TR" dirty="0" smtClean="0"/>
              <a:t>davranış örüntülerinin bir kültürden diğerine iletilmesidir.</a:t>
            </a:r>
          </a:p>
          <a:p>
            <a:pPr marL="0" indent="0">
              <a:buNone/>
            </a:pPr>
            <a:r>
              <a:rPr lang="tr-TR" dirty="0" smtClean="0"/>
              <a:t>Kültürel aktarmaların karşılıklı temas halindeki toplumlar arasında çift yönlü işlemesi sonucunda, bu toplumların her birinin kültüründen ayrı özellikte yeni bir kültürün ortaya çıktığı da görülür.</a:t>
            </a:r>
          </a:p>
          <a:p>
            <a:pPr marL="0" indent="0">
              <a:buNone/>
            </a:pPr>
            <a:r>
              <a:rPr lang="tr-TR" dirty="0" smtClean="0"/>
              <a:t>İki ya da daha fazla kültürün yeni bir kültür oluşturacak biçimde kaynaşmaları ile sonuçlanan olaya «yakınlaşma» denilmektedir.</a:t>
            </a:r>
          </a:p>
          <a:p>
            <a:pPr marL="0" indent="0">
              <a:buNone/>
            </a:pP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8142620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tr-TR" dirty="0" smtClean="0"/>
              <a:t>Vural </a:t>
            </a:r>
            <a:r>
              <a:rPr lang="tr-TR" dirty="0" err="1" smtClean="0"/>
              <a:t>Hoşgörür</a:t>
            </a:r>
            <a:r>
              <a:rPr lang="tr-TR" dirty="0" smtClean="0"/>
              <a:t>, «Eğitimin Toplumsal Temelleri», </a:t>
            </a:r>
            <a:r>
              <a:rPr lang="tr-TR" dirty="0" err="1" smtClean="0"/>
              <a:t>ed:Özcan</a:t>
            </a:r>
            <a:r>
              <a:rPr lang="tr-TR" dirty="0" smtClean="0"/>
              <a:t> Demirel, Zeki Kaya, </a:t>
            </a:r>
            <a:r>
              <a:rPr lang="tr-TR" i="1" dirty="0" smtClean="0"/>
              <a:t>Eğitime Giriş, </a:t>
            </a:r>
            <a:r>
              <a:rPr lang="tr-TR" dirty="0"/>
              <a:t>14. Baskı, </a:t>
            </a:r>
            <a:r>
              <a:rPr lang="tr-TR" dirty="0" err="1" smtClean="0"/>
              <a:t>Pegem</a:t>
            </a:r>
            <a:r>
              <a:rPr lang="tr-TR" dirty="0" smtClean="0"/>
              <a:t> Akademi, Ankara 2018</a:t>
            </a:r>
            <a:r>
              <a:rPr lang="tr-TR" smtClean="0"/>
              <a:t>, ss.131-155</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857838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ve toplumsallaştırma</a:t>
            </a:r>
            <a:endParaRPr lang="tr-TR" dirty="0"/>
          </a:p>
        </p:txBody>
      </p:sp>
      <p:sp>
        <p:nvSpPr>
          <p:cNvPr id="3" name="İçerik Yer Tutucusu 2"/>
          <p:cNvSpPr>
            <a:spLocks noGrp="1"/>
          </p:cNvSpPr>
          <p:nvPr>
            <p:ph idx="1"/>
          </p:nvPr>
        </p:nvSpPr>
        <p:spPr/>
        <p:txBody>
          <a:bodyPr/>
          <a:lstStyle/>
          <a:p>
            <a:r>
              <a:rPr lang="tr-TR" dirty="0" smtClean="0"/>
              <a:t>Eğitimin toplumsal temellerini tanımak, eğitim ve öğretimin bu temellere uygun olarak işlenmesini sağlamak yine bir toplumsal kurum olan eğitimin ve eğitimcilerin görevidir.</a:t>
            </a:r>
          </a:p>
          <a:p>
            <a:r>
              <a:rPr lang="tr-TR" dirty="0" smtClean="0"/>
              <a:t>Bilgiyi üreten ve kullanan toplumlara «bilgi toplumu» denilmektedir.</a:t>
            </a:r>
          </a:p>
          <a:p>
            <a:r>
              <a:rPr lang="tr-TR" dirty="0" smtClean="0"/>
              <a:t>Günümüzde artık ülkelerin zenginliği her bakımdan eğitilmiş, teknolojiyi kullanabilen, yaratıcı insan gücü ile ölçülmektedir.</a:t>
            </a:r>
          </a:p>
          <a:p>
            <a:r>
              <a:rPr lang="tr-TR" dirty="0" smtClean="0"/>
              <a:t>Eğitim toplumsal kalkınmanın lokomotifi konumunda olup, eğitime verilen önem her geçen gün artmaktadır.</a:t>
            </a:r>
          </a:p>
          <a:p>
            <a:r>
              <a:rPr lang="tr-TR" dirty="0" smtClean="0"/>
              <a:t>Eğitimde yeni teknolojiler yeni teknikler kullanılarak verimlilik artırılmaya çalışılmaktadır.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587060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Toplumsal sosyalleşme</a:t>
            </a:r>
            <a:endParaRPr lang="tr-TR" dirty="0"/>
          </a:p>
        </p:txBody>
      </p:sp>
      <p:sp>
        <p:nvSpPr>
          <p:cNvPr id="3" name="İçerik Yer Tutucusu 2"/>
          <p:cNvSpPr>
            <a:spLocks noGrp="1"/>
          </p:cNvSpPr>
          <p:nvPr>
            <p:ph idx="1"/>
          </p:nvPr>
        </p:nvSpPr>
        <p:spPr/>
        <p:txBody>
          <a:bodyPr>
            <a:normAutofit lnSpcReduction="10000"/>
          </a:bodyPr>
          <a:lstStyle/>
          <a:p>
            <a:r>
              <a:rPr lang="tr-TR" dirty="0" smtClean="0"/>
              <a:t>Günümüz toplumsal yapısına gelinceye kadar insanlık uzun süreler ve evreler geçirmiştir:</a:t>
            </a:r>
          </a:p>
          <a:p>
            <a:r>
              <a:rPr lang="tr-TR" dirty="0" smtClean="0"/>
              <a:t>Bireysel ve günübirlik yaşantılar</a:t>
            </a:r>
          </a:p>
          <a:p>
            <a:r>
              <a:rPr lang="tr-TR" dirty="0" smtClean="0"/>
              <a:t>Avcılık</a:t>
            </a:r>
          </a:p>
          <a:p>
            <a:r>
              <a:rPr lang="tr-TR" dirty="0" smtClean="0"/>
              <a:t>Toplayıcılık</a:t>
            </a:r>
          </a:p>
          <a:p>
            <a:r>
              <a:rPr lang="tr-TR" dirty="0" smtClean="0"/>
              <a:t>Tarım yapma</a:t>
            </a:r>
          </a:p>
          <a:p>
            <a:r>
              <a:rPr lang="tr-TR" dirty="0" smtClean="0"/>
              <a:t>Endüstri dönemi</a:t>
            </a:r>
          </a:p>
          <a:p>
            <a:r>
              <a:rPr lang="tr-TR" dirty="0" err="1" smtClean="0"/>
              <a:t>Tüketicilikten</a:t>
            </a:r>
            <a:r>
              <a:rPr lang="tr-TR" dirty="0" smtClean="0"/>
              <a:t> </a:t>
            </a:r>
            <a:r>
              <a:rPr lang="tr-TR" dirty="0"/>
              <a:t>ü</a:t>
            </a:r>
            <a:r>
              <a:rPr lang="tr-TR" dirty="0" smtClean="0"/>
              <a:t>reticiliğe geçişle toprakla uğraşılmış ve yerleşik hayata geçilmiştir.</a:t>
            </a:r>
          </a:p>
          <a:p>
            <a:r>
              <a:rPr lang="tr-TR" dirty="0" smtClean="0"/>
              <a:t>Toplum: </a:t>
            </a:r>
            <a:r>
              <a:rPr lang="tr-TR" dirty="0" smtClean="0"/>
              <a:t>Toplumsal </a:t>
            </a:r>
            <a:r>
              <a:rPr lang="tr-TR" dirty="0" smtClean="0"/>
              <a:t>gereksinimleri karşılamak için etkileşen, sınırları belli bir coğrafi ortamda yaşayan ve ortak kültürü paylaşan çok sayıdaki insanın oluşturduğu birlikteliğe «toplum» denir.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061732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Toplumsal sosyalleşme</a:t>
            </a:r>
          </a:p>
        </p:txBody>
      </p:sp>
      <p:sp>
        <p:nvSpPr>
          <p:cNvPr id="3" name="İçerik Yer Tutucusu 2"/>
          <p:cNvSpPr>
            <a:spLocks noGrp="1"/>
          </p:cNvSpPr>
          <p:nvPr>
            <p:ph idx="1"/>
          </p:nvPr>
        </p:nvSpPr>
        <p:spPr/>
        <p:txBody>
          <a:bodyPr/>
          <a:lstStyle/>
          <a:p>
            <a:r>
              <a:rPr lang="tr-TR" dirty="0" smtClean="0"/>
              <a:t>Sosyologlara göre toplumsallaşma toplum içinde olmaktadır.</a:t>
            </a:r>
          </a:p>
          <a:p>
            <a:r>
              <a:rPr lang="tr-TR" dirty="0" smtClean="0"/>
              <a:t>Toplumsal sosyalleşme sürecinde aile, okul, yönetim birimleri, sivil örgütler, arkadaşlar, akran grupları, komşular vb. görev almaktadır.</a:t>
            </a:r>
          </a:p>
          <a:p>
            <a:r>
              <a:rPr lang="tr-TR" dirty="0" smtClean="0"/>
              <a:t>Toplumsal sosyalleşme süreci içinde rol alan kurumlardan aile çok özel bir role sahiptir. </a:t>
            </a:r>
          </a:p>
          <a:p>
            <a:r>
              <a:rPr lang="tr-TR" dirty="0" smtClean="0"/>
              <a:t>Aile kurumu sayesinde bir anlamda biyolojik varlığını sürdüren toplumlar, toplumsal sosyalleşme yolu ile de toplumsal ve kültürel varlıklarını korur ve devam ettirirler.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521437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Eğitimin toplumsal kaynağı</a:t>
            </a:r>
            <a:endParaRPr lang="tr-TR" dirty="0"/>
          </a:p>
        </p:txBody>
      </p:sp>
      <p:sp>
        <p:nvSpPr>
          <p:cNvPr id="3" name="İçerik Yer Tutucusu 2"/>
          <p:cNvSpPr>
            <a:spLocks noGrp="1"/>
          </p:cNvSpPr>
          <p:nvPr>
            <p:ph idx="1"/>
          </p:nvPr>
        </p:nvSpPr>
        <p:spPr/>
        <p:txBody>
          <a:bodyPr/>
          <a:lstStyle/>
          <a:p>
            <a:r>
              <a:rPr lang="tr-TR" dirty="0" smtClean="0"/>
              <a:t>Eğitim toplumdan topluma değişmekle birlikte, toplumun değişime uğraması durumunda verilen eğitim de zaman içinde değişmektedir.</a:t>
            </a:r>
          </a:p>
          <a:p>
            <a:r>
              <a:rPr lang="tr-TR" dirty="0" smtClean="0"/>
              <a:t>Her toplumun kendine has bir ideal tip insanı, kahramanları, kahramanlık hikayeleri, tarihi, örf ve adetleri olduğu düşünülürse kişilik gelişimleri de toplumdan topluma farklılık gösterir.</a:t>
            </a:r>
          </a:p>
          <a:p>
            <a:r>
              <a:rPr lang="tr-TR" dirty="0" smtClean="0"/>
              <a:t>«ilkel toplum», «tarım toplumu», «sanayi toplumu» ve 18.yy’a gelindiğinde teknolojik gelişmelerin üretim alanında uygulanmaya başlanması ve 19. </a:t>
            </a:r>
            <a:r>
              <a:rPr lang="tr-TR" dirty="0" err="1" smtClean="0"/>
              <a:t>yy’da</a:t>
            </a:r>
            <a:r>
              <a:rPr lang="tr-TR" dirty="0" smtClean="0"/>
              <a:t> bilimsel ve teknolojik gelişme ve değişmelerin yaşanması, hizmet sektörü ve istihdam alanlarını da etkilemiştir.</a:t>
            </a:r>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644169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Eğitimin toplumsal kaynağı</a:t>
            </a:r>
          </a:p>
        </p:txBody>
      </p:sp>
      <p:sp>
        <p:nvSpPr>
          <p:cNvPr id="3" name="İçerik Yer Tutucusu 2"/>
          <p:cNvSpPr>
            <a:spLocks noGrp="1"/>
          </p:cNvSpPr>
          <p:nvPr>
            <p:ph idx="1"/>
          </p:nvPr>
        </p:nvSpPr>
        <p:spPr/>
        <p:txBody>
          <a:bodyPr/>
          <a:lstStyle/>
          <a:p>
            <a:r>
              <a:rPr lang="tr-TR" dirty="0" smtClean="0"/>
              <a:t>Sosyoloji ve sosyal psikoloji, eğitimi bir sosyalleşme; sosyalleşmeyi de bir </a:t>
            </a:r>
            <a:r>
              <a:rPr lang="tr-TR" dirty="0" err="1" smtClean="0"/>
              <a:t>interaksiyonlar</a:t>
            </a:r>
            <a:r>
              <a:rPr lang="tr-TR" dirty="0" smtClean="0"/>
              <a:t> toplamı olarak görmektedir. Davranış oluşturmada ve değiştirmede esas yöntem, kişilerarası karşılıklı iletişim ve etkileşim olan «</a:t>
            </a:r>
            <a:r>
              <a:rPr lang="tr-TR" dirty="0" err="1" smtClean="0"/>
              <a:t>interaksiyon</a:t>
            </a:r>
            <a:r>
              <a:rPr lang="tr-TR" dirty="0" smtClean="0"/>
              <a:t>» olmaktadır. Eğitimin özü olan kişiler arası ilişkiler incelendiğinde de eğitimin toplumsal bağlarına, kaynağına ulaşılır.</a:t>
            </a:r>
          </a:p>
          <a:p>
            <a:r>
              <a:rPr lang="tr-TR" dirty="0" smtClean="0"/>
              <a:t>Eğitim bireyin bireyselleşmesi kadar toplumsallaşmasının da aracıdır.</a:t>
            </a:r>
          </a:p>
          <a:p>
            <a:r>
              <a:rPr lang="tr-TR" dirty="0" smtClean="0"/>
              <a:t>Bireyin eğitim yoluyla toplumsallaşması ile toplumsal birikimden yararlanması ve böylece elde edilen «yararın toplumsal iş bölümü içinde tekrar topluma dönüştürülmesi» söz konusudur.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748810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Toplumsal temel olarak eğitim-toplum ilişkisi</a:t>
            </a:r>
            <a:endParaRPr lang="tr-TR" dirty="0"/>
          </a:p>
        </p:txBody>
      </p:sp>
      <p:sp>
        <p:nvSpPr>
          <p:cNvPr id="3" name="İçerik Yer Tutucusu 2"/>
          <p:cNvSpPr>
            <a:spLocks noGrp="1"/>
          </p:cNvSpPr>
          <p:nvPr>
            <p:ph idx="1"/>
          </p:nvPr>
        </p:nvSpPr>
        <p:spPr/>
        <p:txBody>
          <a:bodyPr/>
          <a:lstStyle/>
          <a:p>
            <a:r>
              <a:rPr lang="tr-TR" dirty="0" smtClean="0"/>
              <a:t>Antik çağda eğitim henüz kurumsallaşmamış, bir tür felsefi söyleşi ve öğreti olarak ortaya çıkmıştır.</a:t>
            </a:r>
          </a:p>
          <a:p>
            <a:r>
              <a:rPr lang="tr-TR" dirty="0" smtClean="0"/>
              <a:t>Toplumsal gelişme ve değişme ile birlikte örgütlenmeler de karmaşıklaşmıştır:</a:t>
            </a:r>
          </a:p>
          <a:p>
            <a:r>
              <a:rPr lang="tr-TR" dirty="0" smtClean="0"/>
              <a:t>1. 1888 de </a:t>
            </a:r>
            <a:r>
              <a:rPr lang="tr-TR" dirty="0" err="1" smtClean="0"/>
              <a:t>Dilthey</a:t>
            </a:r>
            <a:r>
              <a:rPr lang="tr-TR" dirty="0" smtClean="0"/>
              <a:t> tarafından ortaya atılan yaklaşımda; toplumun ve eğitimin hedefleri aynıdır. «eğitim toplumun bir işlevidir» buna göre eğitim, toplumun belirlediği değerlerin, politik yapının istediği mevcut toplumsal düzeni aynen devam ettirmeyi sağlayacak mevcut yetiştirmeyi amaç edinen bir sistemdir.</a:t>
            </a:r>
          </a:p>
          <a:p>
            <a:r>
              <a:rPr lang="tr-TR" dirty="0" err="1" smtClean="0"/>
              <a:t>Fichte</a:t>
            </a:r>
            <a:r>
              <a:rPr lang="tr-TR" dirty="0" smtClean="0"/>
              <a:t> tam tersini savunur. «toplum eğitimin bir işlevidir». Eğitimin toplumdan bağımsız bir değişken olduğunu ve toplumun eğitim tarafından şekillendirilip değiştirilmekte olduğunu savunmuştur.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787924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Toplumsal temel olarak eğitim-toplum ilişkisi</a:t>
            </a:r>
          </a:p>
        </p:txBody>
      </p:sp>
      <p:sp>
        <p:nvSpPr>
          <p:cNvPr id="3" name="İçerik Yer Tutucusu 2"/>
          <p:cNvSpPr>
            <a:spLocks noGrp="1"/>
          </p:cNvSpPr>
          <p:nvPr>
            <p:ph idx="1"/>
          </p:nvPr>
        </p:nvSpPr>
        <p:spPr/>
        <p:txBody>
          <a:bodyPr/>
          <a:lstStyle/>
          <a:p>
            <a:r>
              <a:rPr lang="tr-TR" dirty="0" smtClean="0"/>
              <a:t>3. Rousseau, ferdin doğuştan getirdiği saf tabiatını temel alan bir eğitim teorisi geliştirmiştir. Fert doğuştan temizdir. Feodal toplum ve eğitim bütün toplumsal kurumlar kişinin temizliğini, ahlakını olumsuz yönde etkilemektedir. Eğitim toplumun dini, felsefi, ahlaki ve politik sistemlerinin ferde kabul ettirilmesi olmamalıdır.</a:t>
            </a:r>
          </a:p>
          <a:p>
            <a:r>
              <a:rPr lang="tr-TR" dirty="0" smtClean="0"/>
              <a:t>****eğitim yetiştirdiği çocuk ve gençleri hem içinde yaşayacakları topluma uyan birer birey olarak yetiştirmek için toplum düzenini ve kültürünü onlara aktarmakta hem de toplumu değiştirici, düzeltici, eleştirici ve ileriye götürücü düşünceyi onlara vermeye çalışmaktadır.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208123567"/>
      </p:ext>
    </p:extLst>
  </p:cSld>
  <p:clrMapOvr>
    <a:masterClrMapping/>
  </p:clrMapOvr>
</p:sld>
</file>

<file path=ppt/theme/theme1.xml><?xml version="1.0" encoding="utf-8"?>
<a:theme xmlns:a="http://schemas.openxmlformats.org/drawingml/2006/main" name="Atlas">
  <a:themeElements>
    <a:clrScheme name="Mavi Yeşil">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TM16401371[[fn=Atlas]]</Template>
  <TotalTime>526</TotalTime>
  <Words>1634</Words>
  <Application>Microsoft Office PowerPoint</Application>
  <PresentationFormat>Geniş ekran</PresentationFormat>
  <Paragraphs>142</Paragraphs>
  <Slides>21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Calibri</vt:lpstr>
      <vt:lpstr>Calibri Light</vt:lpstr>
      <vt:lpstr>Rockwell</vt:lpstr>
      <vt:lpstr>Wingdings</vt:lpstr>
      <vt:lpstr>Atlas</vt:lpstr>
      <vt:lpstr>EĞİTİMİN TOPLUMSAL TEMELLERİ</vt:lpstr>
      <vt:lpstr>     TOPLUMSALLAŞTIRMA</vt:lpstr>
      <vt:lpstr>Eğitim ve toplumsallaştırma</vt:lpstr>
      <vt:lpstr>Toplumsal sosyalleşme</vt:lpstr>
      <vt:lpstr>Toplumsal sosyalleşme</vt:lpstr>
      <vt:lpstr>Eğitimin toplumsal kaynağı</vt:lpstr>
      <vt:lpstr>Eğitimin toplumsal kaynağı</vt:lpstr>
      <vt:lpstr>Toplumsal temel olarak eğitim-toplum ilişkisi</vt:lpstr>
      <vt:lpstr>Toplumsal temel olarak eğitim-toplum ilişkisi</vt:lpstr>
      <vt:lpstr>Temel toplumsal kurumlar  ve eğitim</vt:lpstr>
      <vt:lpstr>Temel toplumsal kurumlar  ve eğitim</vt:lpstr>
      <vt:lpstr>Aile kurumu ve eğitim</vt:lpstr>
      <vt:lpstr>Eğitim kurumu ve eğitim</vt:lpstr>
      <vt:lpstr>Hukuk kurumu ve eğitim</vt:lpstr>
      <vt:lpstr>Ekonomi kurumu ve eğitim</vt:lpstr>
      <vt:lpstr>Politika kurumu ve eğitim</vt:lpstr>
      <vt:lpstr>Din kurumu ve eğitim</vt:lpstr>
      <vt:lpstr>Toplumsal olgular bakımından eğitim</vt:lpstr>
      <vt:lpstr>Kültür-eğitim</vt:lpstr>
      <vt:lpstr>Kültür-eğitim</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EĞİTİMİN TOPLUMSAL TEMELLERİ</dc:title>
  <dc:creator>Windows Kullanıcısı</dc:creator>
  <cp:lastModifiedBy>user</cp:lastModifiedBy>
  <cp:revision>28</cp:revision>
  <dcterms:created xsi:type="dcterms:W3CDTF">2018-10-29T13:04:29Z</dcterms:created>
  <dcterms:modified xsi:type="dcterms:W3CDTF">2020-05-09T20:43:17Z</dcterms:modified>
</cp:coreProperties>
</file>