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B4C204-2ED2-464D-8B18-F687F429C29D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2DADC8CA-ED95-4036-A442-E0235FED2357}">
      <dgm:prSet phldrT="[Metin]"/>
      <dgm:spPr/>
      <dgm:t>
        <a:bodyPr/>
        <a:lstStyle/>
        <a:p>
          <a:r>
            <a:rPr lang="tr-TR" dirty="0" err="1" smtClean="0"/>
            <a:t>Rigor</a:t>
          </a:r>
          <a:r>
            <a:rPr lang="tr-TR" dirty="0" smtClean="0"/>
            <a:t> </a:t>
          </a:r>
          <a:r>
            <a:rPr lang="tr-TR" dirty="0" err="1" smtClean="0"/>
            <a:t>mortis</a:t>
          </a:r>
          <a:endParaRPr lang="tr-TR" dirty="0"/>
        </a:p>
      </dgm:t>
    </dgm:pt>
    <dgm:pt modelId="{72D025EE-C9E3-46BC-8C32-14E124B297F4}" type="parTrans" cxnId="{D7B1404D-3999-4D2D-B72D-7201EE5DA612}">
      <dgm:prSet/>
      <dgm:spPr/>
      <dgm:t>
        <a:bodyPr/>
        <a:lstStyle/>
        <a:p>
          <a:endParaRPr lang="tr-TR"/>
        </a:p>
      </dgm:t>
    </dgm:pt>
    <dgm:pt modelId="{A0AC0936-C238-4606-85D1-65202EA8E141}" type="sibTrans" cxnId="{D7B1404D-3999-4D2D-B72D-7201EE5DA612}">
      <dgm:prSet/>
      <dgm:spPr/>
      <dgm:t>
        <a:bodyPr/>
        <a:lstStyle/>
        <a:p>
          <a:endParaRPr lang="tr-TR"/>
        </a:p>
      </dgm:t>
    </dgm:pt>
    <dgm:pt modelId="{E195AA80-E5E9-4DE0-85B2-5A7392326102}">
      <dgm:prSet phldrT="[Metin]" custT="1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 smtClean="0"/>
            <a:t>D</a:t>
          </a:r>
          <a:r>
            <a:rPr lang="en-US" sz="2400" dirty="0" err="1" smtClean="0"/>
            <a:t>ecline</a:t>
          </a:r>
          <a:r>
            <a:rPr lang="en-US" sz="2400" dirty="0" smtClean="0"/>
            <a:t> of ATP to zero</a:t>
          </a:r>
          <a:endParaRPr lang="tr-TR" dirty="0"/>
        </a:p>
      </dgm:t>
    </dgm:pt>
    <dgm:pt modelId="{FFF69590-AB28-4823-8848-249D8BFF377D}" type="parTrans" cxnId="{6D93138C-B4D9-46C6-B18D-BE6AF141F120}">
      <dgm:prSet/>
      <dgm:spPr/>
      <dgm:t>
        <a:bodyPr/>
        <a:lstStyle/>
        <a:p>
          <a:endParaRPr lang="tr-TR"/>
        </a:p>
      </dgm:t>
    </dgm:pt>
    <dgm:pt modelId="{F08D7265-A85A-4B22-BB43-9DF1AD666EC5}" type="sibTrans" cxnId="{6D93138C-B4D9-46C6-B18D-BE6AF141F120}">
      <dgm:prSet/>
      <dgm:spPr/>
      <dgm:t>
        <a:bodyPr/>
        <a:lstStyle/>
        <a:p>
          <a:endParaRPr lang="tr-TR"/>
        </a:p>
      </dgm:t>
    </dgm:pt>
    <dgm:pt modelId="{D8D586A6-CA2F-4280-98F5-7861C440F9E8}">
      <dgm:prSet phldrT="[Metin]" custT="1"/>
      <dgm:spPr/>
      <dgm:t>
        <a:bodyPr/>
        <a:lstStyle/>
        <a:p>
          <a:r>
            <a:rPr lang="en-US" sz="2400" dirty="0" smtClean="0"/>
            <a:t>0%</a:t>
          </a:r>
          <a:r>
            <a:rPr lang="tr-TR" sz="2400" dirty="0" smtClean="0"/>
            <a:t> </a:t>
          </a:r>
          <a:r>
            <a:rPr lang="en-US" sz="2400" dirty="0" smtClean="0"/>
            <a:t>extensibility</a:t>
          </a:r>
          <a:endParaRPr lang="tr-TR" sz="2000" dirty="0"/>
        </a:p>
      </dgm:t>
    </dgm:pt>
    <dgm:pt modelId="{133FA1A4-1E8A-47BE-87EB-2C19E1D8D65F}" type="parTrans" cxnId="{7B5ED9C4-112E-4762-804C-207B2CC2B588}">
      <dgm:prSet/>
      <dgm:spPr/>
      <dgm:t>
        <a:bodyPr/>
        <a:lstStyle/>
        <a:p>
          <a:endParaRPr lang="tr-TR"/>
        </a:p>
      </dgm:t>
    </dgm:pt>
    <dgm:pt modelId="{D65D2866-6D16-4ADE-B23F-D807127C5CED}" type="sibTrans" cxnId="{7B5ED9C4-112E-4762-804C-207B2CC2B588}">
      <dgm:prSet/>
      <dgm:spPr/>
      <dgm:t>
        <a:bodyPr/>
        <a:lstStyle/>
        <a:p>
          <a:endParaRPr lang="tr-TR"/>
        </a:p>
      </dgm:t>
    </dgm:pt>
    <dgm:pt modelId="{7AA50D4F-3B9F-4AC8-9F1F-1D80A71DB462}">
      <dgm:prSet phldrT="[Metin]" custT="1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 smtClean="0"/>
            <a:t>U</a:t>
          </a:r>
          <a:r>
            <a:rPr lang="en-US" sz="2400" dirty="0" err="1" smtClean="0"/>
            <a:t>ltimate</a:t>
          </a:r>
          <a:r>
            <a:rPr lang="en-US" sz="2400" dirty="0" smtClean="0"/>
            <a:t> pH that is reached</a:t>
          </a:r>
          <a:endParaRPr lang="tr-TR" sz="1800" dirty="0"/>
        </a:p>
      </dgm:t>
    </dgm:pt>
    <dgm:pt modelId="{DF8ADAD2-A92A-4FA6-BB1B-28A80723F47A}" type="parTrans" cxnId="{A519EC10-5E4B-44DB-8955-D41F62B48592}">
      <dgm:prSet/>
      <dgm:spPr/>
      <dgm:t>
        <a:bodyPr/>
        <a:lstStyle/>
        <a:p>
          <a:endParaRPr lang="tr-TR"/>
        </a:p>
      </dgm:t>
    </dgm:pt>
    <dgm:pt modelId="{9A4FBC6D-578A-4E54-9371-C75794C5E187}" type="sibTrans" cxnId="{A519EC10-5E4B-44DB-8955-D41F62B48592}">
      <dgm:prSet/>
      <dgm:spPr/>
      <dgm:t>
        <a:bodyPr/>
        <a:lstStyle/>
        <a:p>
          <a:endParaRPr lang="tr-TR"/>
        </a:p>
      </dgm:t>
    </dgm:pt>
    <dgm:pt modelId="{F9D6CB51-FA98-47AA-9CC8-5529E1D57934}">
      <dgm:prSet phldrT="[Metin]" custT="1"/>
      <dgm:spPr/>
      <dgm:t>
        <a:bodyPr/>
        <a:lstStyle/>
        <a:p>
          <a:r>
            <a:rPr lang="tr-TR" sz="2400" dirty="0" smtClean="0"/>
            <a:t>L</a:t>
          </a:r>
          <a:r>
            <a:rPr lang="en-US" sz="2400" dirty="0" err="1" smtClean="0"/>
            <a:t>actic</a:t>
          </a:r>
          <a:r>
            <a:rPr lang="en-US" sz="2400" dirty="0" smtClean="0"/>
            <a:t> acid that has plateaued</a:t>
          </a:r>
          <a:endParaRPr lang="tr-TR" sz="2000" dirty="0"/>
        </a:p>
      </dgm:t>
    </dgm:pt>
    <dgm:pt modelId="{3938D2BE-C067-482C-BF71-136278EA1EBB}" type="parTrans" cxnId="{F2090CFE-1EFB-4DAD-95E0-3BE321906D75}">
      <dgm:prSet/>
      <dgm:spPr/>
      <dgm:t>
        <a:bodyPr/>
        <a:lstStyle/>
        <a:p>
          <a:endParaRPr lang="tr-TR"/>
        </a:p>
      </dgm:t>
    </dgm:pt>
    <dgm:pt modelId="{80720FAB-5E84-44C0-9E21-3ACC34C27ED6}" type="sibTrans" cxnId="{F2090CFE-1EFB-4DAD-95E0-3BE321906D75}">
      <dgm:prSet/>
      <dgm:spPr/>
      <dgm:t>
        <a:bodyPr/>
        <a:lstStyle/>
        <a:p>
          <a:endParaRPr lang="tr-TR"/>
        </a:p>
      </dgm:t>
    </dgm:pt>
    <dgm:pt modelId="{7CF64927-52FC-452C-978D-B74D678008BB}" type="pres">
      <dgm:prSet presAssocID="{FFB4C204-2ED2-464D-8B18-F687F429C2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C931BEA-1832-4F06-BB46-9C8BDB0136C7}" type="pres">
      <dgm:prSet presAssocID="{2DADC8CA-ED95-4036-A442-E0235FED2357}" presName="centerShape" presStyleLbl="node0" presStyleIdx="0" presStyleCnt="1" custScaleX="118916" custScaleY="113549"/>
      <dgm:spPr/>
      <dgm:t>
        <a:bodyPr/>
        <a:lstStyle/>
        <a:p>
          <a:endParaRPr lang="tr-TR"/>
        </a:p>
      </dgm:t>
    </dgm:pt>
    <dgm:pt modelId="{CFCCDBB6-73EA-41A8-88BD-ADFE07B13E1F}" type="pres">
      <dgm:prSet presAssocID="{E195AA80-E5E9-4DE0-85B2-5A7392326102}" presName="node" presStyleLbl="node1" presStyleIdx="0" presStyleCnt="4" custRadScaleRad="108459" custRadScaleInc="-175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BFA010-B147-43CE-AA40-E437D1C152C6}" type="pres">
      <dgm:prSet presAssocID="{E195AA80-E5E9-4DE0-85B2-5A7392326102}" presName="dummy" presStyleCnt="0"/>
      <dgm:spPr/>
    </dgm:pt>
    <dgm:pt modelId="{63BD0C4E-8C11-4FAB-B8DA-1AECB59214DF}" type="pres">
      <dgm:prSet presAssocID="{F08D7265-A85A-4B22-BB43-9DF1AD666EC5}" presName="sibTrans" presStyleLbl="sibTrans2D1" presStyleIdx="0" presStyleCnt="4" custLinFactNeighborX="9473" custLinFactNeighborY="-7773"/>
      <dgm:spPr/>
      <dgm:t>
        <a:bodyPr/>
        <a:lstStyle/>
        <a:p>
          <a:endParaRPr lang="tr-TR"/>
        </a:p>
      </dgm:t>
    </dgm:pt>
    <dgm:pt modelId="{DDD764EC-5DF3-4296-907C-9A0151630052}" type="pres">
      <dgm:prSet presAssocID="{D8D586A6-CA2F-4280-98F5-7861C440F9E8}" presName="node" presStyleLbl="node1" presStyleIdx="1" presStyleCnt="4" custScaleX="147517" custScaleY="124489" custRadScaleRad="118486" custRadScaleInc="72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FFC15F-60C3-4D5A-9AC7-748C31E733A6}" type="pres">
      <dgm:prSet presAssocID="{D8D586A6-CA2F-4280-98F5-7861C440F9E8}" presName="dummy" presStyleCnt="0"/>
      <dgm:spPr/>
    </dgm:pt>
    <dgm:pt modelId="{BABE6EB7-BA11-4504-B8FB-01CFA0D908A6}" type="pres">
      <dgm:prSet presAssocID="{D65D2866-6D16-4ADE-B23F-D807127C5CED}" presName="sibTrans" presStyleLbl="sibTrans2D1" presStyleIdx="1" presStyleCnt="4" custLinFactNeighborX="10688" custLinFactNeighborY="5830"/>
      <dgm:spPr/>
      <dgm:t>
        <a:bodyPr/>
        <a:lstStyle/>
        <a:p>
          <a:endParaRPr lang="tr-TR"/>
        </a:p>
      </dgm:t>
    </dgm:pt>
    <dgm:pt modelId="{2AAE07DB-221C-46A3-826C-40E9824B7040}" type="pres">
      <dgm:prSet presAssocID="{7AA50D4F-3B9F-4AC8-9F1F-1D80A71DB462}" presName="node" presStyleLbl="node1" presStyleIdx="2" presStyleCnt="4" custScaleX="131911" custScaleY="1155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01E61B-1796-478D-B481-0D18336FF795}" type="pres">
      <dgm:prSet presAssocID="{7AA50D4F-3B9F-4AC8-9F1F-1D80A71DB462}" presName="dummy" presStyleCnt="0"/>
      <dgm:spPr/>
    </dgm:pt>
    <dgm:pt modelId="{131D23B9-4F30-4D44-8FB9-DF7D9550BF86}" type="pres">
      <dgm:prSet presAssocID="{9A4FBC6D-578A-4E54-9371-C75794C5E187}" presName="sibTrans" presStyleLbl="sibTrans2D1" presStyleIdx="2" presStyleCnt="4" custLinFactNeighborX="-7773" custLinFactNeighborY="6072"/>
      <dgm:spPr/>
      <dgm:t>
        <a:bodyPr/>
        <a:lstStyle/>
        <a:p>
          <a:endParaRPr lang="tr-TR"/>
        </a:p>
      </dgm:t>
    </dgm:pt>
    <dgm:pt modelId="{2FCF07A7-DF32-4BA6-92A5-B9AD003B2D7E}" type="pres">
      <dgm:prSet presAssocID="{F9D6CB51-FA98-47AA-9CC8-5529E1D57934}" presName="node" presStyleLbl="node1" presStyleIdx="3" presStyleCnt="4" custScaleX="119092" custScaleY="127507" custRadScaleRad="112970" custRadScaleInc="50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A5632C-F9CC-4720-9870-1EF095ACB153}" type="pres">
      <dgm:prSet presAssocID="{F9D6CB51-FA98-47AA-9CC8-5529E1D57934}" presName="dummy" presStyleCnt="0"/>
      <dgm:spPr/>
    </dgm:pt>
    <dgm:pt modelId="{4F251156-93B0-4273-AB47-1B54778C05AF}" type="pres">
      <dgm:prSet presAssocID="{80720FAB-5E84-44C0-9E21-3ACC34C27ED6}" presName="sibTrans" presStyleLbl="sibTrans2D1" presStyleIdx="3" presStyleCnt="4" custLinFactNeighborX="-5101" custLinFactNeighborY="-8259"/>
      <dgm:spPr/>
      <dgm:t>
        <a:bodyPr/>
        <a:lstStyle/>
        <a:p>
          <a:endParaRPr lang="tr-TR"/>
        </a:p>
      </dgm:t>
    </dgm:pt>
  </dgm:ptLst>
  <dgm:cxnLst>
    <dgm:cxn modelId="{A519EC10-5E4B-44DB-8955-D41F62B48592}" srcId="{2DADC8CA-ED95-4036-A442-E0235FED2357}" destId="{7AA50D4F-3B9F-4AC8-9F1F-1D80A71DB462}" srcOrd="2" destOrd="0" parTransId="{DF8ADAD2-A92A-4FA6-BB1B-28A80723F47A}" sibTransId="{9A4FBC6D-578A-4E54-9371-C75794C5E187}"/>
    <dgm:cxn modelId="{A0BD894A-0A7A-4BC2-AD88-F6B66B901215}" type="presOf" srcId="{2DADC8CA-ED95-4036-A442-E0235FED2357}" destId="{AC931BEA-1832-4F06-BB46-9C8BDB0136C7}" srcOrd="0" destOrd="0" presId="urn:microsoft.com/office/officeart/2005/8/layout/radial6"/>
    <dgm:cxn modelId="{F2090CFE-1EFB-4DAD-95E0-3BE321906D75}" srcId="{2DADC8CA-ED95-4036-A442-E0235FED2357}" destId="{F9D6CB51-FA98-47AA-9CC8-5529E1D57934}" srcOrd="3" destOrd="0" parTransId="{3938D2BE-C067-482C-BF71-136278EA1EBB}" sibTransId="{80720FAB-5E84-44C0-9E21-3ACC34C27ED6}"/>
    <dgm:cxn modelId="{D7B1404D-3999-4D2D-B72D-7201EE5DA612}" srcId="{FFB4C204-2ED2-464D-8B18-F687F429C29D}" destId="{2DADC8CA-ED95-4036-A442-E0235FED2357}" srcOrd="0" destOrd="0" parTransId="{72D025EE-C9E3-46BC-8C32-14E124B297F4}" sibTransId="{A0AC0936-C238-4606-85D1-65202EA8E141}"/>
    <dgm:cxn modelId="{20845EE5-3F2D-40EC-ACAE-214D8F094A46}" type="presOf" srcId="{80720FAB-5E84-44C0-9E21-3ACC34C27ED6}" destId="{4F251156-93B0-4273-AB47-1B54778C05AF}" srcOrd="0" destOrd="0" presId="urn:microsoft.com/office/officeart/2005/8/layout/radial6"/>
    <dgm:cxn modelId="{7B5ED9C4-112E-4762-804C-207B2CC2B588}" srcId="{2DADC8CA-ED95-4036-A442-E0235FED2357}" destId="{D8D586A6-CA2F-4280-98F5-7861C440F9E8}" srcOrd="1" destOrd="0" parTransId="{133FA1A4-1E8A-47BE-87EB-2C19E1D8D65F}" sibTransId="{D65D2866-6D16-4ADE-B23F-D807127C5CED}"/>
    <dgm:cxn modelId="{DB20825C-3B1D-49AA-942F-803EE2B2D596}" type="presOf" srcId="{E195AA80-E5E9-4DE0-85B2-5A7392326102}" destId="{CFCCDBB6-73EA-41A8-88BD-ADFE07B13E1F}" srcOrd="0" destOrd="0" presId="urn:microsoft.com/office/officeart/2005/8/layout/radial6"/>
    <dgm:cxn modelId="{005B7613-90FE-4D15-A1BA-6DA0084F6D78}" type="presOf" srcId="{D65D2866-6D16-4ADE-B23F-D807127C5CED}" destId="{BABE6EB7-BA11-4504-B8FB-01CFA0D908A6}" srcOrd="0" destOrd="0" presId="urn:microsoft.com/office/officeart/2005/8/layout/radial6"/>
    <dgm:cxn modelId="{0FB35498-BC46-4400-AFCA-DE14D1E05721}" type="presOf" srcId="{F9D6CB51-FA98-47AA-9CC8-5529E1D57934}" destId="{2FCF07A7-DF32-4BA6-92A5-B9AD003B2D7E}" srcOrd="0" destOrd="0" presId="urn:microsoft.com/office/officeart/2005/8/layout/radial6"/>
    <dgm:cxn modelId="{A14B7D17-1192-4313-B981-F11758DE1D23}" type="presOf" srcId="{9A4FBC6D-578A-4E54-9371-C75794C5E187}" destId="{131D23B9-4F30-4D44-8FB9-DF7D9550BF86}" srcOrd="0" destOrd="0" presId="urn:microsoft.com/office/officeart/2005/8/layout/radial6"/>
    <dgm:cxn modelId="{6D93138C-B4D9-46C6-B18D-BE6AF141F120}" srcId="{2DADC8CA-ED95-4036-A442-E0235FED2357}" destId="{E195AA80-E5E9-4DE0-85B2-5A7392326102}" srcOrd="0" destOrd="0" parTransId="{FFF69590-AB28-4823-8848-249D8BFF377D}" sibTransId="{F08D7265-A85A-4B22-BB43-9DF1AD666EC5}"/>
    <dgm:cxn modelId="{37CECF14-2F58-45D4-87F5-6E894730FBD1}" type="presOf" srcId="{D8D586A6-CA2F-4280-98F5-7861C440F9E8}" destId="{DDD764EC-5DF3-4296-907C-9A0151630052}" srcOrd="0" destOrd="0" presId="urn:microsoft.com/office/officeart/2005/8/layout/radial6"/>
    <dgm:cxn modelId="{B8CA36F9-1BDE-492A-B8AB-35A23938DBE1}" type="presOf" srcId="{7AA50D4F-3B9F-4AC8-9F1F-1D80A71DB462}" destId="{2AAE07DB-221C-46A3-826C-40E9824B7040}" srcOrd="0" destOrd="0" presId="urn:microsoft.com/office/officeart/2005/8/layout/radial6"/>
    <dgm:cxn modelId="{C066C662-7D5C-42DC-84A9-53AE319AD6C0}" type="presOf" srcId="{F08D7265-A85A-4B22-BB43-9DF1AD666EC5}" destId="{63BD0C4E-8C11-4FAB-B8DA-1AECB59214DF}" srcOrd="0" destOrd="0" presId="urn:microsoft.com/office/officeart/2005/8/layout/radial6"/>
    <dgm:cxn modelId="{49F788FA-C36D-489E-A675-43DE4EC87E9E}" type="presOf" srcId="{FFB4C204-2ED2-464D-8B18-F687F429C29D}" destId="{7CF64927-52FC-452C-978D-B74D678008BB}" srcOrd="0" destOrd="0" presId="urn:microsoft.com/office/officeart/2005/8/layout/radial6"/>
    <dgm:cxn modelId="{AB1C06F2-623E-4B7F-A94F-C3C06D0EDBF5}" type="presParOf" srcId="{7CF64927-52FC-452C-978D-B74D678008BB}" destId="{AC931BEA-1832-4F06-BB46-9C8BDB0136C7}" srcOrd="0" destOrd="0" presId="urn:microsoft.com/office/officeart/2005/8/layout/radial6"/>
    <dgm:cxn modelId="{EC988838-D6E2-4928-AA97-81F7EEE7C4F6}" type="presParOf" srcId="{7CF64927-52FC-452C-978D-B74D678008BB}" destId="{CFCCDBB6-73EA-41A8-88BD-ADFE07B13E1F}" srcOrd="1" destOrd="0" presId="urn:microsoft.com/office/officeart/2005/8/layout/radial6"/>
    <dgm:cxn modelId="{026C6A0D-B2D9-4F3B-8352-6DF21333A786}" type="presParOf" srcId="{7CF64927-52FC-452C-978D-B74D678008BB}" destId="{97BFA010-B147-43CE-AA40-E437D1C152C6}" srcOrd="2" destOrd="0" presId="urn:microsoft.com/office/officeart/2005/8/layout/radial6"/>
    <dgm:cxn modelId="{0D9967DD-11AB-49FC-AF53-F5F8FC8C0B55}" type="presParOf" srcId="{7CF64927-52FC-452C-978D-B74D678008BB}" destId="{63BD0C4E-8C11-4FAB-B8DA-1AECB59214DF}" srcOrd="3" destOrd="0" presId="urn:microsoft.com/office/officeart/2005/8/layout/radial6"/>
    <dgm:cxn modelId="{13CD92CB-4160-4E46-9F35-35336EBC40C6}" type="presParOf" srcId="{7CF64927-52FC-452C-978D-B74D678008BB}" destId="{DDD764EC-5DF3-4296-907C-9A0151630052}" srcOrd="4" destOrd="0" presId="urn:microsoft.com/office/officeart/2005/8/layout/radial6"/>
    <dgm:cxn modelId="{F2220668-F6F9-488C-B589-7EE696FD89AF}" type="presParOf" srcId="{7CF64927-52FC-452C-978D-B74D678008BB}" destId="{85FFC15F-60C3-4D5A-9AC7-748C31E733A6}" srcOrd="5" destOrd="0" presId="urn:microsoft.com/office/officeart/2005/8/layout/radial6"/>
    <dgm:cxn modelId="{D6BEFBC3-F008-4A2A-A81E-F5529830E194}" type="presParOf" srcId="{7CF64927-52FC-452C-978D-B74D678008BB}" destId="{BABE6EB7-BA11-4504-B8FB-01CFA0D908A6}" srcOrd="6" destOrd="0" presId="urn:microsoft.com/office/officeart/2005/8/layout/radial6"/>
    <dgm:cxn modelId="{B4EE9E7E-27F5-4B81-9777-612C88CBCC5C}" type="presParOf" srcId="{7CF64927-52FC-452C-978D-B74D678008BB}" destId="{2AAE07DB-221C-46A3-826C-40E9824B7040}" srcOrd="7" destOrd="0" presId="urn:microsoft.com/office/officeart/2005/8/layout/radial6"/>
    <dgm:cxn modelId="{C32548FD-858F-486C-AF5F-203A86E73FAB}" type="presParOf" srcId="{7CF64927-52FC-452C-978D-B74D678008BB}" destId="{A001E61B-1796-478D-B481-0D18336FF795}" srcOrd="8" destOrd="0" presId="urn:microsoft.com/office/officeart/2005/8/layout/radial6"/>
    <dgm:cxn modelId="{31E68C78-C74C-4A79-9290-B89AD923E30A}" type="presParOf" srcId="{7CF64927-52FC-452C-978D-B74D678008BB}" destId="{131D23B9-4F30-4D44-8FB9-DF7D9550BF86}" srcOrd="9" destOrd="0" presId="urn:microsoft.com/office/officeart/2005/8/layout/radial6"/>
    <dgm:cxn modelId="{DC054BDA-9278-4E60-A729-140A9162C63F}" type="presParOf" srcId="{7CF64927-52FC-452C-978D-B74D678008BB}" destId="{2FCF07A7-DF32-4BA6-92A5-B9AD003B2D7E}" srcOrd="10" destOrd="0" presId="urn:microsoft.com/office/officeart/2005/8/layout/radial6"/>
    <dgm:cxn modelId="{BB9F61B2-5ABB-4110-B141-C5EBD4BA4EC0}" type="presParOf" srcId="{7CF64927-52FC-452C-978D-B74D678008BB}" destId="{AEA5632C-F9CC-4720-9870-1EF095ACB153}" srcOrd="11" destOrd="0" presId="urn:microsoft.com/office/officeart/2005/8/layout/radial6"/>
    <dgm:cxn modelId="{BEDC871D-5F0E-4642-B378-41D6D0DF000E}" type="presParOf" srcId="{7CF64927-52FC-452C-978D-B74D678008BB}" destId="{4F251156-93B0-4273-AB47-1B54778C05A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E8E8D-EDF2-4ED9-BE80-8432CAE31832}" type="doc">
      <dgm:prSet loTypeId="urn:microsoft.com/office/officeart/2009/layout/ReverseList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8069FFF3-2D9F-44C8-9E7B-2E83B837D83B}">
      <dgm:prSet phldrT="[Metin]" custT="1"/>
      <dgm:spPr/>
      <dgm:t>
        <a:bodyPr/>
        <a:lstStyle/>
        <a:p>
          <a:pPr algn="just"/>
          <a:r>
            <a:rPr lang="en-US" sz="2400" dirty="0" smtClean="0"/>
            <a:t>The time of onset of rigor will obviously relate to factors affecting</a:t>
          </a:r>
          <a:r>
            <a:rPr lang="tr-TR" sz="2400" dirty="0" smtClean="0"/>
            <a:t> </a:t>
          </a:r>
          <a:r>
            <a:rPr lang="en-US" sz="2400" dirty="0" smtClean="0"/>
            <a:t>the level of glycogen and </a:t>
          </a:r>
          <a:r>
            <a:rPr lang="en-US" sz="2400" dirty="0" err="1" smtClean="0"/>
            <a:t>creatine</a:t>
          </a:r>
          <a:r>
            <a:rPr lang="en-US" sz="2400" dirty="0" smtClean="0"/>
            <a:t> phosphate at death and the rate of</a:t>
          </a:r>
          <a:r>
            <a:rPr lang="tr-TR" sz="2400" dirty="0" smtClean="0"/>
            <a:t> </a:t>
          </a:r>
          <a:r>
            <a:rPr lang="en-US" sz="2400" dirty="0" smtClean="0"/>
            <a:t>post mortem muscle metabolism. </a:t>
          </a:r>
          <a:endParaRPr lang="tr-TR" sz="2400" dirty="0" smtClean="0"/>
        </a:p>
        <a:p>
          <a:pPr algn="l"/>
          <a:endParaRPr lang="tr-TR" sz="2100" dirty="0"/>
        </a:p>
      </dgm:t>
    </dgm:pt>
    <dgm:pt modelId="{BF0191D4-B3F4-455C-B499-93E737640841}" type="parTrans" cxnId="{DEB2DB93-D33E-4C6D-90BF-0489176B969D}">
      <dgm:prSet/>
      <dgm:spPr/>
      <dgm:t>
        <a:bodyPr/>
        <a:lstStyle/>
        <a:p>
          <a:endParaRPr lang="tr-TR"/>
        </a:p>
      </dgm:t>
    </dgm:pt>
    <dgm:pt modelId="{91981F57-9881-4258-A39C-29BDC779EECF}" type="sibTrans" cxnId="{DEB2DB93-D33E-4C6D-90BF-0489176B969D}">
      <dgm:prSet/>
      <dgm:spPr/>
      <dgm:t>
        <a:bodyPr/>
        <a:lstStyle/>
        <a:p>
          <a:endParaRPr lang="tr-TR"/>
        </a:p>
      </dgm:t>
    </dgm:pt>
    <dgm:pt modelId="{A5F14396-FF0E-4C65-B970-2493C9946D9C}">
      <dgm:prSet phldrT="[Metin]" custT="1"/>
      <dgm:spPr/>
      <dgm:t>
        <a:bodyPr/>
        <a:lstStyle/>
        <a:p>
          <a:pPr algn="just"/>
          <a:r>
            <a:rPr lang="en-US" sz="2400" dirty="0" smtClean="0"/>
            <a:t>For example, in animals that have</a:t>
          </a:r>
          <a:r>
            <a:rPr lang="tr-TR" sz="2400" baseline="0" dirty="0" smtClean="0"/>
            <a:t> </a:t>
          </a:r>
          <a:r>
            <a:rPr lang="en-US" sz="2400" dirty="0" smtClean="0"/>
            <a:t>undergone</a:t>
          </a:r>
          <a:r>
            <a:rPr lang="tr-TR" sz="2400" dirty="0" smtClean="0"/>
            <a:t> </a:t>
          </a:r>
          <a:r>
            <a:rPr lang="en-US" sz="2400" dirty="0" smtClean="0"/>
            <a:t>violent exercise at death, or in which glycogen has been</a:t>
          </a:r>
          <a:r>
            <a:rPr lang="tr-TR" sz="2400" baseline="0" dirty="0" smtClean="0"/>
            <a:t> </a:t>
          </a:r>
          <a:r>
            <a:rPr lang="en-US" sz="2400" dirty="0" smtClean="0"/>
            <a:t>depleted by longer-term stress </a:t>
          </a:r>
          <a:r>
            <a:rPr lang="en-US" sz="2400" dirty="0" err="1" smtClean="0"/>
            <a:t>preslaughter</a:t>
          </a:r>
          <a:r>
            <a:rPr lang="en-US" sz="2400" dirty="0" smtClean="0"/>
            <a:t>, rigor occurs faster.</a:t>
          </a:r>
          <a:endParaRPr lang="tr-TR" sz="2400" dirty="0" smtClean="0"/>
        </a:p>
        <a:p>
          <a:pPr algn="l"/>
          <a:endParaRPr lang="tr-TR" sz="2100" dirty="0"/>
        </a:p>
      </dgm:t>
    </dgm:pt>
    <dgm:pt modelId="{9C875A98-A7BD-44A7-AAA4-6CE033F8906E}" type="parTrans" cxnId="{E3C28667-4F01-4376-BF70-D6BFD94AE3BE}">
      <dgm:prSet/>
      <dgm:spPr/>
      <dgm:t>
        <a:bodyPr/>
        <a:lstStyle/>
        <a:p>
          <a:endParaRPr lang="tr-TR"/>
        </a:p>
      </dgm:t>
    </dgm:pt>
    <dgm:pt modelId="{17FF8E2D-4C4B-4FD8-B3C4-A99201950F48}" type="sibTrans" cxnId="{E3C28667-4F01-4376-BF70-D6BFD94AE3BE}">
      <dgm:prSet/>
      <dgm:spPr/>
      <dgm:t>
        <a:bodyPr/>
        <a:lstStyle/>
        <a:p>
          <a:endParaRPr lang="tr-TR"/>
        </a:p>
      </dgm:t>
    </dgm:pt>
    <dgm:pt modelId="{F8364000-373B-413C-9ADB-E68A15604448}" type="pres">
      <dgm:prSet presAssocID="{159E8E8D-EDF2-4ED9-BE80-8432CAE31832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696A619B-2FFA-4B84-9828-F08CC86D7429}" type="pres">
      <dgm:prSet presAssocID="{159E8E8D-EDF2-4ED9-BE80-8432CAE31832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538740-5D2C-42A0-84D6-D3E612AE7978}" type="pres">
      <dgm:prSet presAssocID="{159E8E8D-EDF2-4ED9-BE80-8432CAE31832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tr-TR"/>
        </a:p>
      </dgm:t>
    </dgm:pt>
    <dgm:pt modelId="{BFAC0BDE-DBF2-491D-A3DD-CDA9B1E0E80F}" type="pres">
      <dgm:prSet presAssocID="{159E8E8D-EDF2-4ED9-BE80-8432CAE31832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607995-AF00-4164-B233-CDF339D822F7}" type="pres">
      <dgm:prSet presAssocID="{159E8E8D-EDF2-4ED9-BE80-8432CAE31832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CCB98B92-1A61-438F-BDE9-D6792FD23234}" type="pres">
      <dgm:prSet presAssocID="{159E8E8D-EDF2-4ED9-BE80-8432CAE31832}" presName="TopArrow" presStyleLbl="node1" presStyleIdx="0" presStyleCnt="2"/>
      <dgm:spPr/>
    </dgm:pt>
    <dgm:pt modelId="{4675A29C-82B1-473E-8C24-6CE5DB8D0A97}" type="pres">
      <dgm:prSet presAssocID="{159E8E8D-EDF2-4ED9-BE80-8432CAE31832}" presName="BottomArrow" presStyleLbl="node1" presStyleIdx="1" presStyleCnt="2"/>
      <dgm:spPr/>
    </dgm:pt>
  </dgm:ptLst>
  <dgm:cxnLst>
    <dgm:cxn modelId="{4CC642D3-38DC-4299-AB02-1DD0391815D4}" type="presOf" srcId="{A5F14396-FF0E-4C65-B970-2493C9946D9C}" destId="{DF607995-AF00-4164-B233-CDF339D822F7}" srcOrd="1" destOrd="0" presId="urn:microsoft.com/office/officeart/2009/layout/ReverseList"/>
    <dgm:cxn modelId="{DD3E1FDA-EC3A-4684-90AC-0563DFB7E4B8}" type="presOf" srcId="{159E8E8D-EDF2-4ED9-BE80-8432CAE31832}" destId="{F8364000-373B-413C-9ADB-E68A15604448}" srcOrd="0" destOrd="0" presId="urn:microsoft.com/office/officeart/2009/layout/ReverseList"/>
    <dgm:cxn modelId="{D282625D-1B89-41F4-9E07-7C406D97ADEC}" type="presOf" srcId="{8069FFF3-2D9F-44C8-9E7B-2E83B837D83B}" destId="{A7538740-5D2C-42A0-84D6-D3E612AE7978}" srcOrd="1" destOrd="0" presId="urn:microsoft.com/office/officeart/2009/layout/ReverseList"/>
    <dgm:cxn modelId="{E3C28667-4F01-4376-BF70-D6BFD94AE3BE}" srcId="{159E8E8D-EDF2-4ED9-BE80-8432CAE31832}" destId="{A5F14396-FF0E-4C65-B970-2493C9946D9C}" srcOrd="1" destOrd="0" parTransId="{9C875A98-A7BD-44A7-AAA4-6CE033F8906E}" sibTransId="{17FF8E2D-4C4B-4FD8-B3C4-A99201950F48}"/>
    <dgm:cxn modelId="{3F201674-210D-4A49-9537-2306EA1A5824}" type="presOf" srcId="{A5F14396-FF0E-4C65-B970-2493C9946D9C}" destId="{BFAC0BDE-DBF2-491D-A3DD-CDA9B1E0E80F}" srcOrd="0" destOrd="0" presId="urn:microsoft.com/office/officeart/2009/layout/ReverseList"/>
    <dgm:cxn modelId="{6DB1B63A-D4DD-4150-A578-EE21CA78C187}" type="presOf" srcId="{8069FFF3-2D9F-44C8-9E7B-2E83B837D83B}" destId="{696A619B-2FFA-4B84-9828-F08CC86D7429}" srcOrd="0" destOrd="0" presId="urn:microsoft.com/office/officeart/2009/layout/ReverseList"/>
    <dgm:cxn modelId="{DEB2DB93-D33E-4C6D-90BF-0489176B969D}" srcId="{159E8E8D-EDF2-4ED9-BE80-8432CAE31832}" destId="{8069FFF3-2D9F-44C8-9E7B-2E83B837D83B}" srcOrd="0" destOrd="0" parTransId="{BF0191D4-B3F4-455C-B499-93E737640841}" sibTransId="{91981F57-9881-4258-A39C-29BDC779EECF}"/>
    <dgm:cxn modelId="{C1F14E33-7633-42F2-A890-DF2545A9FD51}" type="presParOf" srcId="{F8364000-373B-413C-9ADB-E68A15604448}" destId="{696A619B-2FFA-4B84-9828-F08CC86D7429}" srcOrd="0" destOrd="0" presId="urn:microsoft.com/office/officeart/2009/layout/ReverseList"/>
    <dgm:cxn modelId="{945A596C-AFDF-4763-8C73-1991E8670915}" type="presParOf" srcId="{F8364000-373B-413C-9ADB-E68A15604448}" destId="{A7538740-5D2C-42A0-84D6-D3E612AE7978}" srcOrd="1" destOrd="0" presId="urn:microsoft.com/office/officeart/2009/layout/ReverseList"/>
    <dgm:cxn modelId="{E048E5DC-5574-4C15-8726-F3E377209DBC}" type="presParOf" srcId="{F8364000-373B-413C-9ADB-E68A15604448}" destId="{BFAC0BDE-DBF2-491D-A3DD-CDA9B1E0E80F}" srcOrd="2" destOrd="0" presId="urn:microsoft.com/office/officeart/2009/layout/ReverseList"/>
    <dgm:cxn modelId="{BA9D3B34-AA7F-40B1-8F4F-13C0122D7E12}" type="presParOf" srcId="{F8364000-373B-413C-9ADB-E68A15604448}" destId="{DF607995-AF00-4164-B233-CDF339D822F7}" srcOrd="3" destOrd="0" presId="urn:microsoft.com/office/officeart/2009/layout/ReverseList"/>
    <dgm:cxn modelId="{255DA469-75D2-4E0E-B87B-804997EED28C}" type="presParOf" srcId="{F8364000-373B-413C-9ADB-E68A15604448}" destId="{CCB98B92-1A61-438F-BDE9-D6792FD23234}" srcOrd="4" destOrd="0" presId="urn:microsoft.com/office/officeart/2009/layout/ReverseList"/>
    <dgm:cxn modelId="{25EA913E-297D-403E-9C18-79C6B93B725D}" type="presParOf" srcId="{F8364000-373B-413C-9ADB-E68A15604448}" destId="{4675A29C-82B1-473E-8C24-6CE5DB8D0A9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4E60F0-EC69-4D76-9CAC-406321D6D7EE}" type="doc">
      <dgm:prSet loTypeId="urn:microsoft.com/office/officeart/2005/8/layout/chevron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75C2DAA3-2F6B-40BD-A433-0F6DEB565B94}">
      <dgm:prSet phldrT="[Metin]"/>
      <dgm:spPr/>
      <dgm:t>
        <a:bodyPr/>
        <a:lstStyle/>
        <a:p>
          <a:r>
            <a:rPr lang="en-US" dirty="0" err="1" smtClean="0"/>
            <a:t>Cathepsins</a:t>
          </a:r>
          <a:endParaRPr lang="tr-TR" dirty="0"/>
        </a:p>
      </dgm:t>
    </dgm:pt>
    <dgm:pt modelId="{7A22A1BB-7820-4945-8A3A-12DB9B469081}" type="parTrans" cxnId="{2B1160C7-85C9-4224-B5DA-DBEBC68C9B65}">
      <dgm:prSet/>
      <dgm:spPr/>
      <dgm:t>
        <a:bodyPr/>
        <a:lstStyle/>
        <a:p>
          <a:endParaRPr lang="tr-TR"/>
        </a:p>
      </dgm:t>
    </dgm:pt>
    <dgm:pt modelId="{65B12F24-0ADE-4545-A506-E7DF8C5507DC}" type="sibTrans" cxnId="{2B1160C7-85C9-4224-B5DA-DBEBC68C9B65}">
      <dgm:prSet/>
      <dgm:spPr/>
      <dgm:t>
        <a:bodyPr/>
        <a:lstStyle/>
        <a:p>
          <a:endParaRPr lang="tr-TR"/>
        </a:p>
      </dgm:t>
    </dgm:pt>
    <dgm:pt modelId="{E3FB4EEF-1BEE-47FD-A808-DA58364EAC91}">
      <dgm:prSet phldrT="[Metin]"/>
      <dgm:spPr/>
      <dgm:t>
        <a:bodyPr/>
        <a:lstStyle/>
        <a:p>
          <a:r>
            <a:rPr lang="tr-TR" dirty="0" smtClean="0"/>
            <a:t>O</a:t>
          </a:r>
          <a:r>
            <a:rPr lang="en-US" dirty="0" err="1" smtClean="0"/>
            <a:t>ccur</a:t>
          </a:r>
          <a:r>
            <a:rPr lang="en-US" dirty="0" smtClean="0"/>
            <a:t> in</a:t>
          </a:r>
          <a:r>
            <a:rPr lang="tr-TR" dirty="0" smtClean="0"/>
            <a:t> </a:t>
          </a:r>
          <a:r>
            <a:rPr lang="en-US" dirty="0" smtClean="0"/>
            <a:t>the lysosomes in the sarcoplasm</a:t>
          </a:r>
          <a:endParaRPr lang="tr-TR" dirty="0"/>
        </a:p>
      </dgm:t>
    </dgm:pt>
    <dgm:pt modelId="{37E0F85E-4457-4774-97FB-0E1C1500A31D}" type="parTrans" cxnId="{3A7BC7EF-C9D7-4957-826E-868BE3F8DE28}">
      <dgm:prSet/>
      <dgm:spPr/>
      <dgm:t>
        <a:bodyPr/>
        <a:lstStyle/>
        <a:p>
          <a:endParaRPr lang="tr-TR"/>
        </a:p>
      </dgm:t>
    </dgm:pt>
    <dgm:pt modelId="{AD309BDF-CA31-4F63-AA92-04355EB66045}" type="sibTrans" cxnId="{3A7BC7EF-C9D7-4957-826E-868BE3F8DE28}">
      <dgm:prSet/>
      <dgm:spPr/>
      <dgm:t>
        <a:bodyPr/>
        <a:lstStyle/>
        <a:p>
          <a:endParaRPr lang="tr-TR"/>
        </a:p>
      </dgm:t>
    </dgm:pt>
    <dgm:pt modelId="{54D3FF1A-644C-48AB-A4B0-A746096DF3C9}">
      <dgm:prSet phldrT="[Metin]"/>
      <dgm:spPr/>
      <dgm:t>
        <a:bodyPr/>
        <a:lstStyle/>
        <a:p>
          <a:r>
            <a:rPr lang="tr-TR" dirty="0" smtClean="0"/>
            <a:t>R</a:t>
          </a:r>
          <a:r>
            <a:rPr lang="en-US" dirty="0" err="1" smtClean="0"/>
            <a:t>eleased</a:t>
          </a:r>
          <a:endParaRPr lang="tr-TR" dirty="0"/>
        </a:p>
      </dgm:t>
    </dgm:pt>
    <dgm:pt modelId="{1FAC93D5-494F-42C9-BC27-6598F840D314}" type="parTrans" cxnId="{79AC9947-39AE-49CC-8768-8A43C03DA5B7}">
      <dgm:prSet/>
      <dgm:spPr/>
      <dgm:t>
        <a:bodyPr/>
        <a:lstStyle/>
        <a:p>
          <a:endParaRPr lang="tr-TR"/>
        </a:p>
      </dgm:t>
    </dgm:pt>
    <dgm:pt modelId="{B0AE7B3C-763B-49EB-ABC6-EC23BE075A1B}" type="sibTrans" cxnId="{79AC9947-39AE-49CC-8768-8A43C03DA5B7}">
      <dgm:prSet/>
      <dgm:spPr/>
      <dgm:t>
        <a:bodyPr/>
        <a:lstStyle/>
        <a:p>
          <a:endParaRPr lang="tr-TR"/>
        </a:p>
      </dgm:t>
    </dgm:pt>
    <dgm:pt modelId="{F9C4D73F-B4A3-4C30-9294-AD53AA2D4A40}">
      <dgm:prSet phldrT="[Metin]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 P</a:t>
          </a:r>
          <a:r>
            <a:rPr lang="en-US" dirty="0" err="1" smtClean="0"/>
            <a:t>ost</a:t>
          </a:r>
          <a:r>
            <a:rPr lang="en-US" dirty="0" smtClean="0"/>
            <a:t> mortem and</a:t>
          </a:r>
          <a:r>
            <a:rPr lang="tr-TR" dirty="0" smtClean="0"/>
            <a:t> </a:t>
          </a:r>
          <a:r>
            <a:rPr lang="en-US" dirty="0" smtClean="0"/>
            <a:t>have maximum activity in mildly acid conditions</a:t>
          </a:r>
          <a:r>
            <a:rPr lang="tr-TR" dirty="0" smtClean="0"/>
            <a:t>.</a:t>
          </a:r>
        </a:p>
      </dgm:t>
    </dgm:pt>
    <dgm:pt modelId="{104B3306-B8E0-47F9-8245-7ABE696183BD}" type="parTrans" cxnId="{4EA92069-3369-44CA-9D44-3F8F8C3D2A71}">
      <dgm:prSet/>
      <dgm:spPr/>
      <dgm:t>
        <a:bodyPr/>
        <a:lstStyle/>
        <a:p>
          <a:endParaRPr lang="tr-TR"/>
        </a:p>
      </dgm:t>
    </dgm:pt>
    <dgm:pt modelId="{412FABE1-AC69-427C-A69A-AAB6968F6020}" type="sibTrans" cxnId="{4EA92069-3369-44CA-9D44-3F8F8C3D2A71}">
      <dgm:prSet/>
      <dgm:spPr/>
      <dgm:t>
        <a:bodyPr/>
        <a:lstStyle/>
        <a:p>
          <a:endParaRPr lang="tr-TR"/>
        </a:p>
      </dgm:t>
    </dgm:pt>
    <dgm:pt modelId="{CF70DBA3-27EB-4F3D-BB51-1418D69C5E1D}">
      <dgm:prSet phldrT="[Metin]"/>
      <dgm:spPr/>
      <dgm:t>
        <a:bodyPr/>
        <a:lstStyle/>
        <a:p>
          <a:r>
            <a:rPr lang="tr-TR" dirty="0" smtClean="0"/>
            <a:t>D</a:t>
          </a:r>
          <a:r>
            <a:rPr lang="en-US" dirty="0" err="1" smtClean="0"/>
            <a:t>egrade</a:t>
          </a:r>
          <a:r>
            <a:rPr lang="en-US" dirty="0" smtClean="0"/>
            <a:t> </a:t>
          </a:r>
          <a:endParaRPr lang="tr-TR" dirty="0"/>
        </a:p>
      </dgm:t>
    </dgm:pt>
    <dgm:pt modelId="{53358C40-4B1D-4F4E-BBC6-302B1D7EA270}" type="parTrans" cxnId="{054968EC-D456-4B20-80FB-3BEDA02A6792}">
      <dgm:prSet/>
      <dgm:spPr/>
      <dgm:t>
        <a:bodyPr/>
        <a:lstStyle/>
        <a:p>
          <a:endParaRPr lang="tr-TR"/>
        </a:p>
      </dgm:t>
    </dgm:pt>
    <dgm:pt modelId="{8EBBE924-7009-4C27-B5B8-D6BD9B737C0C}" type="sibTrans" cxnId="{054968EC-D456-4B20-80FB-3BEDA02A6792}">
      <dgm:prSet/>
      <dgm:spPr/>
      <dgm:t>
        <a:bodyPr/>
        <a:lstStyle/>
        <a:p>
          <a:endParaRPr lang="tr-TR"/>
        </a:p>
      </dgm:t>
    </dgm:pt>
    <dgm:pt modelId="{D793D604-941A-4D9B-840B-0A3FEDED9C14}">
      <dgm:prSet phldrT="[Metin]"/>
      <dgm:spPr/>
      <dgm:t>
        <a:bodyPr/>
        <a:lstStyle/>
        <a:p>
          <a:r>
            <a:rPr lang="tr-TR" dirty="0" smtClean="0"/>
            <a:t>T</a:t>
          </a:r>
          <a:r>
            <a:rPr lang="en-US" dirty="0" err="1" smtClean="0"/>
            <a:t>roponin</a:t>
          </a:r>
          <a:r>
            <a:rPr lang="en-US" dirty="0" smtClean="0"/>
            <a:t>-T, some collagen cross-links and </a:t>
          </a:r>
          <a:r>
            <a:rPr lang="en-US" dirty="0" err="1" smtClean="0"/>
            <a:t>mucopolysaccharides</a:t>
          </a:r>
          <a:r>
            <a:rPr lang="tr-TR" dirty="0" smtClean="0"/>
            <a:t> </a:t>
          </a:r>
          <a:r>
            <a:rPr lang="en-US" dirty="0" smtClean="0"/>
            <a:t>of the connective tissue</a:t>
          </a:r>
          <a:endParaRPr lang="tr-TR" dirty="0"/>
        </a:p>
      </dgm:t>
    </dgm:pt>
    <dgm:pt modelId="{6FF9EB3D-5FF6-48BB-A701-6FA58AEDA178}" type="parTrans" cxnId="{3992EB06-3A8E-41B0-9C89-08D817D5C127}">
      <dgm:prSet/>
      <dgm:spPr/>
      <dgm:t>
        <a:bodyPr/>
        <a:lstStyle/>
        <a:p>
          <a:endParaRPr lang="tr-TR"/>
        </a:p>
      </dgm:t>
    </dgm:pt>
    <dgm:pt modelId="{6629E697-F0D9-457D-AD60-F1FE3C7DF99C}" type="sibTrans" cxnId="{3992EB06-3A8E-41B0-9C89-08D817D5C127}">
      <dgm:prSet/>
      <dgm:spPr/>
      <dgm:t>
        <a:bodyPr/>
        <a:lstStyle/>
        <a:p>
          <a:endParaRPr lang="tr-TR"/>
        </a:p>
      </dgm:t>
    </dgm:pt>
    <dgm:pt modelId="{C0087EDF-4D89-438A-98D0-E9BDA97DACBC}">
      <dgm:prSet/>
      <dgm:spPr/>
      <dgm:t>
        <a:bodyPr/>
        <a:lstStyle/>
        <a:p>
          <a:r>
            <a:rPr lang="tr-TR" dirty="0" err="1" smtClean="0"/>
            <a:t>Appear</a:t>
          </a:r>
          <a:endParaRPr lang="tr-TR" dirty="0"/>
        </a:p>
      </dgm:t>
    </dgm:pt>
    <dgm:pt modelId="{313A14C7-719C-446F-A44E-1173F4B4EA73}" type="parTrans" cxnId="{DA2BA9DB-D582-4A86-917E-A6D100C1C93F}">
      <dgm:prSet/>
      <dgm:spPr/>
      <dgm:t>
        <a:bodyPr/>
        <a:lstStyle/>
        <a:p>
          <a:endParaRPr lang="tr-TR"/>
        </a:p>
      </dgm:t>
    </dgm:pt>
    <dgm:pt modelId="{94A62A8B-79C9-4A81-8E37-1BB38C986650}" type="sibTrans" cxnId="{DA2BA9DB-D582-4A86-917E-A6D100C1C93F}">
      <dgm:prSet/>
      <dgm:spPr/>
      <dgm:t>
        <a:bodyPr/>
        <a:lstStyle/>
        <a:p>
          <a:endParaRPr lang="tr-TR"/>
        </a:p>
      </dgm:t>
    </dgm:pt>
    <dgm:pt modelId="{8DC5FA18-5164-4EDE-8BD1-F5B12A08FD11}">
      <dgm:prSet/>
      <dgm:spPr/>
      <dgm:t>
        <a:bodyPr/>
        <a:lstStyle/>
        <a:p>
          <a:r>
            <a:rPr lang="tr-TR" dirty="0" smtClean="0"/>
            <a:t>T</a:t>
          </a:r>
          <a:r>
            <a:rPr lang="en-US" dirty="0" smtClean="0"/>
            <a:t>o degrade actin and myosin below a pH of 5 so this is unlikely</a:t>
          </a:r>
          <a:r>
            <a:rPr lang="tr-TR" dirty="0" smtClean="0"/>
            <a:t> </a:t>
          </a:r>
          <a:r>
            <a:rPr lang="en-US" dirty="0" smtClean="0"/>
            <a:t>to occur under normal conditions in meat.</a:t>
          </a:r>
          <a:endParaRPr lang="tr-TR" dirty="0"/>
        </a:p>
      </dgm:t>
    </dgm:pt>
    <dgm:pt modelId="{00438E33-2DFF-49F1-A3F6-5D3CD2996ED0}" type="parTrans" cxnId="{EDC5B342-458A-403E-AD62-980FD12A987B}">
      <dgm:prSet/>
      <dgm:spPr/>
      <dgm:t>
        <a:bodyPr/>
        <a:lstStyle/>
        <a:p>
          <a:endParaRPr lang="tr-TR"/>
        </a:p>
      </dgm:t>
    </dgm:pt>
    <dgm:pt modelId="{2A9A06A7-3250-4714-9EED-BE3C2CF0B4A9}" type="sibTrans" cxnId="{EDC5B342-458A-403E-AD62-980FD12A987B}">
      <dgm:prSet/>
      <dgm:spPr/>
      <dgm:t>
        <a:bodyPr/>
        <a:lstStyle/>
        <a:p>
          <a:endParaRPr lang="tr-TR"/>
        </a:p>
      </dgm:t>
    </dgm:pt>
    <dgm:pt modelId="{195491B5-E814-4E5C-8BA4-C73E538AB786}" type="pres">
      <dgm:prSet presAssocID="{D54E60F0-EC69-4D76-9CAC-406321D6D7E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3952519-938E-453A-8704-534E6461E4B8}" type="pres">
      <dgm:prSet presAssocID="{75C2DAA3-2F6B-40BD-A433-0F6DEB565B94}" presName="composite" presStyleCnt="0"/>
      <dgm:spPr/>
    </dgm:pt>
    <dgm:pt modelId="{0A27E1B8-813C-4D57-9709-A58FB3562D1D}" type="pres">
      <dgm:prSet presAssocID="{75C2DAA3-2F6B-40BD-A433-0F6DEB565B9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A9A196-AFB7-49B6-BA80-703278F84D0F}" type="pres">
      <dgm:prSet presAssocID="{75C2DAA3-2F6B-40BD-A433-0F6DEB565B9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E55EAE-4E7C-4B5A-9796-38598736373E}" type="pres">
      <dgm:prSet presAssocID="{65B12F24-0ADE-4545-A506-E7DF8C5507DC}" presName="sp" presStyleCnt="0"/>
      <dgm:spPr/>
    </dgm:pt>
    <dgm:pt modelId="{C5FE0B1C-2BD4-4C37-A3D5-F876F035BF69}" type="pres">
      <dgm:prSet presAssocID="{54D3FF1A-644C-48AB-A4B0-A746096DF3C9}" presName="composite" presStyleCnt="0"/>
      <dgm:spPr/>
    </dgm:pt>
    <dgm:pt modelId="{232F6EBC-0B2B-452C-B083-51E1D9EDA9BC}" type="pres">
      <dgm:prSet presAssocID="{54D3FF1A-644C-48AB-A4B0-A746096DF3C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79F834-46EC-4B31-AD5F-B968140A7223}" type="pres">
      <dgm:prSet presAssocID="{54D3FF1A-644C-48AB-A4B0-A746096DF3C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406654-1704-41B2-AF33-68324B1D6AC2}" type="pres">
      <dgm:prSet presAssocID="{B0AE7B3C-763B-49EB-ABC6-EC23BE075A1B}" presName="sp" presStyleCnt="0"/>
      <dgm:spPr/>
    </dgm:pt>
    <dgm:pt modelId="{14A161F2-B37B-4408-9020-30FEA4DEA9EA}" type="pres">
      <dgm:prSet presAssocID="{CF70DBA3-27EB-4F3D-BB51-1418D69C5E1D}" presName="composite" presStyleCnt="0"/>
      <dgm:spPr/>
    </dgm:pt>
    <dgm:pt modelId="{72B2CC16-0D92-4530-9B2A-C2E5CE3C32C3}" type="pres">
      <dgm:prSet presAssocID="{CF70DBA3-27EB-4F3D-BB51-1418D69C5E1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03EABD-5B32-4E1C-8BB8-04E8E3533E05}" type="pres">
      <dgm:prSet presAssocID="{CF70DBA3-27EB-4F3D-BB51-1418D69C5E1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65067B-C4C5-424C-BD04-79863F77AF81}" type="pres">
      <dgm:prSet presAssocID="{8EBBE924-7009-4C27-B5B8-D6BD9B737C0C}" presName="sp" presStyleCnt="0"/>
      <dgm:spPr/>
    </dgm:pt>
    <dgm:pt modelId="{C8ADC254-D970-4DF2-885A-D27EEEA95363}" type="pres">
      <dgm:prSet presAssocID="{C0087EDF-4D89-438A-98D0-E9BDA97DACBC}" presName="composite" presStyleCnt="0"/>
      <dgm:spPr/>
    </dgm:pt>
    <dgm:pt modelId="{1FD41570-CC3D-41C9-B586-55C821EEBAA7}" type="pres">
      <dgm:prSet presAssocID="{C0087EDF-4D89-438A-98D0-E9BDA97DACB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962113-A275-4368-A1F7-CAA837F87294}" type="pres">
      <dgm:prSet presAssocID="{C0087EDF-4D89-438A-98D0-E9BDA97DACB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B3BD00A-5BA2-4732-AA15-66DF0B13BF6B}" type="presOf" srcId="{8DC5FA18-5164-4EDE-8BD1-F5B12A08FD11}" destId="{60962113-A275-4368-A1F7-CAA837F87294}" srcOrd="0" destOrd="0" presId="urn:microsoft.com/office/officeart/2005/8/layout/chevron2"/>
    <dgm:cxn modelId="{79AC9947-39AE-49CC-8768-8A43C03DA5B7}" srcId="{D54E60F0-EC69-4D76-9CAC-406321D6D7EE}" destId="{54D3FF1A-644C-48AB-A4B0-A746096DF3C9}" srcOrd="1" destOrd="0" parTransId="{1FAC93D5-494F-42C9-BC27-6598F840D314}" sibTransId="{B0AE7B3C-763B-49EB-ABC6-EC23BE075A1B}"/>
    <dgm:cxn modelId="{C9B49CAC-4400-4FDD-A849-05B646926E77}" type="presOf" srcId="{54D3FF1A-644C-48AB-A4B0-A746096DF3C9}" destId="{232F6EBC-0B2B-452C-B083-51E1D9EDA9BC}" srcOrd="0" destOrd="0" presId="urn:microsoft.com/office/officeart/2005/8/layout/chevron2"/>
    <dgm:cxn modelId="{5612DEA3-93C5-4542-8ADB-6DC5EF189677}" type="presOf" srcId="{D793D604-941A-4D9B-840B-0A3FEDED9C14}" destId="{4003EABD-5B32-4E1C-8BB8-04E8E3533E05}" srcOrd="0" destOrd="0" presId="urn:microsoft.com/office/officeart/2005/8/layout/chevron2"/>
    <dgm:cxn modelId="{4EA92069-3369-44CA-9D44-3F8F8C3D2A71}" srcId="{54D3FF1A-644C-48AB-A4B0-A746096DF3C9}" destId="{F9C4D73F-B4A3-4C30-9294-AD53AA2D4A40}" srcOrd="0" destOrd="0" parTransId="{104B3306-B8E0-47F9-8245-7ABE696183BD}" sibTransId="{412FABE1-AC69-427C-A69A-AAB6968F6020}"/>
    <dgm:cxn modelId="{3992EB06-3A8E-41B0-9C89-08D817D5C127}" srcId="{CF70DBA3-27EB-4F3D-BB51-1418D69C5E1D}" destId="{D793D604-941A-4D9B-840B-0A3FEDED9C14}" srcOrd="0" destOrd="0" parTransId="{6FF9EB3D-5FF6-48BB-A701-6FA58AEDA178}" sibTransId="{6629E697-F0D9-457D-AD60-F1FE3C7DF99C}"/>
    <dgm:cxn modelId="{5DA1FE92-8836-4047-AD2F-EBF8111A76A5}" type="presOf" srcId="{75C2DAA3-2F6B-40BD-A433-0F6DEB565B94}" destId="{0A27E1B8-813C-4D57-9709-A58FB3562D1D}" srcOrd="0" destOrd="0" presId="urn:microsoft.com/office/officeart/2005/8/layout/chevron2"/>
    <dgm:cxn modelId="{9A32F1ED-D33F-45DE-AE04-1CC1F11C563F}" type="presOf" srcId="{CF70DBA3-27EB-4F3D-BB51-1418D69C5E1D}" destId="{72B2CC16-0D92-4530-9B2A-C2E5CE3C32C3}" srcOrd="0" destOrd="0" presId="urn:microsoft.com/office/officeart/2005/8/layout/chevron2"/>
    <dgm:cxn modelId="{EDC5B342-458A-403E-AD62-980FD12A987B}" srcId="{C0087EDF-4D89-438A-98D0-E9BDA97DACBC}" destId="{8DC5FA18-5164-4EDE-8BD1-F5B12A08FD11}" srcOrd="0" destOrd="0" parTransId="{00438E33-2DFF-49F1-A3F6-5D3CD2996ED0}" sibTransId="{2A9A06A7-3250-4714-9EED-BE3C2CF0B4A9}"/>
    <dgm:cxn modelId="{054968EC-D456-4B20-80FB-3BEDA02A6792}" srcId="{D54E60F0-EC69-4D76-9CAC-406321D6D7EE}" destId="{CF70DBA3-27EB-4F3D-BB51-1418D69C5E1D}" srcOrd="2" destOrd="0" parTransId="{53358C40-4B1D-4F4E-BBC6-302B1D7EA270}" sibTransId="{8EBBE924-7009-4C27-B5B8-D6BD9B737C0C}"/>
    <dgm:cxn modelId="{DA2BA9DB-D582-4A86-917E-A6D100C1C93F}" srcId="{D54E60F0-EC69-4D76-9CAC-406321D6D7EE}" destId="{C0087EDF-4D89-438A-98D0-E9BDA97DACBC}" srcOrd="3" destOrd="0" parTransId="{313A14C7-719C-446F-A44E-1173F4B4EA73}" sibTransId="{94A62A8B-79C9-4A81-8E37-1BB38C986650}"/>
    <dgm:cxn modelId="{45C53A29-A41C-48D6-9216-8419ACBB5C30}" type="presOf" srcId="{E3FB4EEF-1BEE-47FD-A808-DA58364EAC91}" destId="{25A9A196-AFB7-49B6-BA80-703278F84D0F}" srcOrd="0" destOrd="0" presId="urn:microsoft.com/office/officeart/2005/8/layout/chevron2"/>
    <dgm:cxn modelId="{2B1160C7-85C9-4224-B5DA-DBEBC68C9B65}" srcId="{D54E60F0-EC69-4D76-9CAC-406321D6D7EE}" destId="{75C2DAA3-2F6B-40BD-A433-0F6DEB565B94}" srcOrd="0" destOrd="0" parTransId="{7A22A1BB-7820-4945-8A3A-12DB9B469081}" sibTransId="{65B12F24-0ADE-4545-A506-E7DF8C5507DC}"/>
    <dgm:cxn modelId="{514FD53F-48F3-4F3D-9708-F65A06FD976B}" type="presOf" srcId="{D54E60F0-EC69-4D76-9CAC-406321D6D7EE}" destId="{195491B5-E814-4E5C-8BA4-C73E538AB786}" srcOrd="0" destOrd="0" presId="urn:microsoft.com/office/officeart/2005/8/layout/chevron2"/>
    <dgm:cxn modelId="{2F0760EC-46CB-4658-91F9-E0B7C40ACBE9}" type="presOf" srcId="{F9C4D73F-B4A3-4C30-9294-AD53AA2D4A40}" destId="{C479F834-46EC-4B31-AD5F-B968140A7223}" srcOrd="0" destOrd="0" presId="urn:microsoft.com/office/officeart/2005/8/layout/chevron2"/>
    <dgm:cxn modelId="{3A7BC7EF-C9D7-4957-826E-868BE3F8DE28}" srcId="{75C2DAA3-2F6B-40BD-A433-0F6DEB565B94}" destId="{E3FB4EEF-1BEE-47FD-A808-DA58364EAC91}" srcOrd="0" destOrd="0" parTransId="{37E0F85E-4457-4774-97FB-0E1C1500A31D}" sibTransId="{AD309BDF-CA31-4F63-AA92-04355EB66045}"/>
    <dgm:cxn modelId="{DF48B100-F874-4FD5-BCD8-40686CEC2D77}" type="presOf" srcId="{C0087EDF-4D89-438A-98D0-E9BDA97DACBC}" destId="{1FD41570-CC3D-41C9-B586-55C821EEBAA7}" srcOrd="0" destOrd="0" presId="urn:microsoft.com/office/officeart/2005/8/layout/chevron2"/>
    <dgm:cxn modelId="{B51C2BF0-3EE7-4B5D-A6BD-E1BB4D820CB0}" type="presParOf" srcId="{195491B5-E814-4E5C-8BA4-C73E538AB786}" destId="{23952519-938E-453A-8704-534E6461E4B8}" srcOrd="0" destOrd="0" presId="urn:microsoft.com/office/officeart/2005/8/layout/chevron2"/>
    <dgm:cxn modelId="{08D373FB-0B3E-415D-8B7D-AD85727B2ED5}" type="presParOf" srcId="{23952519-938E-453A-8704-534E6461E4B8}" destId="{0A27E1B8-813C-4D57-9709-A58FB3562D1D}" srcOrd="0" destOrd="0" presId="urn:microsoft.com/office/officeart/2005/8/layout/chevron2"/>
    <dgm:cxn modelId="{B389D79E-278E-4EC2-A92C-162EBEF7A65C}" type="presParOf" srcId="{23952519-938E-453A-8704-534E6461E4B8}" destId="{25A9A196-AFB7-49B6-BA80-703278F84D0F}" srcOrd="1" destOrd="0" presId="urn:microsoft.com/office/officeart/2005/8/layout/chevron2"/>
    <dgm:cxn modelId="{2E636DBB-9175-4613-994A-34C5F500DC9C}" type="presParOf" srcId="{195491B5-E814-4E5C-8BA4-C73E538AB786}" destId="{BFE55EAE-4E7C-4B5A-9796-38598736373E}" srcOrd="1" destOrd="0" presId="urn:microsoft.com/office/officeart/2005/8/layout/chevron2"/>
    <dgm:cxn modelId="{E4E4C5A7-DBD7-4594-9A39-48F391009733}" type="presParOf" srcId="{195491B5-E814-4E5C-8BA4-C73E538AB786}" destId="{C5FE0B1C-2BD4-4C37-A3D5-F876F035BF69}" srcOrd="2" destOrd="0" presId="urn:microsoft.com/office/officeart/2005/8/layout/chevron2"/>
    <dgm:cxn modelId="{D24C6177-559F-445F-98DD-09AFAD74711A}" type="presParOf" srcId="{C5FE0B1C-2BD4-4C37-A3D5-F876F035BF69}" destId="{232F6EBC-0B2B-452C-B083-51E1D9EDA9BC}" srcOrd="0" destOrd="0" presId="urn:microsoft.com/office/officeart/2005/8/layout/chevron2"/>
    <dgm:cxn modelId="{B9304F5F-F963-4906-AFAB-FE2394AC7A34}" type="presParOf" srcId="{C5FE0B1C-2BD4-4C37-A3D5-F876F035BF69}" destId="{C479F834-46EC-4B31-AD5F-B968140A7223}" srcOrd="1" destOrd="0" presId="urn:microsoft.com/office/officeart/2005/8/layout/chevron2"/>
    <dgm:cxn modelId="{13615B79-8BB2-46DE-9C40-E5AAD1E02E7A}" type="presParOf" srcId="{195491B5-E814-4E5C-8BA4-C73E538AB786}" destId="{01406654-1704-41B2-AF33-68324B1D6AC2}" srcOrd="3" destOrd="0" presId="urn:microsoft.com/office/officeart/2005/8/layout/chevron2"/>
    <dgm:cxn modelId="{A925DA61-61EB-40AD-B723-7538DC501279}" type="presParOf" srcId="{195491B5-E814-4E5C-8BA4-C73E538AB786}" destId="{14A161F2-B37B-4408-9020-30FEA4DEA9EA}" srcOrd="4" destOrd="0" presId="urn:microsoft.com/office/officeart/2005/8/layout/chevron2"/>
    <dgm:cxn modelId="{FC48739E-C026-4186-9312-E0F128446EBC}" type="presParOf" srcId="{14A161F2-B37B-4408-9020-30FEA4DEA9EA}" destId="{72B2CC16-0D92-4530-9B2A-C2E5CE3C32C3}" srcOrd="0" destOrd="0" presId="urn:microsoft.com/office/officeart/2005/8/layout/chevron2"/>
    <dgm:cxn modelId="{2DA74519-9E36-4D60-803B-030F149F7E13}" type="presParOf" srcId="{14A161F2-B37B-4408-9020-30FEA4DEA9EA}" destId="{4003EABD-5B32-4E1C-8BB8-04E8E3533E05}" srcOrd="1" destOrd="0" presId="urn:microsoft.com/office/officeart/2005/8/layout/chevron2"/>
    <dgm:cxn modelId="{EB4836DD-D958-4036-925E-7942412E56A6}" type="presParOf" srcId="{195491B5-E814-4E5C-8BA4-C73E538AB786}" destId="{7465067B-C4C5-424C-BD04-79863F77AF81}" srcOrd="5" destOrd="0" presId="urn:microsoft.com/office/officeart/2005/8/layout/chevron2"/>
    <dgm:cxn modelId="{C44CFC00-1630-47BF-87CF-E3F3BEE9BDC0}" type="presParOf" srcId="{195491B5-E814-4E5C-8BA4-C73E538AB786}" destId="{C8ADC254-D970-4DF2-885A-D27EEEA95363}" srcOrd="6" destOrd="0" presId="urn:microsoft.com/office/officeart/2005/8/layout/chevron2"/>
    <dgm:cxn modelId="{14A79F73-7F4E-4B53-81D2-59CB38351FC8}" type="presParOf" srcId="{C8ADC254-D970-4DF2-885A-D27EEEA95363}" destId="{1FD41570-CC3D-41C9-B586-55C821EEBAA7}" srcOrd="0" destOrd="0" presId="urn:microsoft.com/office/officeart/2005/8/layout/chevron2"/>
    <dgm:cxn modelId="{1FCB998E-0BF4-4283-BDEF-6478597442BE}" type="presParOf" srcId="{C8ADC254-D970-4DF2-885A-D27EEEA95363}" destId="{60962113-A275-4368-A1F7-CAA837F872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2760FD-A625-48D2-9D71-202E0D9C6CA8}" type="doc">
      <dgm:prSet loTypeId="urn:microsoft.com/office/officeart/2005/8/layout/process4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AC8E48F-4AF4-44FD-984E-E65D73841864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Calpains</a:t>
          </a:r>
          <a:endParaRPr lang="tr-TR" sz="2800" dirty="0" smtClean="0"/>
        </a:p>
      </dgm:t>
    </dgm:pt>
    <dgm:pt modelId="{AD3C56DE-9C26-4302-806D-D66DB464ECE8}" type="parTrans" cxnId="{B5EE68EF-2BB3-4CC0-8BB6-55201A7B7531}">
      <dgm:prSet/>
      <dgm:spPr/>
      <dgm:t>
        <a:bodyPr/>
        <a:lstStyle/>
        <a:p>
          <a:endParaRPr lang="tr-TR"/>
        </a:p>
      </dgm:t>
    </dgm:pt>
    <dgm:pt modelId="{734BD4CB-69FF-4B92-A3B6-D2C75A611DE2}" type="sibTrans" cxnId="{B5EE68EF-2BB3-4CC0-8BB6-55201A7B7531}">
      <dgm:prSet/>
      <dgm:spPr/>
      <dgm:t>
        <a:bodyPr/>
        <a:lstStyle/>
        <a:p>
          <a:endParaRPr lang="tr-TR"/>
        </a:p>
      </dgm:t>
    </dgm:pt>
    <dgm:pt modelId="{B9252B87-96C6-4FA1-8F55-19EB8A52E0B4}">
      <dgm:prSet phldrT="[Metin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err="1" smtClean="0"/>
            <a:t>Are</a:t>
          </a:r>
          <a:r>
            <a:rPr lang="tr-TR" sz="2000" dirty="0" smtClean="0"/>
            <a:t> </a:t>
          </a:r>
          <a:r>
            <a:rPr lang="tr-TR" sz="2000" dirty="0" err="1" smtClean="0"/>
            <a:t>activated</a:t>
          </a:r>
          <a:r>
            <a:rPr lang="tr-TR" sz="2000" dirty="0" smtClean="0"/>
            <a:t> </a:t>
          </a:r>
          <a:r>
            <a:rPr lang="en-US" sz="2000" dirty="0" smtClean="0"/>
            <a:t>by calcium ions and have maximum activity in neutral to alkaline</a:t>
          </a:r>
          <a:r>
            <a:rPr lang="tr-TR" sz="2000" dirty="0" smtClean="0"/>
            <a:t> </a:t>
          </a:r>
          <a:r>
            <a:rPr lang="en-US" sz="2000" dirty="0" smtClean="0"/>
            <a:t>conditions.</a:t>
          </a:r>
          <a:endParaRPr lang="tr-TR" sz="1600" dirty="0"/>
        </a:p>
      </dgm:t>
    </dgm:pt>
    <dgm:pt modelId="{6513350A-78CF-4DFC-9CF0-058B957471CC}" type="parTrans" cxnId="{2ECB9E79-E2F5-4980-9C93-D4E1FF4CDA15}">
      <dgm:prSet/>
      <dgm:spPr/>
      <dgm:t>
        <a:bodyPr/>
        <a:lstStyle/>
        <a:p>
          <a:endParaRPr lang="tr-TR"/>
        </a:p>
      </dgm:t>
    </dgm:pt>
    <dgm:pt modelId="{E4A802CD-6F12-4BD3-A517-DCE0690AD74A}" type="sibTrans" cxnId="{2ECB9E79-E2F5-4980-9C93-D4E1FF4CDA15}">
      <dgm:prSet/>
      <dgm:spPr/>
      <dgm:t>
        <a:bodyPr/>
        <a:lstStyle/>
        <a:p>
          <a:endParaRPr lang="tr-TR"/>
        </a:p>
      </dgm:t>
    </dgm:pt>
    <dgm:pt modelId="{089C046A-775F-4283-87A0-30FCEE44F2ED}">
      <dgm:prSet phldrT="[Metin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/>
            <a:t>C</a:t>
          </a:r>
          <a:r>
            <a:rPr lang="en-US" sz="2000" dirty="0" err="1" smtClean="0"/>
            <a:t>alcium</a:t>
          </a:r>
          <a:r>
            <a:rPr lang="en-US" sz="2000" dirty="0" smtClean="0"/>
            <a:t>-activated sarcoplasmic</a:t>
          </a:r>
          <a:r>
            <a:rPr lang="tr-TR" sz="2000" dirty="0" smtClean="0"/>
            <a:t> </a:t>
          </a:r>
          <a:r>
            <a:rPr lang="tr-TR" sz="2000" dirty="0" err="1" smtClean="0"/>
            <a:t>factor</a:t>
          </a:r>
          <a:r>
            <a:rPr lang="tr-TR" sz="2000" dirty="0" smtClean="0"/>
            <a:t> (CASF)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dirty="0"/>
        </a:p>
      </dgm:t>
    </dgm:pt>
    <dgm:pt modelId="{130D7197-88BE-492A-A13C-0E7E0A85FED6}" type="parTrans" cxnId="{CEF57507-E744-4FE0-9165-40A4A1D59F54}">
      <dgm:prSet/>
      <dgm:spPr/>
      <dgm:t>
        <a:bodyPr/>
        <a:lstStyle/>
        <a:p>
          <a:endParaRPr lang="tr-TR"/>
        </a:p>
      </dgm:t>
    </dgm:pt>
    <dgm:pt modelId="{B1C1B6D1-3EE0-474A-A7C5-4FEFA242894B}" type="sibTrans" cxnId="{CEF57507-E744-4FE0-9165-40A4A1D59F54}">
      <dgm:prSet/>
      <dgm:spPr/>
      <dgm:t>
        <a:bodyPr/>
        <a:lstStyle/>
        <a:p>
          <a:endParaRPr lang="tr-TR"/>
        </a:p>
      </dgm:t>
    </dgm:pt>
    <dgm:pt modelId="{A94C02DD-1F75-4E9A-B9BF-AD2926EDC7BF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Located</a:t>
          </a:r>
          <a:endParaRPr lang="tr-TR" sz="2800" dirty="0" smtClean="0"/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dirty="0"/>
        </a:p>
      </dgm:t>
    </dgm:pt>
    <dgm:pt modelId="{4D2C41ED-B9C3-4887-BD54-9C451F338CE0}" type="parTrans" cxnId="{61ACD02D-9181-46E1-829D-73F5C0A88157}">
      <dgm:prSet/>
      <dgm:spPr/>
      <dgm:t>
        <a:bodyPr/>
        <a:lstStyle/>
        <a:p>
          <a:endParaRPr lang="tr-TR"/>
        </a:p>
      </dgm:t>
    </dgm:pt>
    <dgm:pt modelId="{2E533E8C-DBD7-4074-84A3-EB5760D6B456}" type="sibTrans" cxnId="{61ACD02D-9181-46E1-829D-73F5C0A88157}">
      <dgm:prSet/>
      <dgm:spPr/>
      <dgm:t>
        <a:bodyPr/>
        <a:lstStyle/>
        <a:p>
          <a:endParaRPr lang="tr-TR"/>
        </a:p>
      </dgm:t>
    </dgm:pt>
    <dgm:pt modelId="{7CD42585-D29C-4E64-A3CE-E569D43A6EE5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 smtClean="0"/>
            <a:t>I</a:t>
          </a:r>
          <a:r>
            <a:rPr lang="en-US" sz="2400" dirty="0" smtClean="0"/>
            <a:t>n the region of the Z lines</a:t>
          </a:r>
          <a:endParaRPr lang="tr-TR" sz="2400" dirty="0" smtClean="0"/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dirty="0"/>
        </a:p>
      </dgm:t>
    </dgm:pt>
    <dgm:pt modelId="{CE473955-88DC-446F-97F1-A7F77606A184}" type="parTrans" cxnId="{D4BC8E35-C841-4A53-A580-37D1F95B64CE}">
      <dgm:prSet/>
      <dgm:spPr/>
      <dgm:t>
        <a:bodyPr/>
        <a:lstStyle/>
        <a:p>
          <a:endParaRPr lang="tr-TR"/>
        </a:p>
      </dgm:t>
    </dgm:pt>
    <dgm:pt modelId="{1AA4B992-BBAA-4B8E-ACBD-4C7A427E0485}" type="sibTrans" cxnId="{D4BC8E35-C841-4A53-A580-37D1F95B64CE}">
      <dgm:prSet/>
      <dgm:spPr/>
      <dgm:t>
        <a:bodyPr/>
        <a:lstStyle/>
        <a:p>
          <a:endParaRPr lang="tr-TR"/>
        </a:p>
      </dgm:t>
    </dgm:pt>
    <dgm:pt modelId="{4206F3EB-35D9-496D-B545-84C7FA729955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err="1" smtClean="0"/>
            <a:t>Have</a:t>
          </a:r>
          <a:r>
            <a:rPr lang="en-US" sz="2000" dirty="0" smtClean="0"/>
            <a:t> two forms, m-</a:t>
          </a:r>
          <a:r>
            <a:rPr lang="en-US" sz="2000" dirty="0" err="1" smtClean="0"/>
            <a:t>calpain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el-GR" sz="2000" dirty="0" smtClean="0"/>
            <a:t>μ-</a:t>
          </a:r>
          <a:r>
            <a:rPr lang="tr-TR" sz="2000" dirty="0" err="1" smtClean="0"/>
            <a:t>calpain</a:t>
          </a:r>
          <a:endParaRPr lang="tr-TR" sz="2000" dirty="0" smtClean="0"/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dirty="0"/>
        </a:p>
      </dgm:t>
    </dgm:pt>
    <dgm:pt modelId="{7AF5DC43-07E9-45ED-A540-09B6E8D7ACC4}" type="parTrans" cxnId="{85D58C75-EBD6-4E30-9899-77B9F46282EE}">
      <dgm:prSet/>
      <dgm:spPr/>
      <dgm:t>
        <a:bodyPr/>
        <a:lstStyle/>
        <a:p>
          <a:endParaRPr lang="tr-TR"/>
        </a:p>
      </dgm:t>
    </dgm:pt>
    <dgm:pt modelId="{795F6977-A7AB-438F-90E4-D6C1014C30E9}" type="sibTrans" cxnId="{85D58C75-EBD6-4E30-9899-77B9F46282EE}">
      <dgm:prSet/>
      <dgm:spPr/>
      <dgm:t>
        <a:bodyPr/>
        <a:lstStyle/>
        <a:p>
          <a:endParaRPr lang="tr-TR"/>
        </a:p>
      </dgm:t>
    </dgm:pt>
    <dgm:pt modelId="{3F80D905-4347-4444-BCA2-FD78C570F2C8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 err="1" smtClean="0"/>
            <a:t>Calpastatin</a:t>
          </a:r>
          <a:endParaRPr lang="tr-TR" sz="2800" dirty="0" smtClean="0"/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dirty="0"/>
        </a:p>
      </dgm:t>
    </dgm:pt>
    <dgm:pt modelId="{992B7C10-BEBD-400C-A2CA-CE472184A069}" type="parTrans" cxnId="{A433B782-AF8C-498F-8A3C-06EFD5FBDF2E}">
      <dgm:prSet/>
      <dgm:spPr/>
      <dgm:t>
        <a:bodyPr/>
        <a:lstStyle/>
        <a:p>
          <a:endParaRPr lang="tr-TR"/>
        </a:p>
      </dgm:t>
    </dgm:pt>
    <dgm:pt modelId="{61B33147-8B57-4BA7-9E8E-2649BCD9917B}" type="sibTrans" cxnId="{A433B782-AF8C-498F-8A3C-06EFD5FBDF2E}">
      <dgm:prSet/>
      <dgm:spPr/>
      <dgm:t>
        <a:bodyPr/>
        <a:lstStyle/>
        <a:p>
          <a:endParaRPr lang="tr-TR"/>
        </a:p>
      </dgm:t>
    </dgm:pt>
    <dgm:pt modelId="{B82ED6E1-6C68-4304-BD19-A09DD44C50E0}">
      <dgm:prSet phldrT="[Metin]" custT="1"/>
      <dgm:spPr/>
      <dgm:t>
        <a:bodyPr/>
        <a:lstStyle/>
        <a:p>
          <a:r>
            <a:rPr lang="en-US" sz="2000" dirty="0" smtClean="0"/>
            <a:t>The </a:t>
          </a:r>
          <a:r>
            <a:rPr lang="en-US" sz="2000" dirty="0" err="1" smtClean="0"/>
            <a:t>calpains</a:t>
          </a:r>
          <a:r>
            <a:rPr lang="en-US" sz="2000" dirty="0" smtClean="0"/>
            <a:t> are inhibited by </a:t>
          </a:r>
          <a:r>
            <a:rPr lang="en-US" sz="2000" dirty="0" err="1" smtClean="0"/>
            <a:t>calpastatin</a:t>
          </a:r>
          <a:r>
            <a:rPr lang="en-US" sz="1600" dirty="0" smtClean="0"/>
            <a:t>. </a:t>
          </a:r>
          <a:endParaRPr lang="tr-TR" sz="1600" dirty="0"/>
        </a:p>
      </dgm:t>
    </dgm:pt>
    <dgm:pt modelId="{BA4ACAC0-DC89-4BB4-B709-EDE8A4D67218}" type="parTrans" cxnId="{5B65B5AC-4546-4513-AD7F-A2BBD304EA1B}">
      <dgm:prSet/>
      <dgm:spPr/>
      <dgm:t>
        <a:bodyPr/>
        <a:lstStyle/>
        <a:p>
          <a:endParaRPr lang="tr-TR"/>
        </a:p>
      </dgm:t>
    </dgm:pt>
    <dgm:pt modelId="{E11BEF51-99F5-4D5C-A937-3F4D5C3715E6}" type="sibTrans" cxnId="{5B65B5AC-4546-4513-AD7F-A2BBD304EA1B}">
      <dgm:prSet/>
      <dgm:spPr/>
      <dgm:t>
        <a:bodyPr/>
        <a:lstStyle/>
        <a:p>
          <a:endParaRPr lang="tr-TR"/>
        </a:p>
      </dgm:t>
    </dgm:pt>
    <dgm:pt modelId="{B5546078-E01F-4BE2-A260-F40A2A8331BD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/>
            <a:t>High activity reduces the extent of proteolysis in muscles.</a:t>
          </a:r>
          <a:endParaRPr lang="tr-TR" sz="2000" dirty="0"/>
        </a:p>
      </dgm:t>
    </dgm:pt>
    <dgm:pt modelId="{DA514564-04FA-468D-8DAB-9E62E2D4A878}" type="parTrans" cxnId="{DBBD1B90-4EEB-4597-A548-873A8C51BB5C}">
      <dgm:prSet/>
      <dgm:spPr/>
      <dgm:t>
        <a:bodyPr/>
        <a:lstStyle/>
        <a:p>
          <a:endParaRPr lang="tr-TR"/>
        </a:p>
      </dgm:t>
    </dgm:pt>
    <dgm:pt modelId="{F35A80EF-2436-4D83-A230-4740338C613D}" type="sibTrans" cxnId="{DBBD1B90-4EEB-4597-A548-873A8C51BB5C}">
      <dgm:prSet/>
      <dgm:spPr/>
      <dgm:t>
        <a:bodyPr/>
        <a:lstStyle/>
        <a:p>
          <a:endParaRPr lang="tr-TR"/>
        </a:p>
      </dgm:t>
    </dgm:pt>
    <dgm:pt modelId="{9A2F2B3E-FB29-4D14-AA2F-79DA76D50DD4}" type="pres">
      <dgm:prSet presAssocID="{A42760FD-A625-48D2-9D71-202E0D9C6C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068E1D4-E580-4B65-A614-CF923C6FC6CE}" type="pres">
      <dgm:prSet presAssocID="{3F80D905-4347-4444-BCA2-FD78C570F2C8}" presName="boxAndChildren" presStyleCnt="0"/>
      <dgm:spPr/>
    </dgm:pt>
    <dgm:pt modelId="{E34AFB26-173F-4AF2-989E-911564EA6971}" type="pres">
      <dgm:prSet presAssocID="{3F80D905-4347-4444-BCA2-FD78C570F2C8}" presName="parentTextBox" presStyleLbl="node1" presStyleIdx="0" presStyleCnt="3"/>
      <dgm:spPr/>
      <dgm:t>
        <a:bodyPr/>
        <a:lstStyle/>
        <a:p>
          <a:endParaRPr lang="tr-TR"/>
        </a:p>
      </dgm:t>
    </dgm:pt>
    <dgm:pt modelId="{1C523B90-DB2A-49E5-9967-80766F25BE39}" type="pres">
      <dgm:prSet presAssocID="{3F80D905-4347-4444-BCA2-FD78C570F2C8}" presName="entireBox" presStyleLbl="node1" presStyleIdx="0" presStyleCnt="3" custScaleY="95936"/>
      <dgm:spPr/>
      <dgm:t>
        <a:bodyPr/>
        <a:lstStyle/>
        <a:p>
          <a:endParaRPr lang="tr-TR"/>
        </a:p>
      </dgm:t>
    </dgm:pt>
    <dgm:pt modelId="{0742E85D-8141-4804-8C7A-4B34B8533B9F}" type="pres">
      <dgm:prSet presAssocID="{3F80D905-4347-4444-BCA2-FD78C570F2C8}" presName="descendantBox" presStyleCnt="0"/>
      <dgm:spPr/>
    </dgm:pt>
    <dgm:pt modelId="{A9FA9496-3712-4930-A64A-D8B6E6B899B2}" type="pres">
      <dgm:prSet presAssocID="{B82ED6E1-6C68-4304-BD19-A09DD44C50E0}" presName="childTextBox" presStyleLbl="fgAccFollowNode1" presStyleIdx="0" presStyleCnt="6" custLinFactNeighborX="-277" custLinFactNeighborY="27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ADC86C-5828-4DFB-BB18-108AB8443480}" type="pres">
      <dgm:prSet presAssocID="{B5546078-E01F-4BE2-A260-F40A2A8331BD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10014E-B0CF-4922-8508-E834DA7DD59C}" type="pres">
      <dgm:prSet presAssocID="{2E533E8C-DBD7-4074-84A3-EB5760D6B456}" presName="sp" presStyleCnt="0"/>
      <dgm:spPr/>
    </dgm:pt>
    <dgm:pt modelId="{DEF58442-CABD-47FF-B3A6-A5B73663A326}" type="pres">
      <dgm:prSet presAssocID="{A94C02DD-1F75-4E9A-B9BF-AD2926EDC7BF}" presName="arrowAndChildren" presStyleCnt="0"/>
      <dgm:spPr/>
    </dgm:pt>
    <dgm:pt modelId="{401BBED6-86C2-4211-961E-FDC618BE9F29}" type="pres">
      <dgm:prSet presAssocID="{A94C02DD-1F75-4E9A-B9BF-AD2926EDC7BF}" presName="parentTextArrow" presStyleLbl="node1" presStyleIdx="0" presStyleCnt="3"/>
      <dgm:spPr/>
      <dgm:t>
        <a:bodyPr/>
        <a:lstStyle/>
        <a:p>
          <a:endParaRPr lang="tr-TR"/>
        </a:p>
      </dgm:t>
    </dgm:pt>
    <dgm:pt modelId="{D856E8FA-8521-4B22-9F76-B69A9D48F326}" type="pres">
      <dgm:prSet presAssocID="{A94C02DD-1F75-4E9A-B9BF-AD2926EDC7BF}" presName="arrow" presStyleLbl="node1" presStyleIdx="1" presStyleCnt="3"/>
      <dgm:spPr/>
      <dgm:t>
        <a:bodyPr/>
        <a:lstStyle/>
        <a:p>
          <a:endParaRPr lang="tr-TR"/>
        </a:p>
      </dgm:t>
    </dgm:pt>
    <dgm:pt modelId="{998C3735-0353-41F6-A470-9B84D4989D84}" type="pres">
      <dgm:prSet presAssocID="{A94C02DD-1F75-4E9A-B9BF-AD2926EDC7BF}" presName="descendantArrow" presStyleCnt="0"/>
      <dgm:spPr/>
    </dgm:pt>
    <dgm:pt modelId="{1048E093-EE89-4B70-B057-2894EF3EDC2D}" type="pres">
      <dgm:prSet presAssocID="{7CD42585-D29C-4E64-A3CE-E569D43A6EE5}" presName="childTextArrow" presStyleLbl="fgAccFollowNode1" presStyleIdx="2" presStyleCnt="6" custScaleY="130891" custLinFactNeighborX="0" custLinFactNeighborY="-143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DFC0A6-1177-4784-A71D-AE76BAFA99D1}" type="pres">
      <dgm:prSet presAssocID="{4206F3EB-35D9-496D-B545-84C7FA729955}" presName="childTextArrow" presStyleLbl="fgAccFollowNode1" presStyleIdx="3" presStyleCnt="6" custScaleY="114900" custLinFactNeighborX="277" custLinFactNeighborY="-127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5BCBC6B-F606-42EA-AE4C-4B1E9EA961F8}" type="pres">
      <dgm:prSet presAssocID="{734BD4CB-69FF-4B92-A3B6-D2C75A611DE2}" presName="sp" presStyleCnt="0"/>
      <dgm:spPr/>
    </dgm:pt>
    <dgm:pt modelId="{DC20BF10-3676-443A-AAE5-9F09F47FB29C}" type="pres">
      <dgm:prSet presAssocID="{0AC8E48F-4AF4-44FD-984E-E65D73841864}" presName="arrowAndChildren" presStyleCnt="0"/>
      <dgm:spPr/>
    </dgm:pt>
    <dgm:pt modelId="{07BDC029-CE47-4BEC-8FE2-3A82C48EC657}" type="pres">
      <dgm:prSet presAssocID="{0AC8E48F-4AF4-44FD-984E-E65D73841864}" presName="parentTextArrow" presStyleLbl="node1" presStyleIdx="1" presStyleCnt="3"/>
      <dgm:spPr/>
      <dgm:t>
        <a:bodyPr/>
        <a:lstStyle/>
        <a:p>
          <a:endParaRPr lang="tr-TR"/>
        </a:p>
      </dgm:t>
    </dgm:pt>
    <dgm:pt modelId="{61F56D71-F569-4354-AAA6-124BF7E8F2AC}" type="pres">
      <dgm:prSet presAssocID="{0AC8E48F-4AF4-44FD-984E-E65D73841864}" presName="arrow" presStyleLbl="node1" presStyleIdx="2" presStyleCnt="3"/>
      <dgm:spPr/>
      <dgm:t>
        <a:bodyPr/>
        <a:lstStyle/>
        <a:p>
          <a:endParaRPr lang="tr-TR"/>
        </a:p>
      </dgm:t>
    </dgm:pt>
    <dgm:pt modelId="{2002D9D0-5BE4-4855-8E4E-A8988A80D67C}" type="pres">
      <dgm:prSet presAssocID="{0AC8E48F-4AF4-44FD-984E-E65D73841864}" presName="descendantArrow" presStyleCnt="0"/>
      <dgm:spPr/>
    </dgm:pt>
    <dgm:pt modelId="{24EA9D8D-70DF-448C-8CF1-10466BDACBB9}" type="pres">
      <dgm:prSet presAssocID="{B9252B87-96C6-4FA1-8F55-19EB8A52E0B4}" presName="childTextArrow" presStyleLbl="fgAccFollowNode1" presStyleIdx="4" presStyleCnt="6" custScaleY="132364" custLinFactNeighborX="-554" custLinFactNeighborY="-102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3B15C4C-F417-42B6-A9EE-A0730406F00A}" type="pres">
      <dgm:prSet presAssocID="{089C046A-775F-4283-87A0-30FCEE44F2ED}" presName="childTextArrow" presStyleLbl="fgAccFollowNode1" presStyleIdx="5" presStyleCnt="6" custScaleY="139838" custLinFactNeighborX="277" custLinFactNeighborY="-1366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65B5AC-4546-4513-AD7F-A2BBD304EA1B}" srcId="{3F80D905-4347-4444-BCA2-FD78C570F2C8}" destId="{B82ED6E1-6C68-4304-BD19-A09DD44C50E0}" srcOrd="0" destOrd="0" parTransId="{BA4ACAC0-DC89-4BB4-B709-EDE8A4D67218}" sibTransId="{E11BEF51-99F5-4D5C-A937-3F4D5C3715E6}"/>
    <dgm:cxn modelId="{DE3735CD-D56F-483C-986F-3B9983A021F4}" type="presOf" srcId="{B5546078-E01F-4BE2-A260-F40A2A8331BD}" destId="{FCADC86C-5828-4DFB-BB18-108AB8443480}" srcOrd="0" destOrd="0" presId="urn:microsoft.com/office/officeart/2005/8/layout/process4"/>
    <dgm:cxn modelId="{D2FEBAE2-C968-4ED9-BA38-243F7E3ED7DC}" type="presOf" srcId="{7CD42585-D29C-4E64-A3CE-E569D43A6EE5}" destId="{1048E093-EE89-4B70-B057-2894EF3EDC2D}" srcOrd="0" destOrd="0" presId="urn:microsoft.com/office/officeart/2005/8/layout/process4"/>
    <dgm:cxn modelId="{CEF57507-E744-4FE0-9165-40A4A1D59F54}" srcId="{0AC8E48F-4AF4-44FD-984E-E65D73841864}" destId="{089C046A-775F-4283-87A0-30FCEE44F2ED}" srcOrd="1" destOrd="0" parTransId="{130D7197-88BE-492A-A13C-0E7E0A85FED6}" sibTransId="{B1C1B6D1-3EE0-474A-A7C5-4FEFA242894B}"/>
    <dgm:cxn modelId="{B5EE68EF-2BB3-4CC0-8BB6-55201A7B7531}" srcId="{A42760FD-A625-48D2-9D71-202E0D9C6CA8}" destId="{0AC8E48F-4AF4-44FD-984E-E65D73841864}" srcOrd="0" destOrd="0" parTransId="{AD3C56DE-9C26-4302-806D-D66DB464ECE8}" sibTransId="{734BD4CB-69FF-4B92-A3B6-D2C75A611DE2}"/>
    <dgm:cxn modelId="{7693B4A5-68DB-4A7C-A18B-4DE91AAC3FAF}" type="presOf" srcId="{A94C02DD-1F75-4E9A-B9BF-AD2926EDC7BF}" destId="{401BBED6-86C2-4211-961E-FDC618BE9F29}" srcOrd="0" destOrd="0" presId="urn:microsoft.com/office/officeart/2005/8/layout/process4"/>
    <dgm:cxn modelId="{2F3AA158-7DE4-4565-8B4B-BBC5B56917C5}" type="presOf" srcId="{4206F3EB-35D9-496D-B545-84C7FA729955}" destId="{5DDFC0A6-1177-4784-A71D-AE76BAFA99D1}" srcOrd="0" destOrd="0" presId="urn:microsoft.com/office/officeart/2005/8/layout/process4"/>
    <dgm:cxn modelId="{85D58C75-EBD6-4E30-9899-77B9F46282EE}" srcId="{A94C02DD-1F75-4E9A-B9BF-AD2926EDC7BF}" destId="{4206F3EB-35D9-496D-B545-84C7FA729955}" srcOrd="1" destOrd="0" parTransId="{7AF5DC43-07E9-45ED-A540-09B6E8D7ACC4}" sibTransId="{795F6977-A7AB-438F-90E4-D6C1014C30E9}"/>
    <dgm:cxn modelId="{61B79638-B435-43FC-8CB2-BA6B48C6B312}" type="presOf" srcId="{A42760FD-A625-48D2-9D71-202E0D9C6CA8}" destId="{9A2F2B3E-FB29-4D14-AA2F-79DA76D50DD4}" srcOrd="0" destOrd="0" presId="urn:microsoft.com/office/officeart/2005/8/layout/process4"/>
    <dgm:cxn modelId="{61ACD02D-9181-46E1-829D-73F5C0A88157}" srcId="{A42760FD-A625-48D2-9D71-202E0D9C6CA8}" destId="{A94C02DD-1F75-4E9A-B9BF-AD2926EDC7BF}" srcOrd="1" destOrd="0" parTransId="{4D2C41ED-B9C3-4887-BD54-9C451F338CE0}" sibTransId="{2E533E8C-DBD7-4074-84A3-EB5760D6B456}"/>
    <dgm:cxn modelId="{220A8B8B-6D5C-4D27-9A0F-1457367B4C6A}" type="presOf" srcId="{B9252B87-96C6-4FA1-8F55-19EB8A52E0B4}" destId="{24EA9D8D-70DF-448C-8CF1-10466BDACBB9}" srcOrd="0" destOrd="0" presId="urn:microsoft.com/office/officeart/2005/8/layout/process4"/>
    <dgm:cxn modelId="{A567658C-AA20-4A0C-A8E9-66CC4D2A6CE0}" type="presOf" srcId="{089C046A-775F-4283-87A0-30FCEE44F2ED}" destId="{C3B15C4C-F417-42B6-A9EE-A0730406F00A}" srcOrd="0" destOrd="0" presId="urn:microsoft.com/office/officeart/2005/8/layout/process4"/>
    <dgm:cxn modelId="{9C0DEB11-29F8-42EA-BB6A-2026FBE9CBDF}" type="presOf" srcId="{B82ED6E1-6C68-4304-BD19-A09DD44C50E0}" destId="{A9FA9496-3712-4930-A64A-D8B6E6B899B2}" srcOrd="0" destOrd="0" presId="urn:microsoft.com/office/officeart/2005/8/layout/process4"/>
    <dgm:cxn modelId="{D4BC8E35-C841-4A53-A580-37D1F95B64CE}" srcId="{A94C02DD-1F75-4E9A-B9BF-AD2926EDC7BF}" destId="{7CD42585-D29C-4E64-A3CE-E569D43A6EE5}" srcOrd="0" destOrd="0" parTransId="{CE473955-88DC-446F-97F1-A7F77606A184}" sibTransId="{1AA4B992-BBAA-4B8E-ACBD-4C7A427E0485}"/>
    <dgm:cxn modelId="{C351A1FF-DBD2-46FF-862A-867FB3000B27}" type="presOf" srcId="{0AC8E48F-4AF4-44FD-984E-E65D73841864}" destId="{07BDC029-CE47-4BEC-8FE2-3A82C48EC657}" srcOrd="0" destOrd="0" presId="urn:microsoft.com/office/officeart/2005/8/layout/process4"/>
    <dgm:cxn modelId="{80C5331A-2BAC-429B-9A8E-5FDA62A1E1E9}" type="presOf" srcId="{A94C02DD-1F75-4E9A-B9BF-AD2926EDC7BF}" destId="{D856E8FA-8521-4B22-9F76-B69A9D48F326}" srcOrd="1" destOrd="0" presId="urn:microsoft.com/office/officeart/2005/8/layout/process4"/>
    <dgm:cxn modelId="{A433B782-AF8C-498F-8A3C-06EFD5FBDF2E}" srcId="{A42760FD-A625-48D2-9D71-202E0D9C6CA8}" destId="{3F80D905-4347-4444-BCA2-FD78C570F2C8}" srcOrd="2" destOrd="0" parTransId="{992B7C10-BEBD-400C-A2CA-CE472184A069}" sibTransId="{61B33147-8B57-4BA7-9E8E-2649BCD9917B}"/>
    <dgm:cxn modelId="{2ECB9E79-E2F5-4980-9C93-D4E1FF4CDA15}" srcId="{0AC8E48F-4AF4-44FD-984E-E65D73841864}" destId="{B9252B87-96C6-4FA1-8F55-19EB8A52E0B4}" srcOrd="0" destOrd="0" parTransId="{6513350A-78CF-4DFC-9CF0-058B957471CC}" sibTransId="{E4A802CD-6F12-4BD3-A517-DCE0690AD74A}"/>
    <dgm:cxn modelId="{9AC8055C-0382-455F-9A1D-E5FB6DE32628}" type="presOf" srcId="{3F80D905-4347-4444-BCA2-FD78C570F2C8}" destId="{E34AFB26-173F-4AF2-989E-911564EA6971}" srcOrd="0" destOrd="0" presId="urn:microsoft.com/office/officeart/2005/8/layout/process4"/>
    <dgm:cxn modelId="{DBBD1B90-4EEB-4597-A548-873A8C51BB5C}" srcId="{3F80D905-4347-4444-BCA2-FD78C570F2C8}" destId="{B5546078-E01F-4BE2-A260-F40A2A8331BD}" srcOrd="1" destOrd="0" parTransId="{DA514564-04FA-468D-8DAB-9E62E2D4A878}" sibTransId="{F35A80EF-2436-4D83-A230-4740338C613D}"/>
    <dgm:cxn modelId="{99F6A93C-8F14-4120-8358-B42CB4C2F044}" type="presOf" srcId="{0AC8E48F-4AF4-44FD-984E-E65D73841864}" destId="{61F56D71-F569-4354-AAA6-124BF7E8F2AC}" srcOrd="1" destOrd="0" presId="urn:microsoft.com/office/officeart/2005/8/layout/process4"/>
    <dgm:cxn modelId="{A065C597-C4FF-43C7-872C-30685164319B}" type="presOf" srcId="{3F80D905-4347-4444-BCA2-FD78C570F2C8}" destId="{1C523B90-DB2A-49E5-9967-80766F25BE39}" srcOrd="1" destOrd="0" presId="urn:microsoft.com/office/officeart/2005/8/layout/process4"/>
    <dgm:cxn modelId="{9B588300-D531-422B-8E4D-2C48DBACC2F8}" type="presParOf" srcId="{9A2F2B3E-FB29-4D14-AA2F-79DA76D50DD4}" destId="{3068E1D4-E580-4B65-A614-CF923C6FC6CE}" srcOrd="0" destOrd="0" presId="urn:microsoft.com/office/officeart/2005/8/layout/process4"/>
    <dgm:cxn modelId="{20AD2B40-8CFD-4B43-BDC6-FA1AE02631E5}" type="presParOf" srcId="{3068E1D4-E580-4B65-A614-CF923C6FC6CE}" destId="{E34AFB26-173F-4AF2-989E-911564EA6971}" srcOrd="0" destOrd="0" presId="urn:microsoft.com/office/officeart/2005/8/layout/process4"/>
    <dgm:cxn modelId="{1493171F-528A-49FB-B1D6-7E9665B6866B}" type="presParOf" srcId="{3068E1D4-E580-4B65-A614-CF923C6FC6CE}" destId="{1C523B90-DB2A-49E5-9967-80766F25BE39}" srcOrd="1" destOrd="0" presId="urn:microsoft.com/office/officeart/2005/8/layout/process4"/>
    <dgm:cxn modelId="{4211B7B9-D7AC-4373-B8F4-581F4DE627AD}" type="presParOf" srcId="{3068E1D4-E580-4B65-A614-CF923C6FC6CE}" destId="{0742E85D-8141-4804-8C7A-4B34B8533B9F}" srcOrd="2" destOrd="0" presId="urn:microsoft.com/office/officeart/2005/8/layout/process4"/>
    <dgm:cxn modelId="{89FE080D-B1CB-437C-9141-175BBBD23D02}" type="presParOf" srcId="{0742E85D-8141-4804-8C7A-4B34B8533B9F}" destId="{A9FA9496-3712-4930-A64A-D8B6E6B899B2}" srcOrd="0" destOrd="0" presId="urn:microsoft.com/office/officeart/2005/8/layout/process4"/>
    <dgm:cxn modelId="{A04D4491-63A6-40B5-93A5-6A50BBD1E06D}" type="presParOf" srcId="{0742E85D-8141-4804-8C7A-4B34B8533B9F}" destId="{FCADC86C-5828-4DFB-BB18-108AB8443480}" srcOrd="1" destOrd="0" presId="urn:microsoft.com/office/officeart/2005/8/layout/process4"/>
    <dgm:cxn modelId="{596AEE9C-BAAD-42A6-9230-958CE085C252}" type="presParOf" srcId="{9A2F2B3E-FB29-4D14-AA2F-79DA76D50DD4}" destId="{5A10014E-B0CF-4922-8508-E834DA7DD59C}" srcOrd="1" destOrd="0" presId="urn:microsoft.com/office/officeart/2005/8/layout/process4"/>
    <dgm:cxn modelId="{A8640E51-8404-40F6-ADA8-49F421893449}" type="presParOf" srcId="{9A2F2B3E-FB29-4D14-AA2F-79DA76D50DD4}" destId="{DEF58442-CABD-47FF-B3A6-A5B73663A326}" srcOrd="2" destOrd="0" presId="urn:microsoft.com/office/officeart/2005/8/layout/process4"/>
    <dgm:cxn modelId="{0E0523C9-590C-483F-8253-1C24DF1F5531}" type="presParOf" srcId="{DEF58442-CABD-47FF-B3A6-A5B73663A326}" destId="{401BBED6-86C2-4211-961E-FDC618BE9F29}" srcOrd="0" destOrd="0" presId="urn:microsoft.com/office/officeart/2005/8/layout/process4"/>
    <dgm:cxn modelId="{D66258F8-FA7A-4CDE-916B-5B81FA177547}" type="presParOf" srcId="{DEF58442-CABD-47FF-B3A6-A5B73663A326}" destId="{D856E8FA-8521-4B22-9F76-B69A9D48F326}" srcOrd="1" destOrd="0" presId="urn:microsoft.com/office/officeart/2005/8/layout/process4"/>
    <dgm:cxn modelId="{4F7DCC16-9747-4878-8D49-40AAD275912B}" type="presParOf" srcId="{DEF58442-CABD-47FF-B3A6-A5B73663A326}" destId="{998C3735-0353-41F6-A470-9B84D4989D84}" srcOrd="2" destOrd="0" presId="urn:microsoft.com/office/officeart/2005/8/layout/process4"/>
    <dgm:cxn modelId="{2031AE47-FF24-48FC-974C-482DD016549C}" type="presParOf" srcId="{998C3735-0353-41F6-A470-9B84D4989D84}" destId="{1048E093-EE89-4B70-B057-2894EF3EDC2D}" srcOrd="0" destOrd="0" presId="urn:microsoft.com/office/officeart/2005/8/layout/process4"/>
    <dgm:cxn modelId="{72DD0B35-AE15-40E9-A3FE-BF7AC7C4C1D8}" type="presParOf" srcId="{998C3735-0353-41F6-A470-9B84D4989D84}" destId="{5DDFC0A6-1177-4784-A71D-AE76BAFA99D1}" srcOrd="1" destOrd="0" presId="urn:microsoft.com/office/officeart/2005/8/layout/process4"/>
    <dgm:cxn modelId="{75687436-008A-4459-B26B-C8C54EC66D8F}" type="presParOf" srcId="{9A2F2B3E-FB29-4D14-AA2F-79DA76D50DD4}" destId="{65BCBC6B-F606-42EA-AE4C-4B1E9EA961F8}" srcOrd="3" destOrd="0" presId="urn:microsoft.com/office/officeart/2005/8/layout/process4"/>
    <dgm:cxn modelId="{FD54086E-35EC-4A94-8864-2113FC99B020}" type="presParOf" srcId="{9A2F2B3E-FB29-4D14-AA2F-79DA76D50DD4}" destId="{DC20BF10-3676-443A-AAE5-9F09F47FB29C}" srcOrd="4" destOrd="0" presId="urn:microsoft.com/office/officeart/2005/8/layout/process4"/>
    <dgm:cxn modelId="{7FA66F97-705D-47B8-AFF7-F4ECF1D7F11F}" type="presParOf" srcId="{DC20BF10-3676-443A-AAE5-9F09F47FB29C}" destId="{07BDC029-CE47-4BEC-8FE2-3A82C48EC657}" srcOrd="0" destOrd="0" presId="urn:microsoft.com/office/officeart/2005/8/layout/process4"/>
    <dgm:cxn modelId="{70C14D8D-45C3-4884-A34A-730F4A244913}" type="presParOf" srcId="{DC20BF10-3676-443A-AAE5-9F09F47FB29C}" destId="{61F56D71-F569-4354-AAA6-124BF7E8F2AC}" srcOrd="1" destOrd="0" presId="urn:microsoft.com/office/officeart/2005/8/layout/process4"/>
    <dgm:cxn modelId="{3D1CB1AC-AF22-4BF4-92BA-D16462030C90}" type="presParOf" srcId="{DC20BF10-3676-443A-AAE5-9F09F47FB29C}" destId="{2002D9D0-5BE4-4855-8E4E-A8988A80D67C}" srcOrd="2" destOrd="0" presId="urn:microsoft.com/office/officeart/2005/8/layout/process4"/>
    <dgm:cxn modelId="{E49CA02E-4291-493C-9C47-41DAB2AE9D82}" type="presParOf" srcId="{2002D9D0-5BE4-4855-8E4E-A8988A80D67C}" destId="{24EA9D8D-70DF-448C-8CF1-10466BDACBB9}" srcOrd="0" destOrd="0" presId="urn:microsoft.com/office/officeart/2005/8/layout/process4"/>
    <dgm:cxn modelId="{EEA36889-AB3A-4663-8B7B-E4E5E6AD5ABB}" type="presParOf" srcId="{2002D9D0-5BE4-4855-8E4E-A8988A80D67C}" destId="{C3B15C4C-F417-42B6-A9EE-A0730406F00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51156-93B0-4273-AB47-1B54778C05AF}">
      <dsp:nvSpPr>
        <dsp:cNvPr id="0" name=""/>
        <dsp:cNvSpPr/>
      </dsp:nvSpPr>
      <dsp:spPr>
        <a:xfrm>
          <a:off x="1313658" y="253358"/>
          <a:ext cx="4953254" cy="4953254"/>
        </a:xfrm>
        <a:prstGeom prst="blockArc">
          <a:avLst>
            <a:gd name="adj1" fmla="val 10877902"/>
            <a:gd name="adj2" fmla="val 16612187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D23B9-4F30-4D44-8FB9-DF7D9550BF86}">
      <dsp:nvSpPr>
        <dsp:cNvPr id="0" name=""/>
        <dsp:cNvSpPr/>
      </dsp:nvSpPr>
      <dsp:spPr>
        <a:xfrm>
          <a:off x="1180150" y="1001120"/>
          <a:ext cx="4953254" cy="4953254"/>
        </a:xfrm>
        <a:prstGeom prst="blockArc">
          <a:avLst>
            <a:gd name="adj1" fmla="val 4951683"/>
            <a:gd name="adj2" fmla="val 10931800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E6EB7-BA11-4504-B8FB-01CFA0D908A6}">
      <dsp:nvSpPr>
        <dsp:cNvPr id="0" name=""/>
        <dsp:cNvSpPr/>
      </dsp:nvSpPr>
      <dsp:spPr>
        <a:xfrm>
          <a:off x="2855258" y="1010075"/>
          <a:ext cx="4953254" cy="4953254"/>
        </a:xfrm>
        <a:prstGeom prst="blockArc">
          <a:avLst>
            <a:gd name="adj1" fmla="val 94924"/>
            <a:gd name="adj2" fmla="val 6037554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D0C4E-8C11-4FAB-B8DA-1AECB59214DF}">
      <dsp:nvSpPr>
        <dsp:cNvPr id="0" name=""/>
        <dsp:cNvSpPr/>
      </dsp:nvSpPr>
      <dsp:spPr>
        <a:xfrm>
          <a:off x="2799137" y="247864"/>
          <a:ext cx="4953254" cy="4953254"/>
        </a:xfrm>
        <a:prstGeom prst="blockArc">
          <a:avLst>
            <a:gd name="adj1" fmla="val 15521727"/>
            <a:gd name="adj2" fmla="val 220709"/>
            <a:gd name="adj3" fmla="val 46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31BEA-1832-4F06-BB46-9C8BDB0136C7}">
      <dsp:nvSpPr>
        <dsp:cNvPr id="0" name=""/>
        <dsp:cNvSpPr/>
      </dsp:nvSpPr>
      <dsp:spPr>
        <a:xfrm>
          <a:off x="3001630" y="1862827"/>
          <a:ext cx="2709519" cy="2587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300" kern="1200" dirty="0" err="1" smtClean="0"/>
            <a:t>Rigor</a:t>
          </a:r>
          <a:r>
            <a:rPr lang="tr-TR" sz="5300" kern="1200" dirty="0" smtClean="0"/>
            <a:t> </a:t>
          </a:r>
          <a:r>
            <a:rPr lang="tr-TR" sz="5300" kern="1200" dirty="0" err="1" smtClean="0"/>
            <a:t>mortis</a:t>
          </a:r>
          <a:endParaRPr lang="tr-TR" sz="5300" kern="1200" dirty="0"/>
        </a:p>
      </dsp:txBody>
      <dsp:txXfrm>
        <a:off x="3398430" y="2241718"/>
        <a:ext cx="1915919" cy="1829449"/>
      </dsp:txXfrm>
    </dsp:sp>
    <dsp:sp modelId="{CFCCDBB6-73EA-41A8-88BD-ADFE07B13E1F}">
      <dsp:nvSpPr>
        <dsp:cNvPr id="0" name=""/>
        <dsp:cNvSpPr/>
      </dsp:nvSpPr>
      <dsp:spPr>
        <a:xfrm>
          <a:off x="3534840" y="-60245"/>
          <a:ext cx="1594961" cy="15949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kern="1200" dirty="0" smtClean="0"/>
            <a:t>D</a:t>
          </a:r>
          <a:r>
            <a:rPr lang="en-US" sz="2400" kern="1200" dirty="0" err="1" smtClean="0"/>
            <a:t>ecline</a:t>
          </a:r>
          <a:r>
            <a:rPr lang="en-US" sz="2400" kern="1200" dirty="0" smtClean="0"/>
            <a:t> of ATP to zero</a:t>
          </a:r>
          <a:endParaRPr lang="tr-TR" kern="1200" dirty="0"/>
        </a:p>
      </dsp:txBody>
      <dsp:txXfrm>
        <a:off x="3768417" y="173332"/>
        <a:ext cx="1127807" cy="1127807"/>
      </dsp:txXfrm>
    </dsp:sp>
    <dsp:sp modelId="{DDD764EC-5DF3-4296-907C-9A0151630052}">
      <dsp:nvSpPr>
        <dsp:cNvPr id="0" name=""/>
        <dsp:cNvSpPr/>
      </dsp:nvSpPr>
      <dsp:spPr>
        <a:xfrm>
          <a:off x="6044348" y="2271943"/>
          <a:ext cx="2352838" cy="19855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0%</a:t>
          </a:r>
          <a:r>
            <a:rPr lang="tr-TR" sz="2400" kern="1200" dirty="0" smtClean="0"/>
            <a:t> </a:t>
          </a:r>
          <a:r>
            <a:rPr lang="en-US" sz="2400" kern="1200" dirty="0" smtClean="0"/>
            <a:t>extensibility</a:t>
          </a:r>
          <a:endParaRPr lang="tr-TR" sz="2000" kern="1200" dirty="0"/>
        </a:p>
      </dsp:txBody>
      <dsp:txXfrm>
        <a:off x="6388913" y="2562720"/>
        <a:ext cx="1663708" cy="1403997"/>
      </dsp:txXfrm>
    </dsp:sp>
    <dsp:sp modelId="{2AAE07DB-221C-46A3-826C-40E9824B7040}">
      <dsp:nvSpPr>
        <dsp:cNvPr id="0" name=""/>
        <dsp:cNvSpPr/>
      </dsp:nvSpPr>
      <dsp:spPr>
        <a:xfrm>
          <a:off x="3304425" y="4654163"/>
          <a:ext cx="2103929" cy="18429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kern="1200" dirty="0" smtClean="0"/>
            <a:t>U</a:t>
          </a:r>
          <a:r>
            <a:rPr lang="en-US" sz="2400" kern="1200" dirty="0" err="1" smtClean="0"/>
            <a:t>ltimate</a:t>
          </a:r>
          <a:r>
            <a:rPr lang="en-US" sz="2400" kern="1200" dirty="0" smtClean="0"/>
            <a:t> pH that is reached</a:t>
          </a:r>
          <a:endParaRPr lang="tr-TR" sz="1800" kern="1200" dirty="0"/>
        </a:p>
      </dsp:txBody>
      <dsp:txXfrm>
        <a:off x="3612538" y="4924061"/>
        <a:ext cx="1487703" cy="1303181"/>
      </dsp:txXfrm>
    </dsp:sp>
    <dsp:sp modelId="{2FCF07A7-DF32-4BA6-92A5-B9AD003B2D7E}">
      <dsp:nvSpPr>
        <dsp:cNvPr id="0" name=""/>
        <dsp:cNvSpPr/>
      </dsp:nvSpPr>
      <dsp:spPr>
        <a:xfrm>
          <a:off x="674627" y="2067415"/>
          <a:ext cx="1899470" cy="20336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L</a:t>
          </a:r>
          <a:r>
            <a:rPr lang="en-US" sz="2400" kern="1200" dirty="0" err="1" smtClean="0"/>
            <a:t>actic</a:t>
          </a:r>
          <a:r>
            <a:rPr lang="en-US" sz="2400" kern="1200" dirty="0" smtClean="0"/>
            <a:t> acid that has plateaued</a:t>
          </a:r>
          <a:endParaRPr lang="tr-TR" sz="2000" kern="1200" dirty="0"/>
        </a:p>
      </dsp:txBody>
      <dsp:txXfrm>
        <a:off x="952798" y="2365241"/>
        <a:ext cx="1343128" cy="1438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38740-5D2C-42A0-84D6-D3E612AE7978}">
      <dsp:nvSpPr>
        <dsp:cNvPr id="0" name=""/>
        <dsp:cNvSpPr/>
      </dsp:nvSpPr>
      <dsp:spPr>
        <a:xfrm rot="16200000">
          <a:off x="2872610" y="2107321"/>
          <a:ext cx="4462294" cy="272693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time of onset of rigor will obviously relate to factors affecting</a:t>
          </a:r>
          <a:r>
            <a:rPr lang="tr-TR" sz="2400" kern="1200" dirty="0" smtClean="0"/>
            <a:t> </a:t>
          </a:r>
          <a:r>
            <a:rPr lang="en-US" sz="2400" kern="1200" dirty="0" smtClean="0"/>
            <a:t>the level of glycogen and </a:t>
          </a:r>
          <a:r>
            <a:rPr lang="en-US" sz="2400" kern="1200" dirty="0" err="1" smtClean="0"/>
            <a:t>creatine</a:t>
          </a:r>
          <a:r>
            <a:rPr lang="en-US" sz="2400" kern="1200" dirty="0" smtClean="0"/>
            <a:t> phosphate at death and the rate of</a:t>
          </a:r>
          <a:r>
            <a:rPr lang="tr-TR" sz="2400" kern="1200" dirty="0" smtClean="0"/>
            <a:t> </a:t>
          </a:r>
          <a:r>
            <a:rPr lang="en-US" sz="2400" kern="1200" dirty="0" smtClean="0"/>
            <a:t>post mortem muscle metabolism. </a:t>
          </a:r>
          <a:endParaRPr lang="tr-TR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100" kern="1200" dirty="0"/>
        </a:p>
      </dsp:txBody>
      <dsp:txXfrm rot="5400000">
        <a:off x="3873432" y="1372783"/>
        <a:ext cx="2593792" cy="4196010"/>
      </dsp:txXfrm>
    </dsp:sp>
    <dsp:sp modelId="{DF607995-AF00-4164-B233-CDF339D822F7}">
      <dsp:nvSpPr>
        <dsp:cNvPr id="0" name=""/>
        <dsp:cNvSpPr/>
      </dsp:nvSpPr>
      <dsp:spPr>
        <a:xfrm rot="5400000">
          <a:off x="5723370" y="2107321"/>
          <a:ext cx="4462294" cy="272693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For example, in animals that have</a:t>
          </a:r>
          <a:r>
            <a:rPr lang="tr-TR" sz="2400" kern="1200" baseline="0" dirty="0" smtClean="0"/>
            <a:t> </a:t>
          </a:r>
          <a:r>
            <a:rPr lang="en-US" sz="2400" kern="1200" dirty="0" smtClean="0"/>
            <a:t>undergone</a:t>
          </a:r>
          <a:r>
            <a:rPr lang="tr-TR" sz="2400" kern="1200" dirty="0" smtClean="0"/>
            <a:t> </a:t>
          </a:r>
          <a:r>
            <a:rPr lang="en-US" sz="2400" kern="1200" dirty="0" smtClean="0"/>
            <a:t>violent exercise at death, or in which glycogen has been</a:t>
          </a:r>
          <a:r>
            <a:rPr lang="tr-TR" sz="2400" kern="1200" baseline="0" dirty="0" smtClean="0"/>
            <a:t> </a:t>
          </a:r>
          <a:r>
            <a:rPr lang="en-US" sz="2400" kern="1200" dirty="0" smtClean="0"/>
            <a:t>depleted by longer-term stress </a:t>
          </a:r>
          <a:r>
            <a:rPr lang="en-US" sz="2400" kern="1200" dirty="0" err="1" smtClean="0"/>
            <a:t>preslaughter</a:t>
          </a:r>
          <a:r>
            <a:rPr lang="en-US" sz="2400" kern="1200" dirty="0" smtClean="0"/>
            <a:t>, rigor occurs faster.</a:t>
          </a:r>
          <a:endParaRPr lang="tr-TR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100" kern="1200" dirty="0"/>
        </a:p>
      </dsp:txBody>
      <dsp:txXfrm rot="-5400000">
        <a:off x="6591050" y="1372783"/>
        <a:ext cx="2593792" cy="4196010"/>
      </dsp:txXfrm>
    </dsp:sp>
    <dsp:sp modelId="{CCB98B92-1A61-438F-BDE9-D6792FD23234}">
      <dsp:nvSpPr>
        <dsp:cNvPr id="0" name=""/>
        <dsp:cNvSpPr/>
      </dsp:nvSpPr>
      <dsp:spPr>
        <a:xfrm>
          <a:off x="5103478" y="0"/>
          <a:ext cx="2850759" cy="285062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5A29C-82B1-473E-8C24-6CE5DB8D0A97}">
      <dsp:nvSpPr>
        <dsp:cNvPr id="0" name=""/>
        <dsp:cNvSpPr/>
      </dsp:nvSpPr>
      <dsp:spPr>
        <a:xfrm rot="10800000">
          <a:off x="5103478" y="4090262"/>
          <a:ext cx="2850759" cy="285062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7E1B8-813C-4D57-9709-A58FB3562D1D}">
      <dsp:nvSpPr>
        <dsp:cNvPr id="0" name=""/>
        <dsp:cNvSpPr/>
      </dsp:nvSpPr>
      <dsp:spPr>
        <a:xfrm rot="5400000">
          <a:off x="-249636" y="251274"/>
          <a:ext cx="1664242" cy="116496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Cathepsins</a:t>
          </a:r>
          <a:endParaRPr lang="tr-TR" sz="2000" kern="1200" dirty="0"/>
        </a:p>
      </dsp:txBody>
      <dsp:txXfrm rot="-5400000">
        <a:off x="1" y="584123"/>
        <a:ext cx="1164969" cy="499273"/>
      </dsp:txXfrm>
    </dsp:sp>
    <dsp:sp modelId="{25A9A196-AFB7-49B6-BA80-703278F84D0F}">
      <dsp:nvSpPr>
        <dsp:cNvPr id="0" name=""/>
        <dsp:cNvSpPr/>
      </dsp:nvSpPr>
      <dsp:spPr>
        <a:xfrm rot="5400000">
          <a:off x="4320837" y="-3154229"/>
          <a:ext cx="1081757" cy="73934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500" kern="1200" dirty="0" smtClean="0"/>
            <a:t>O</a:t>
          </a:r>
          <a:r>
            <a:rPr lang="en-US" sz="2500" kern="1200" dirty="0" err="1" smtClean="0"/>
            <a:t>ccur</a:t>
          </a:r>
          <a:r>
            <a:rPr lang="en-US" sz="2500" kern="1200" dirty="0" smtClean="0"/>
            <a:t> in</a:t>
          </a:r>
          <a:r>
            <a:rPr lang="tr-TR" sz="2500" kern="1200" dirty="0" smtClean="0"/>
            <a:t> </a:t>
          </a:r>
          <a:r>
            <a:rPr lang="en-US" sz="2500" kern="1200" dirty="0" smtClean="0"/>
            <a:t>the lysosomes in the sarcoplasm</a:t>
          </a:r>
          <a:endParaRPr lang="tr-TR" sz="2500" kern="1200" dirty="0"/>
        </a:p>
      </dsp:txBody>
      <dsp:txXfrm rot="-5400000">
        <a:off x="1164970" y="54445"/>
        <a:ext cx="7340685" cy="976143"/>
      </dsp:txXfrm>
    </dsp:sp>
    <dsp:sp modelId="{232F6EBC-0B2B-452C-B083-51E1D9EDA9BC}">
      <dsp:nvSpPr>
        <dsp:cNvPr id="0" name=""/>
        <dsp:cNvSpPr/>
      </dsp:nvSpPr>
      <dsp:spPr>
        <a:xfrm rot="5400000">
          <a:off x="-249636" y="1772441"/>
          <a:ext cx="1664242" cy="116496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R</a:t>
          </a:r>
          <a:r>
            <a:rPr lang="en-US" sz="2000" kern="1200" dirty="0" err="1" smtClean="0"/>
            <a:t>eleased</a:t>
          </a:r>
          <a:endParaRPr lang="tr-TR" sz="2000" kern="1200" dirty="0"/>
        </a:p>
      </dsp:txBody>
      <dsp:txXfrm rot="-5400000">
        <a:off x="1" y="2105290"/>
        <a:ext cx="1164969" cy="499273"/>
      </dsp:txXfrm>
    </dsp:sp>
    <dsp:sp modelId="{C479F834-46EC-4B31-AD5F-B968140A7223}">
      <dsp:nvSpPr>
        <dsp:cNvPr id="0" name=""/>
        <dsp:cNvSpPr/>
      </dsp:nvSpPr>
      <dsp:spPr>
        <a:xfrm rot="5400000">
          <a:off x="4320837" y="-1633061"/>
          <a:ext cx="1081757" cy="73934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2500" kern="1200" dirty="0" smtClean="0"/>
            <a:t> P</a:t>
          </a:r>
          <a:r>
            <a:rPr lang="en-US" sz="2500" kern="1200" dirty="0" err="1" smtClean="0"/>
            <a:t>ost</a:t>
          </a:r>
          <a:r>
            <a:rPr lang="en-US" sz="2500" kern="1200" dirty="0" smtClean="0"/>
            <a:t> mortem and</a:t>
          </a:r>
          <a:r>
            <a:rPr lang="tr-TR" sz="2500" kern="1200" dirty="0" smtClean="0"/>
            <a:t> </a:t>
          </a:r>
          <a:r>
            <a:rPr lang="en-US" sz="2500" kern="1200" dirty="0" smtClean="0"/>
            <a:t>have maximum activity in mildly acid conditions</a:t>
          </a:r>
          <a:r>
            <a:rPr lang="tr-TR" sz="2500" kern="1200" dirty="0" smtClean="0"/>
            <a:t>.</a:t>
          </a:r>
        </a:p>
      </dsp:txBody>
      <dsp:txXfrm rot="-5400000">
        <a:off x="1164970" y="1575613"/>
        <a:ext cx="7340685" cy="976143"/>
      </dsp:txXfrm>
    </dsp:sp>
    <dsp:sp modelId="{72B2CC16-0D92-4530-9B2A-C2E5CE3C32C3}">
      <dsp:nvSpPr>
        <dsp:cNvPr id="0" name=""/>
        <dsp:cNvSpPr/>
      </dsp:nvSpPr>
      <dsp:spPr>
        <a:xfrm rot="5400000">
          <a:off x="-249636" y="3293609"/>
          <a:ext cx="1664242" cy="116496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D</a:t>
          </a:r>
          <a:r>
            <a:rPr lang="en-US" sz="2000" kern="1200" dirty="0" err="1" smtClean="0"/>
            <a:t>egrade</a:t>
          </a:r>
          <a:r>
            <a:rPr lang="en-US" sz="2000" kern="1200" dirty="0" smtClean="0"/>
            <a:t> </a:t>
          </a:r>
          <a:endParaRPr lang="tr-TR" sz="2000" kern="1200" dirty="0"/>
        </a:p>
      </dsp:txBody>
      <dsp:txXfrm rot="-5400000">
        <a:off x="1" y="3626458"/>
        <a:ext cx="1164969" cy="499273"/>
      </dsp:txXfrm>
    </dsp:sp>
    <dsp:sp modelId="{4003EABD-5B32-4E1C-8BB8-04E8E3533E05}">
      <dsp:nvSpPr>
        <dsp:cNvPr id="0" name=""/>
        <dsp:cNvSpPr/>
      </dsp:nvSpPr>
      <dsp:spPr>
        <a:xfrm rot="5400000">
          <a:off x="4320837" y="-111894"/>
          <a:ext cx="1081757" cy="73934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500" kern="1200" dirty="0" smtClean="0"/>
            <a:t>T</a:t>
          </a:r>
          <a:r>
            <a:rPr lang="en-US" sz="2500" kern="1200" dirty="0" err="1" smtClean="0"/>
            <a:t>roponin</a:t>
          </a:r>
          <a:r>
            <a:rPr lang="en-US" sz="2500" kern="1200" dirty="0" smtClean="0"/>
            <a:t>-T, some collagen cross-links and </a:t>
          </a:r>
          <a:r>
            <a:rPr lang="en-US" sz="2500" kern="1200" dirty="0" err="1" smtClean="0"/>
            <a:t>mucopolysaccharides</a:t>
          </a:r>
          <a:r>
            <a:rPr lang="tr-TR" sz="2500" kern="1200" dirty="0" smtClean="0"/>
            <a:t> </a:t>
          </a:r>
          <a:r>
            <a:rPr lang="en-US" sz="2500" kern="1200" dirty="0" smtClean="0"/>
            <a:t>of the connective tissue</a:t>
          </a:r>
          <a:endParaRPr lang="tr-TR" sz="2500" kern="1200" dirty="0"/>
        </a:p>
      </dsp:txBody>
      <dsp:txXfrm rot="-5400000">
        <a:off x="1164970" y="3096780"/>
        <a:ext cx="7340685" cy="976143"/>
      </dsp:txXfrm>
    </dsp:sp>
    <dsp:sp modelId="{1FD41570-CC3D-41C9-B586-55C821EEBAA7}">
      <dsp:nvSpPr>
        <dsp:cNvPr id="0" name=""/>
        <dsp:cNvSpPr/>
      </dsp:nvSpPr>
      <dsp:spPr>
        <a:xfrm rot="5400000">
          <a:off x="-249636" y="4814777"/>
          <a:ext cx="1664242" cy="116496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Appear</a:t>
          </a:r>
          <a:endParaRPr lang="tr-TR" sz="2000" kern="1200" dirty="0"/>
        </a:p>
      </dsp:txBody>
      <dsp:txXfrm rot="-5400000">
        <a:off x="1" y="5147626"/>
        <a:ext cx="1164969" cy="499273"/>
      </dsp:txXfrm>
    </dsp:sp>
    <dsp:sp modelId="{60962113-A275-4368-A1F7-CAA837F87294}">
      <dsp:nvSpPr>
        <dsp:cNvPr id="0" name=""/>
        <dsp:cNvSpPr/>
      </dsp:nvSpPr>
      <dsp:spPr>
        <a:xfrm rot="5400000">
          <a:off x="4320837" y="1409273"/>
          <a:ext cx="1081757" cy="73934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500" kern="1200" dirty="0" smtClean="0"/>
            <a:t>T</a:t>
          </a:r>
          <a:r>
            <a:rPr lang="en-US" sz="2500" kern="1200" dirty="0" smtClean="0"/>
            <a:t>o degrade actin and myosin below a pH of 5 so this is unlikely</a:t>
          </a:r>
          <a:r>
            <a:rPr lang="tr-TR" sz="2500" kern="1200" dirty="0" smtClean="0"/>
            <a:t> </a:t>
          </a:r>
          <a:r>
            <a:rPr lang="en-US" sz="2500" kern="1200" dirty="0" smtClean="0"/>
            <a:t>to occur under normal conditions in meat.</a:t>
          </a:r>
          <a:endParaRPr lang="tr-TR" sz="2500" kern="1200" dirty="0"/>
        </a:p>
      </dsp:txBody>
      <dsp:txXfrm rot="-5400000">
        <a:off x="1164970" y="4617948"/>
        <a:ext cx="7340685" cy="976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23B90-DB2A-49E5-9967-80766F25BE39}">
      <dsp:nvSpPr>
        <dsp:cNvPr id="0" name=""/>
        <dsp:cNvSpPr/>
      </dsp:nvSpPr>
      <dsp:spPr>
        <a:xfrm>
          <a:off x="0" y="4985319"/>
          <a:ext cx="8690811" cy="15696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 err="1" smtClean="0"/>
            <a:t>Calpastatin</a:t>
          </a:r>
          <a:endParaRPr lang="tr-TR" sz="28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/>
        </a:p>
      </dsp:txBody>
      <dsp:txXfrm>
        <a:off x="0" y="4985319"/>
        <a:ext cx="8690811" cy="847589"/>
      </dsp:txXfrm>
    </dsp:sp>
    <dsp:sp modelId="{A9FA9496-3712-4930-A64A-D8B6E6B899B2}">
      <dsp:nvSpPr>
        <dsp:cNvPr id="0" name=""/>
        <dsp:cNvSpPr/>
      </dsp:nvSpPr>
      <dsp:spPr>
        <a:xfrm>
          <a:off x="0" y="5804603"/>
          <a:ext cx="4345405" cy="7526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 </a:t>
          </a:r>
          <a:r>
            <a:rPr lang="en-US" sz="2000" kern="1200" dirty="0" err="1" smtClean="0"/>
            <a:t>calpains</a:t>
          </a:r>
          <a:r>
            <a:rPr lang="en-US" sz="2000" kern="1200" dirty="0" smtClean="0"/>
            <a:t> are inhibited by </a:t>
          </a:r>
          <a:r>
            <a:rPr lang="en-US" sz="2000" kern="1200" dirty="0" err="1" smtClean="0"/>
            <a:t>calpastatin</a:t>
          </a:r>
          <a:r>
            <a:rPr lang="en-US" sz="1600" kern="1200" dirty="0" smtClean="0"/>
            <a:t>. </a:t>
          </a:r>
          <a:endParaRPr lang="tr-TR" sz="1600" kern="1200" dirty="0"/>
        </a:p>
      </dsp:txBody>
      <dsp:txXfrm>
        <a:off x="0" y="5804603"/>
        <a:ext cx="4345405" cy="752606"/>
      </dsp:txXfrm>
    </dsp:sp>
    <dsp:sp modelId="{FCADC86C-5828-4DFB-BB18-108AB8443480}">
      <dsp:nvSpPr>
        <dsp:cNvPr id="0" name=""/>
        <dsp:cNvSpPr/>
      </dsp:nvSpPr>
      <dsp:spPr>
        <a:xfrm>
          <a:off x="4345405" y="5802846"/>
          <a:ext cx="4345405" cy="75260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smtClean="0"/>
            <a:t>High activity reduces the extent of proteolysis in muscles.</a:t>
          </a:r>
          <a:endParaRPr lang="tr-TR" sz="2000" kern="1200" dirty="0"/>
        </a:p>
      </dsp:txBody>
      <dsp:txXfrm>
        <a:off x="4345405" y="5802846"/>
        <a:ext cx="4345405" cy="752606"/>
      </dsp:txXfrm>
    </dsp:sp>
    <dsp:sp modelId="{D856E8FA-8521-4B22-9F76-B69A9D48F326}">
      <dsp:nvSpPr>
        <dsp:cNvPr id="0" name=""/>
        <dsp:cNvSpPr/>
      </dsp:nvSpPr>
      <dsp:spPr>
        <a:xfrm rot="10800000">
          <a:off x="0" y="2493538"/>
          <a:ext cx="8690811" cy="2516322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Located</a:t>
          </a:r>
          <a:endParaRPr lang="tr-TR" sz="2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/>
        </a:p>
      </dsp:txBody>
      <dsp:txXfrm rot="-10800000">
        <a:off x="0" y="2493538"/>
        <a:ext cx="8690811" cy="883229"/>
      </dsp:txXfrm>
    </dsp:sp>
    <dsp:sp modelId="{1048E093-EE89-4B70-B057-2894EF3EDC2D}">
      <dsp:nvSpPr>
        <dsp:cNvPr id="0" name=""/>
        <dsp:cNvSpPr/>
      </dsp:nvSpPr>
      <dsp:spPr>
        <a:xfrm>
          <a:off x="0" y="3152276"/>
          <a:ext cx="4345405" cy="98479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kern="1200" dirty="0" smtClean="0"/>
            <a:t>I</a:t>
          </a:r>
          <a:r>
            <a:rPr lang="en-US" sz="2400" kern="1200" dirty="0" smtClean="0"/>
            <a:t>n the region of the Z lines</a:t>
          </a:r>
          <a:endParaRPr lang="tr-TR" sz="24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0" y="3152276"/>
        <a:ext cx="4345405" cy="984798"/>
      </dsp:txXfrm>
    </dsp:sp>
    <dsp:sp modelId="{5DDFC0A6-1177-4784-A71D-AE76BAFA99D1}">
      <dsp:nvSpPr>
        <dsp:cNvPr id="0" name=""/>
        <dsp:cNvSpPr/>
      </dsp:nvSpPr>
      <dsp:spPr>
        <a:xfrm>
          <a:off x="4345405" y="3224463"/>
          <a:ext cx="4345405" cy="86448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kern="1200" dirty="0" err="1" smtClean="0"/>
            <a:t>Have</a:t>
          </a:r>
          <a:r>
            <a:rPr lang="en-US" sz="2000" kern="1200" dirty="0" smtClean="0"/>
            <a:t> two forms, m-</a:t>
          </a:r>
          <a:r>
            <a:rPr lang="en-US" sz="2000" kern="1200" dirty="0" err="1" smtClean="0"/>
            <a:t>calpain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el-GR" sz="2000" kern="1200" dirty="0" smtClean="0"/>
            <a:t>μ-</a:t>
          </a:r>
          <a:r>
            <a:rPr lang="tr-TR" sz="2000" kern="1200" dirty="0" err="1" smtClean="0"/>
            <a:t>calpain</a:t>
          </a:r>
          <a:endParaRPr lang="tr-TR" sz="20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4345405" y="3224463"/>
        <a:ext cx="4345405" cy="864485"/>
      </dsp:txXfrm>
    </dsp:sp>
    <dsp:sp modelId="{61F56D71-F569-4354-AAA6-124BF7E8F2AC}">
      <dsp:nvSpPr>
        <dsp:cNvPr id="0" name=""/>
        <dsp:cNvSpPr/>
      </dsp:nvSpPr>
      <dsp:spPr>
        <a:xfrm rot="10800000">
          <a:off x="0" y="1756"/>
          <a:ext cx="8690811" cy="2516322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Calpains</a:t>
          </a:r>
          <a:endParaRPr lang="tr-TR" sz="2800" kern="1200" dirty="0" smtClean="0"/>
        </a:p>
      </dsp:txBody>
      <dsp:txXfrm rot="-10800000">
        <a:off x="0" y="1756"/>
        <a:ext cx="8690811" cy="883229"/>
      </dsp:txXfrm>
    </dsp:sp>
    <dsp:sp modelId="{24EA9D8D-70DF-448C-8CF1-10466BDACBB9}">
      <dsp:nvSpPr>
        <dsp:cNvPr id="0" name=""/>
        <dsp:cNvSpPr/>
      </dsp:nvSpPr>
      <dsp:spPr>
        <a:xfrm>
          <a:off x="0" y="685801"/>
          <a:ext cx="4345405" cy="99588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kern="1200" dirty="0" err="1" smtClean="0"/>
            <a:t>Are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activated</a:t>
          </a:r>
          <a:r>
            <a:rPr lang="tr-TR" sz="2000" kern="1200" dirty="0" smtClean="0"/>
            <a:t> </a:t>
          </a:r>
          <a:r>
            <a:rPr lang="en-US" sz="2000" kern="1200" dirty="0" smtClean="0"/>
            <a:t>by calcium ions and have maximum activity in neutral to alkaline</a:t>
          </a:r>
          <a:r>
            <a:rPr lang="tr-TR" sz="2000" kern="1200" dirty="0" smtClean="0"/>
            <a:t> </a:t>
          </a:r>
          <a:r>
            <a:rPr lang="en-US" sz="2000" kern="1200" dirty="0" smtClean="0"/>
            <a:t>conditions.</a:t>
          </a:r>
          <a:endParaRPr lang="tr-TR" sz="1600" kern="1200" dirty="0"/>
        </a:p>
      </dsp:txBody>
      <dsp:txXfrm>
        <a:off x="0" y="685801"/>
        <a:ext cx="4345405" cy="995881"/>
      </dsp:txXfrm>
    </dsp:sp>
    <dsp:sp modelId="{C3B15C4C-F417-42B6-A9EE-A0730406F00A}">
      <dsp:nvSpPr>
        <dsp:cNvPr id="0" name=""/>
        <dsp:cNvSpPr/>
      </dsp:nvSpPr>
      <dsp:spPr>
        <a:xfrm>
          <a:off x="4345405" y="632306"/>
          <a:ext cx="4345405" cy="10521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kern="1200" dirty="0" smtClean="0"/>
            <a:t>C</a:t>
          </a:r>
          <a:r>
            <a:rPr lang="en-US" sz="2000" kern="1200" dirty="0" err="1" smtClean="0"/>
            <a:t>alcium</a:t>
          </a:r>
          <a:r>
            <a:rPr lang="en-US" sz="2000" kern="1200" dirty="0" smtClean="0"/>
            <a:t>-activated sarcoplasmic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factor</a:t>
          </a:r>
          <a:r>
            <a:rPr lang="tr-TR" sz="2000" kern="1200" dirty="0" smtClean="0"/>
            <a:t> (CASF)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4345405" y="632306"/>
        <a:ext cx="4345405" cy="1052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B132B-5ACA-4EA2-9346-556495498D61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985D7-673C-48DE-B656-8486FA747A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06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BB374-DA64-4FCE-A70B-105116BE4B8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519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BB374-DA64-4FCE-A70B-105116BE4B84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76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BB374-DA64-4FCE-A70B-105116BE4B84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99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BB374-DA64-4FCE-A70B-105116BE4B8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852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BB374-DA64-4FCE-A70B-105116BE4B8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3117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2814EEEB-FC43-438D-8AA2-9F9B5CBAE168}" type="slidenum">
              <a:rPr lang="en-US" smtClean="0"/>
              <a:pPr defTabSz="912879"/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94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63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275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795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09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6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17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02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896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65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6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686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C0D25-9F84-4800-B3EF-DEC3B3636289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629F-57D5-45C3-A070-E2AA17331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852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POST MORTEM CHANGES IN MUSCLE AND ITS CONVERSION INTO MEAT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970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/>
          </p:nvPr>
        </p:nvGraphicFramePr>
        <p:xfrm>
          <a:off x="1748589" y="132348"/>
          <a:ext cx="8690811" cy="655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85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52650" y="601579"/>
            <a:ext cx="7886700" cy="5979695"/>
          </a:xfrm>
        </p:spPr>
        <p:txBody>
          <a:bodyPr>
            <a:normAutofit/>
          </a:bodyPr>
          <a:lstStyle/>
          <a:p>
            <a:r>
              <a:rPr lang="en-US" dirty="0"/>
              <a:t>After exhaustion of ATP and the development of rigor mortis,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membrane </a:t>
            </a:r>
            <a:r>
              <a:rPr lang="en-US" dirty="0"/>
              <a:t>systems of the sarcoplasmic reticulum and mitochondria </a:t>
            </a:r>
            <a:r>
              <a:rPr lang="en-US" dirty="0" smtClean="0"/>
              <a:t>no</a:t>
            </a:r>
            <a:r>
              <a:rPr lang="tr-TR" dirty="0" smtClean="0"/>
              <a:t> </a:t>
            </a:r>
            <a:r>
              <a:rPr lang="en-US" dirty="0" smtClean="0"/>
              <a:t>longer </a:t>
            </a:r>
            <a:r>
              <a:rPr lang="en-US" dirty="0"/>
              <a:t>take up or sequester calcium ions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>These are released into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sarcoplasm </a:t>
            </a:r>
            <a:r>
              <a:rPr lang="en-US" dirty="0"/>
              <a:t>and bathe the </a:t>
            </a:r>
            <a:r>
              <a:rPr lang="en-US" dirty="0" smtClean="0"/>
              <a:t>myofibrils</a:t>
            </a:r>
            <a:r>
              <a:rPr lang="tr-TR" dirty="0" smtClean="0"/>
              <a:t>.</a:t>
            </a:r>
          </a:p>
          <a:p>
            <a:r>
              <a:rPr lang="en-US" dirty="0"/>
              <a:t>Normally the </a:t>
            </a:r>
            <a:r>
              <a:rPr lang="en-US" dirty="0" err="1"/>
              <a:t>calpains</a:t>
            </a:r>
            <a:r>
              <a:rPr lang="en-US" dirty="0"/>
              <a:t> are inhibited by being bound to</a:t>
            </a:r>
            <a:r>
              <a:rPr lang="tr-TR" dirty="0"/>
              <a:t> </a:t>
            </a:r>
            <a:r>
              <a:rPr lang="tr-TR" dirty="0" err="1"/>
              <a:t>calpastatin</a:t>
            </a:r>
            <a:r>
              <a:rPr lang="tr-TR" dirty="0"/>
              <a:t>. </a:t>
            </a:r>
            <a:r>
              <a:rPr lang="tr-TR" dirty="0" err="1"/>
              <a:t>Calcium</a:t>
            </a:r>
            <a:r>
              <a:rPr lang="tr-TR" dirty="0"/>
              <a:t> </a:t>
            </a:r>
            <a:r>
              <a:rPr lang="tr-TR" dirty="0" err="1"/>
              <a:t>removes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inhibition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increased</a:t>
            </a:r>
            <a:r>
              <a:rPr lang="tr-TR" dirty="0"/>
              <a:t> </a:t>
            </a:r>
            <a:r>
              <a:rPr lang="en-US" dirty="0" smtClean="0"/>
              <a:t>calcium </a:t>
            </a:r>
            <a:r>
              <a:rPr lang="en-US" dirty="0"/>
              <a:t>concentration activates the μ-</a:t>
            </a:r>
            <a:r>
              <a:rPr lang="en-US" dirty="0" err="1"/>
              <a:t>calpains</a:t>
            </a:r>
            <a:r>
              <a:rPr lang="en-US" dirty="0"/>
              <a:t> allowing proteolysis </a:t>
            </a:r>
            <a:r>
              <a:rPr lang="en-US" dirty="0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proceed</a:t>
            </a:r>
            <a:r>
              <a:rPr lang="tr-TR" dirty="0" smtClean="0"/>
              <a:t>.</a:t>
            </a:r>
          </a:p>
          <a:p>
            <a:r>
              <a:rPr lang="en-US" dirty="0" err="1"/>
              <a:t>Calpain</a:t>
            </a:r>
            <a:r>
              <a:rPr lang="en-US" dirty="0"/>
              <a:t> activity is promoted </a:t>
            </a:r>
            <a:r>
              <a:rPr lang="en-US" dirty="0" smtClean="0"/>
              <a:t>by</a:t>
            </a:r>
            <a:r>
              <a:rPr lang="tr-TR" dirty="0" smtClean="0"/>
              <a:t> </a:t>
            </a:r>
            <a:r>
              <a:rPr lang="en-US" dirty="0" smtClean="0"/>
              <a:t>higher </a:t>
            </a:r>
            <a:r>
              <a:rPr lang="en-US" dirty="0"/>
              <a:t>calcium levels, higher pH and temperature, and </a:t>
            </a:r>
            <a:r>
              <a:rPr lang="en-US" dirty="0" smtClean="0"/>
              <a:t>reduced</a:t>
            </a:r>
            <a:r>
              <a:rPr lang="tr-TR" dirty="0" smtClean="0"/>
              <a:t> </a:t>
            </a:r>
            <a:r>
              <a:rPr lang="tr-TR" dirty="0" err="1" smtClean="0"/>
              <a:t>calpastatin</a:t>
            </a:r>
            <a:r>
              <a:rPr lang="tr-TR" dirty="0" smtClean="0"/>
              <a:t> </a:t>
            </a:r>
            <a:r>
              <a:rPr lang="tr-TR" dirty="0" err="1"/>
              <a:t>activity</a:t>
            </a:r>
            <a:r>
              <a:rPr lang="tr-TR" dirty="0"/>
              <a:t>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1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988" y="365127"/>
            <a:ext cx="7821612" cy="5811837"/>
          </a:xfrm>
        </p:spPr>
      </p:pic>
    </p:spTree>
    <p:extLst>
      <p:ext uri="{BB962C8B-B14F-4D97-AF65-F5344CB8AC3E}">
        <p14:creationId xmlns:p14="http://schemas.microsoft.com/office/powerpoint/2010/main" val="17636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u="sng" dirty="0">
                <a:latin typeface="Times New Roman" pitchFamily="18" charset="0"/>
              </a:rPr>
              <a:t>WHC </a:t>
            </a:r>
            <a:r>
              <a:rPr lang="en-US" sz="3000" dirty="0">
                <a:latin typeface="Times New Roman" pitchFamily="18" charset="0"/>
              </a:rPr>
              <a:t>– the ability of meat to retain water during application of external forces such as cutting, heating, </a:t>
            </a:r>
            <a:r>
              <a:rPr lang="en-US" sz="3000" dirty="0">
                <a:latin typeface="Times New Roman" pitchFamily="18" charset="0"/>
              </a:rPr>
              <a:t>grinding, </a:t>
            </a:r>
            <a:r>
              <a:rPr lang="en-US" sz="3000" dirty="0">
                <a:latin typeface="Times New Roman" pitchFamily="18" charset="0"/>
              </a:rPr>
              <a:t>or </a:t>
            </a:r>
            <a:r>
              <a:rPr lang="en-US" sz="3000" dirty="0">
                <a:latin typeface="Times New Roman" pitchFamily="18" charset="0"/>
              </a:rPr>
              <a:t>pressing</a:t>
            </a:r>
            <a:r>
              <a:rPr lang="tr-TR" sz="3000" dirty="0">
                <a:latin typeface="Times New Roman" pitchFamily="18" charset="0"/>
              </a:rPr>
              <a:t>. </a:t>
            </a:r>
          </a:p>
          <a:p>
            <a:pPr algn="just"/>
            <a:endParaRPr lang="tr-TR" sz="3000" dirty="0">
              <a:latin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</a:rPr>
              <a:t>Isoelectric point of </a:t>
            </a:r>
            <a:r>
              <a:rPr lang="en-US" sz="3000" dirty="0">
                <a:latin typeface="Times New Roman" pitchFamily="18" charset="0"/>
              </a:rPr>
              <a:t>muscle</a:t>
            </a:r>
            <a:r>
              <a:rPr lang="tr-TR" sz="3000" dirty="0">
                <a:latin typeface="Times New Roman" pitchFamily="18" charset="0"/>
              </a:rPr>
              <a:t> - </a:t>
            </a:r>
            <a:r>
              <a:rPr lang="en-US" sz="3000" dirty="0">
                <a:latin typeface="Times New Roman" pitchFamily="18" charset="0"/>
              </a:rPr>
              <a:t>All </a:t>
            </a:r>
            <a:r>
              <a:rPr lang="en-US" sz="3000" dirty="0">
                <a:latin typeface="Times New Roman" pitchFamily="18" charset="0"/>
              </a:rPr>
              <a:t>charges equal not allowing any charge available to hold the bound and immobilized </a:t>
            </a:r>
            <a:r>
              <a:rPr lang="en-US" sz="3000" dirty="0">
                <a:latin typeface="Times New Roman" pitchFamily="18" charset="0"/>
              </a:rPr>
              <a:t>water</a:t>
            </a:r>
            <a:r>
              <a:rPr lang="tr-TR" sz="3000" dirty="0">
                <a:latin typeface="Times New Roman" pitchFamily="18" charset="0"/>
              </a:rPr>
              <a:t>.</a:t>
            </a:r>
            <a:r>
              <a:rPr lang="en-US" sz="3000" dirty="0">
                <a:latin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</a:rPr>
            </a:br>
            <a:r>
              <a:rPr lang="en-US" sz="3000" dirty="0">
                <a:latin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</a:rPr>
            </a:br>
            <a:endParaRPr lang="tr-TR" sz="3000" dirty="0">
              <a:latin typeface="Times New Roman" pitchFamily="18" charset="0"/>
            </a:endParaRPr>
          </a:p>
          <a:p>
            <a:pPr algn="just"/>
            <a:endParaRPr lang="tr-TR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Water</a:t>
            </a:r>
            <a:r>
              <a:rPr lang="tr-TR" b="1" dirty="0" smtClean="0"/>
              <a:t> Holding </a:t>
            </a:r>
            <a:r>
              <a:rPr lang="tr-TR" b="1" dirty="0" err="1" smtClean="0"/>
              <a:t>Capacity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61262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1752600" y="533401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Bound – hydrophilic   groups on muscle proteins attract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 forming a TIGHTLY bound layer.</a:t>
            </a:r>
          </a:p>
        </p:txBody>
      </p:sp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4648200" y="5715001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Immobilized – has less orderly molecular orientation toward the charged group.</a:t>
            </a:r>
          </a:p>
        </p:txBody>
      </p:sp>
      <p:sp>
        <p:nvSpPr>
          <p:cNvPr id="88069" name="TextBox 4"/>
          <p:cNvSpPr txBox="1">
            <a:spLocks noChangeArrowheads="1"/>
          </p:cNvSpPr>
          <p:nvPr/>
        </p:nvSpPr>
        <p:spPr bwMode="auto">
          <a:xfrm>
            <a:off x="7315200" y="15240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Free – held on  by capillary forces, and their orientation is independent of the charged group.</a:t>
            </a:r>
          </a:p>
        </p:txBody>
      </p:sp>
      <p:cxnSp>
        <p:nvCxnSpPr>
          <p:cNvPr id="88070" name="Straight Arrow Connector 6"/>
          <p:cNvCxnSpPr>
            <a:cxnSpLocks noChangeShapeType="1"/>
          </p:cNvCxnSpPr>
          <p:nvPr/>
        </p:nvCxnSpPr>
        <p:spPr bwMode="auto">
          <a:xfrm rot="5400000">
            <a:off x="7848600" y="1524000"/>
            <a:ext cx="1447800" cy="6858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8071" name="Straight Arrow Connector 8"/>
          <p:cNvCxnSpPr>
            <a:cxnSpLocks noChangeShapeType="1"/>
          </p:cNvCxnSpPr>
          <p:nvPr/>
        </p:nvCxnSpPr>
        <p:spPr bwMode="auto">
          <a:xfrm>
            <a:off x="2895600" y="1600200"/>
            <a:ext cx="1905000" cy="6096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8072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021388" y="5408613"/>
            <a:ext cx="762000" cy="3175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68260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/>
              <a:t>Postrigor</a:t>
            </a:r>
            <a:r>
              <a:rPr lang="en-US" dirty="0"/>
              <a:t> muscle is about 75% water, with up to 87% of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volume </a:t>
            </a:r>
            <a:r>
              <a:rPr lang="en-US" dirty="0"/>
              <a:t>of the muscle cell being myofibrils, which </a:t>
            </a:r>
            <a:r>
              <a:rPr lang="en-US" dirty="0" err="1" smtClean="0"/>
              <a:t>contai</a:t>
            </a:r>
            <a:r>
              <a:rPr lang="tr-TR" dirty="0" smtClean="0"/>
              <a:t>n </a:t>
            </a:r>
            <a:r>
              <a:rPr lang="en-US" dirty="0" smtClean="0"/>
              <a:t>the </a:t>
            </a:r>
            <a:r>
              <a:rPr lang="en-US" dirty="0"/>
              <a:t>majority of the water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endParaRPr lang="tr-TR" dirty="0"/>
          </a:p>
          <a:p>
            <a:r>
              <a:rPr lang="en-US" dirty="0"/>
              <a:t>The decline in muscle pH postharvest associated with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glycolysis </a:t>
            </a:r>
            <a:r>
              <a:rPr lang="en-US" dirty="0"/>
              <a:t>and onset of rigor mortis results in a fall in </a:t>
            </a:r>
            <a:r>
              <a:rPr lang="en-US" dirty="0" smtClean="0"/>
              <a:t>pH</a:t>
            </a:r>
            <a:r>
              <a:rPr lang="tr-TR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about 7.0 to about 5.5, in a muscle of ‘normal’ quality.</a:t>
            </a:r>
            <a:endParaRPr lang="tr-TR" dirty="0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0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52650" y="553453"/>
            <a:ext cx="7886700" cy="234615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As the pH drops, it comes closer to the isoelectric point </a:t>
            </a:r>
            <a:r>
              <a:rPr lang="en-US" dirty="0" smtClean="0"/>
              <a:t>of the</a:t>
            </a:r>
            <a:r>
              <a:rPr lang="tr-TR" dirty="0" smtClean="0"/>
              <a:t> </a:t>
            </a:r>
            <a:r>
              <a:rPr lang="en-US" dirty="0" smtClean="0"/>
              <a:t>muscle </a:t>
            </a:r>
            <a:r>
              <a:rPr lang="en-US" dirty="0"/>
              <a:t>proteins </a:t>
            </a:r>
            <a:r>
              <a:rPr lang="en-US" dirty="0" smtClean="0"/>
              <a:t>(5.0–5.1</a:t>
            </a:r>
            <a:r>
              <a:rPr lang="en-US" dirty="0"/>
              <a:t>), resulting in a reduction in </a:t>
            </a:r>
            <a:r>
              <a:rPr lang="en-US" dirty="0" smtClean="0"/>
              <a:t>negative</a:t>
            </a:r>
            <a:r>
              <a:rPr lang="tr-TR" dirty="0" smtClean="0"/>
              <a:t> </a:t>
            </a:r>
            <a:r>
              <a:rPr lang="en-US" dirty="0" smtClean="0"/>
              <a:t>charge </a:t>
            </a:r>
            <a:r>
              <a:rPr lang="en-US" dirty="0"/>
              <a:t>between the myofilaments, and these </a:t>
            </a:r>
            <a:r>
              <a:rPr lang="en-US" dirty="0" smtClean="0"/>
              <a:t>myofilaments</a:t>
            </a:r>
            <a:r>
              <a:rPr lang="tr-TR" dirty="0" smtClean="0"/>
              <a:t> </a:t>
            </a:r>
            <a:r>
              <a:rPr lang="en-US" dirty="0" smtClean="0"/>
              <a:t>can </a:t>
            </a:r>
            <a:r>
              <a:rPr lang="en-US" dirty="0"/>
              <a:t>then approach each other more closely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586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76714" y="1801562"/>
            <a:ext cx="7886700" cy="2950912"/>
          </a:xfrm>
        </p:spPr>
        <p:txBody>
          <a:bodyPr/>
          <a:lstStyle/>
          <a:p>
            <a:r>
              <a:rPr lang="en-US" dirty="0"/>
              <a:t>As the myofilaments approach each other, with a consequent shrinkage in the diameter of the myofibril, less water is held in the </a:t>
            </a:r>
            <a:r>
              <a:rPr lang="en-US" dirty="0" err="1"/>
              <a:t>myofibrillar</a:t>
            </a:r>
            <a:r>
              <a:rPr lang="en-US" dirty="0"/>
              <a:t> structure and the water moves to the intracellular space, and subsequently to the extracellular space, and then is lost from the muscle structure as drip, with associated reduction in water-holding capacity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144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Development of </a:t>
            </a:r>
            <a:r>
              <a:rPr lang="tr-TR" b="1" dirty="0" err="1" smtClean="0"/>
              <a:t>Rigor</a:t>
            </a:r>
            <a:r>
              <a:rPr lang="tr-TR" b="1" dirty="0" smtClean="0"/>
              <a:t> </a:t>
            </a:r>
            <a:r>
              <a:rPr lang="tr-TR" b="1" dirty="0" err="1" smtClean="0"/>
              <a:t>Mortis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a resting muscle, ATP serves to keep the muscle in a relaxed state </a:t>
            </a:r>
            <a:r>
              <a:rPr lang="en-US" dirty="0" smtClean="0"/>
              <a:t>by</a:t>
            </a:r>
            <a:r>
              <a:rPr lang="tr-TR" dirty="0" smtClean="0"/>
              <a:t> </a:t>
            </a:r>
            <a:r>
              <a:rPr lang="en-US" dirty="0" smtClean="0"/>
              <a:t>preventing </a:t>
            </a:r>
            <a:r>
              <a:rPr lang="en-US" dirty="0"/>
              <a:t>the formation of </a:t>
            </a:r>
            <a:r>
              <a:rPr lang="en-US" dirty="0" err="1" smtClean="0"/>
              <a:t>actomyosin</a:t>
            </a:r>
            <a:r>
              <a:rPr lang="tr-TR" dirty="0" smtClean="0"/>
              <a:t> </a:t>
            </a:r>
            <a:r>
              <a:rPr lang="tr-TR" dirty="0" err="1" smtClean="0"/>
              <a:t>bridges</a:t>
            </a:r>
            <a:r>
              <a:rPr lang="tr-TR" dirty="0" smtClean="0"/>
              <a:t>.</a:t>
            </a:r>
          </a:p>
          <a:p>
            <a:r>
              <a:rPr lang="tr-TR" dirty="0" err="1"/>
              <a:t>Rigor</a:t>
            </a:r>
            <a:r>
              <a:rPr lang="tr-TR" dirty="0"/>
              <a:t> </a:t>
            </a:r>
            <a:r>
              <a:rPr lang="tr-TR" dirty="0" err="1" smtClean="0"/>
              <a:t>mortis</a:t>
            </a:r>
            <a:r>
              <a:rPr lang="tr-TR" dirty="0"/>
              <a:t> </a:t>
            </a:r>
            <a:r>
              <a:rPr lang="en-US" dirty="0" smtClean="0"/>
              <a:t>occurs </a:t>
            </a:r>
            <a:r>
              <a:rPr lang="en-US" dirty="0"/>
              <a:t>when the ATP level falls below the very low level (~ 5 </a:t>
            </a:r>
            <a:r>
              <a:rPr lang="en-US" dirty="0" err="1" smtClean="0"/>
              <a:t>mmol</a:t>
            </a:r>
            <a:r>
              <a:rPr lang="tr-TR" dirty="0"/>
              <a:t> </a:t>
            </a:r>
            <a:r>
              <a:rPr lang="en-US" dirty="0" smtClean="0"/>
              <a:t>kg"1</a:t>
            </a:r>
            <a:r>
              <a:rPr lang="en-US" dirty="0"/>
              <a:t>) required to maintain </a:t>
            </a:r>
            <a:r>
              <a:rPr lang="en-US" dirty="0" smtClean="0"/>
              <a:t>relaxation.</a:t>
            </a:r>
            <a:endParaRPr lang="tr-TR" dirty="0" smtClean="0"/>
          </a:p>
          <a:p>
            <a:r>
              <a:rPr lang="en-US" dirty="0" smtClean="0"/>
              <a:t>When </a:t>
            </a:r>
            <a:r>
              <a:rPr lang="en-US" dirty="0"/>
              <a:t>this happens, the </a:t>
            </a:r>
            <a:r>
              <a:rPr lang="en-US" dirty="0" smtClean="0"/>
              <a:t>actin</a:t>
            </a:r>
            <a:r>
              <a:rPr lang="tr-T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myosin molecules of the thin and thick filaments </a:t>
            </a:r>
            <a:r>
              <a:rPr lang="en-US" dirty="0" smtClean="0"/>
              <a:t>combine</a:t>
            </a:r>
            <a:r>
              <a:rPr lang="tr-TR" dirty="0" smtClean="0"/>
              <a:t> </a:t>
            </a:r>
            <a:r>
              <a:rPr lang="en-US" dirty="0" smtClean="0"/>
              <a:t>irreversibly </a:t>
            </a:r>
            <a:r>
              <a:rPr lang="en-US" dirty="0"/>
              <a:t>to form </a:t>
            </a:r>
            <a:r>
              <a:rPr lang="en-US" dirty="0" err="1"/>
              <a:t>actomyosin</a:t>
            </a:r>
            <a:r>
              <a:rPr lang="en-US" dirty="0"/>
              <a:t> and extensibility of the muscle is lost.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375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44366" y="589549"/>
            <a:ext cx="7886700" cy="1840831"/>
          </a:xfrm>
        </p:spPr>
        <p:txBody>
          <a:bodyPr/>
          <a:lstStyle/>
          <a:p>
            <a:pPr algn="just"/>
            <a:r>
              <a:rPr lang="en-US" dirty="0" smtClean="0"/>
              <a:t>The process of rigor mortis is one of the recognizable signs of</a:t>
            </a:r>
            <a:r>
              <a:rPr lang="tr-TR" dirty="0" smtClean="0"/>
              <a:t> </a:t>
            </a:r>
            <a:r>
              <a:rPr lang="en-US" dirty="0" smtClean="0"/>
              <a:t>death as a result of the chemical changes in the muscles, causing</a:t>
            </a:r>
            <a:r>
              <a:rPr lang="tr-TR" dirty="0" smtClean="0"/>
              <a:t> </a:t>
            </a:r>
            <a:r>
              <a:rPr lang="en-US" dirty="0" smtClean="0"/>
              <a:t>the musculature to lose extensibility and become stiff.</a:t>
            </a:r>
            <a:endParaRPr lang="tr-TR" dirty="0" smtClean="0"/>
          </a:p>
          <a:p>
            <a:pPr marL="0" indent="0" algn="just">
              <a:buNone/>
            </a:pP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693" y="2618670"/>
            <a:ext cx="5335434" cy="35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/>
          </p:nvPr>
        </p:nvGraphicFramePr>
        <p:xfrm>
          <a:off x="1884947" y="264696"/>
          <a:ext cx="8939464" cy="6436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049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/>
          </p:nvPr>
        </p:nvGraphicFramePr>
        <p:xfrm>
          <a:off x="-585538" y="0"/>
          <a:ext cx="13058275" cy="694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374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52650" y="397043"/>
            <a:ext cx="8214561" cy="5779921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R</a:t>
            </a:r>
            <a:r>
              <a:rPr lang="en-US" dirty="0" err="1" smtClean="0">
                <a:solidFill>
                  <a:srgbClr val="FF0000"/>
                </a:solidFill>
              </a:rPr>
              <a:t>igor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onset is determined only by the availability of ATP, not the </a:t>
            </a:r>
            <a:r>
              <a:rPr lang="en-US" dirty="0" smtClean="0">
                <a:solidFill>
                  <a:srgbClr val="FF0000"/>
                </a:solidFill>
              </a:rPr>
              <a:t>pH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value </a:t>
            </a:r>
            <a:r>
              <a:rPr lang="en-US" dirty="0">
                <a:solidFill>
                  <a:srgbClr val="FF0000"/>
                </a:solidFill>
              </a:rPr>
              <a:t>of the </a:t>
            </a:r>
            <a:r>
              <a:rPr lang="en-US" dirty="0" smtClean="0">
                <a:solidFill>
                  <a:srgbClr val="FF0000"/>
                </a:solidFill>
              </a:rPr>
              <a:t>muscle.</a:t>
            </a:r>
            <a:endParaRPr lang="tr-T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It </a:t>
            </a:r>
            <a:r>
              <a:rPr lang="en-US" dirty="0"/>
              <a:t>is possible to have rigor in muscle in which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pH </a:t>
            </a:r>
            <a:r>
              <a:rPr lang="en-US" dirty="0"/>
              <a:t>is still high if the animal has been exhausted </a:t>
            </a:r>
            <a:r>
              <a:rPr lang="en-US" dirty="0" err="1" smtClean="0"/>
              <a:t>preslaughter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824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gor mort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3746" y="264695"/>
            <a:ext cx="8547686" cy="5912268"/>
          </a:xfrm>
        </p:spPr>
      </p:pic>
    </p:spTree>
    <p:extLst>
      <p:ext uri="{BB962C8B-B14F-4D97-AF65-F5344CB8AC3E}">
        <p14:creationId xmlns:p14="http://schemas.microsoft.com/office/powerpoint/2010/main" val="3542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resolution</a:t>
            </a:r>
            <a:r>
              <a:rPr lang="tr-TR" b="1" dirty="0"/>
              <a:t> of </a:t>
            </a:r>
            <a:r>
              <a:rPr lang="tr-TR" b="1" dirty="0" err="1" smtClean="0"/>
              <a:t>rigor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tenderization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After a variable period of time there is a progressive ‘resolution’ of </a:t>
            </a:r>
            <a:r>
              <a:rPr lang="en-US" dirty="0" smtClean="0"/>
              <a:t>rigor</a:t>
            </a:r>
            <a:r>
              <a:rPr lang="tr-TR" dirty="0" smtClean="0"/>
              <a:t> </a:t>
            </a:r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muscles</a:t>
            </a:r>
            <a:r>
              <a:rPr lang="tr-TR" dirty="0"/>
              <a:t> </a:t>
            </a:r>
            <a:r>
              <a:rPr lang="tr-TR" dirty="0" err="1"/>
              <a:t>soften</a:t>
            </a:r>
            <a:r>
              <a:rPr lang="tr-TR" dirty="0" smtClean="0"/>
              <a:t>.</a:t>
            </a:r>
          </a:p>
          <a:p>
            <a:pPr algn="just"/>
            <a:r>
              <a:rPr lang="en-US" dirty="0"/>
              <a:t>Tenderization results from the activities of proteolytic enzymes </a:t>
            </a:r>
            <a:r>
              <a:rPr lang="en-US" dirty="0" smtClean="0"/>
              <a:t>present</a:t>
            </a:r>
            <a:r>
              <a:rPr lang="tr-TR" dirty="0" smtClean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muscles</a:t>
            </a:r>
            <a:r>
              <a:rPr lang="tr-TR" dirty="0" smtClean="0"/>
              <a:t>.</a:t>
            </a:r>
          </a:p>
          <a:p>
            <a:r>
              <a:rPr lang="tr-TR" dirty="0" err="1"/>
              <a:t>There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 smtClean="0"/>
              <a:t>two</a:t>
            </a:r>
            <a:r>
              <a:rPr lang="tr-TR" dirty="0"/>
              <a:t> </a:t>
            </a:r>
            <a:r>
              <a:rPr lang="en-US" dirty="0" smtClean="0"/>
              <a:t>main </a:t>
            </a:r>
            <a:r>
              <a:rPr lang="en-US" dirty="0"/>
              <a:t>sorts of enzyme involved, </a:t>
            </a:r>
            <a:r>
              <a:rPr lang="en-US" dirty="0" err="1"/>
              <a:t>cathepsins</a:t>
            </a:r>
            <a:r>
              <a:rPr lang="en-US" dirty="0"/>
              <a:t> and </a:t>
            </a:r>
            <a:r>
              <a:rPr lang="en-US" dirty="0" err="1"/>
              <a:t>calpains</a:t>
            </a:r>
            <a:r>
              <a:rPr lang="en-US" dirty="0"/>
              <a:t>, of which, </a:t>
            </a:r>
            <a:r>
              <a:rPr lang="en-US" dirty="0" smtClean="0"/>
              <a:t>at</a:t>
            </a:r>
            <a:r>
              <a:rPr lang="tr-TR" dirty="0" smtClean="0"/>
              <a:t> </a:t>
            </a:r>
            <a:r>
              <a:rPr lang="en-US" dirty="0" smtClean="0"/>
              <a:t>least </a:t>
            </a:r>
            <a:r>
              <a:rPr lang="en-US" dirty="0"/>
              <a:t>in red meat species and poultry, the </a:t>
            </a:r>
            <a:r>
              <a:rPr lang="en-US" dirty="0" err="1"/>
              <a:t>calpains</a:t>
            </a:r>
            <a:r>
              <a:rPr lang="en-US" dirty="0"/>
              <a:t> are thought to </a:t>
            </a:r>
            <a:r>
              <a:rPr lang="en-US" dirty="0" smtClean="0"/>
              <a:t>be</a:t>
            </a:r>
            <a:r>
              <a:rPr lang="tr-TR" dirty="0" smtClean="0"/>
              <a:t> </a:t>
            </a:r>
            <a:r>
              <a:rPr lang="en-US" dirty="0" smtClean="0"/>
              <a:t>more important.</a:t>
            </a:r>
            <a:endParaRPr lang="tr-TR" dirty="0" smtClean="0"/>
          </a:p>
          <a:p>
            <a:pPr marL="0" indent="0" algn="just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3968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/>
          </p:nvPr>
        </p:nvGraphicFramePr>
        <p:xfrm>
          <a:off x="1820780" y="374316"/>
          <a:ext cx="8558462" cy="623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5640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Geniş ekran</PresentationFormat>
  <Paragraphs>59</Paragraphs>
  <Slides>17</Slides>
  <Notes>6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Teması</vt:lpstr>
      <vt:lpstr>POST MORTEM CHANGES IN MUSCLE AND ITS CONVERSION INTO MEAT</vt:lpstr>
      <vt:lpstr>Development of Rigor Mortis</vt:lpstr>
      <vt:lpstr>PowerPoint Sunusu</vt:lpstr>
      <vt:lpstr>PowerPoint Sunusu</vt:lpstr>
      <vt:lpstr>PowerPoint Sunusu</vt:lpstr>
      <vt:lpstr>PowerPoint Sunusu</vt:lpstr>
      <vt:lpstr>PowerPoint Sunusu</vt:lpstr>
      <vt:lpstr>The resolution of rigor and tenderization</vt:lpstr>
      <vt:lpstr>PowerPoint Sunusu</vt:lpstr>
      <vt:lpstr>PowerPoint Sunusu</vt:lpstr>
      <vt:lpstr>PowerPoint Sunusu</vt:lpstr>
      <vt:lpstr>PowerPoint Sunusu</vt:lpstr>
      <vt:lpstr>Water Holding Capacity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MORTEM CHANGES IN MUSCLE AND ITS CONVERSION INTO MEAT</dc:title>
  <dc:creator>Güzin</dc:creator>
  <cp:lastModifiedBy>Güzin</cp:lastModifiedBy>
  <cp:revision>1</cp:revision>
  <dcterms:created xsi:type="dcterms:W3CDTF">2019-05-02T15:04:59Z</dcterms:created>
  <dcterms:modified xsi:type="dcterms:W3CDTF">2019-05-02T15:05:12Z</dcterms:modified>
</cp:coreProperties>
</file>