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561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25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91637345-0696-4D23-8ECA-86BBC65661C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4974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58F9098-8C00-42B0-BE1A-929C362A500D}"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2915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AAE5876-166D-43F1-AF9F-344457F4570D}"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373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600201"/>
            <a:ext cx="10972800" cy="4525963"/>
          </a:xfrm>
        </p:spPr>
        <p:txBody>
          <a:bodyPr/>
          <a:lstStyle/>
          <a:p>
            <a:pPr lvl="0"/>
            <a:endParaRPr lang="tr-T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3A99724-45FB-40CF-B071-1469686A33D1}"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2814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71C6F97-FBD0-4B63-A9C3-4F7E3816E657}"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7924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4CF097D-E1C3-42C5-A70F-387853DE32A9}"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276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FF85BEE6-2476-4B19-8B8D-1DA3E27906BA}"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76214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3F65DF17-9AF6-43DA-AF4E-5CF0609B2510}"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4199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B5A89AF-17AE-4AFF-A605-91F71537CD26}"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4030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09880D-E499-4B03-962F-D9A00E802803}"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7447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1B6E0DA-5724-41F1-B5CA-363E6755B8F3}"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676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0EE924B1-9435-48AF-9E77-77FBAE463EB0}" type="slidenum">
              <a:rPr lang="tr-TR" altLang="tr-TR">
                <a:solidFill>
                  <a:srgbClr val="FFFFFF"/>
                </a:solidFill>
              </a:rPr>
              <a:pPr>
                <a:defRPr/>
              </a:pPr>
              <a:t>‹#›</a:t>
            </a:fld>
            <a:endParaRPr lang="tr-TR" alt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8565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369096BC-0258-45BB-AE17-C123837773DA}"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3768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A9E5804-12A4-4865-9BC8-CAF85438DC3E}" type="slidenum">
              <a:rPr lang="tr-TR" altLang="tr-TR">
                <a:solidFill>
                  <a:srgbClr val="FFFFFF"/>
                </a:solidFill>
              </a:rPr>
              <a:pPr>
                <a:defRPr/>
              </a:pPr>
              <a:t>‹#›</a:t>
            </a:fld>
            <a:endParaRPr lang="tr-TR" alt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465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2935E8E-91B7-48E8-9B5A-D6C44FD60523}"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6160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7976EA4-7A7F-4F8D-83D7-10F07622D2AC}"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2293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7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021ED449-C7AF-4202-816F-3B69699AED6A}"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45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245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245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458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9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9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302983107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rrowheads="1"/>
          </p:cNvSpPr>
          <p:nvPr>
            <p:ph type="title"/>
          </p:nvPr>
        </p:nvSpPr>
        <p:spPr/>
        <p:txBody>
          <a:bodyPr/>
          <a:lstStyle/>
          <a:p>
            <a:pPr eaLnBrk="1" hangingPunct="1">
              <a:defRPr/>
            </a:pPr>
            <a:r>
              <a:rPr lang="tr-TR" smtClean="0"/>
              <a:t>Sulama yöntemi </a:t>
            </a:r>
          </a:p>
        </p:txBody>
      </p:sp>
      <p:sp>
        <p:nvSpPr>
          <p:cNvPr id="357379" name="Rectangle 3"/>
          <p:cNvSpPr>
            <a:spLocks noGrp="1" noChangeArrowheads="1"/>
          </p:cNvSpPr>
          <p:nvPr>
            <p:ph type="body" idx="1"/>
          </p:nvPr>
        </p:nvSpPr>
        <p:spPr/>
        <p:txBody>
          <a:bodyPr/>
          <a:lstStyle/>
          <a:p>
            <a:pPr eaLnBrk="1" hangingPunct="1">
              <a:lnSpc>
                <a:spcPct val="90000"/>
              </a:lnSpc>
              <a:defRPr/>
            </a:pPr>
            <a:r>
              <a:rPr lang="tr-TR" sz="2400" b="1" dirty="0"/>
              <a:t>Sulama yöntemi, kök bölgesindeki tuzları kontrol etmede önemli bir rol oynayabilir. Yağmurlama sulama bu bakımdan ideal bir yöntemdir. Su uygulama nispeti, toprağın </a:t>
            </a:r>
            <a:r>
              <a:rPr lang="tr-TR" sz="2400" b="1" dirty="0" err="1"/>
              <a:t>infiltrasyon</a:t>
            </a:r>
            <a:r>
              <a:rPr lang="tr-TR" sz="2400" b="1" dirty="0"/>
              <a:t> kapasitesinden daha düşük olduğunda, çözünebilir tuzların yıkanması daha etkin bir şekilde gerçekleşir ve böyle bir durum salma sulama yöntemi ile başarılamaz. </a:t>
            </a:r>
          </a:p>
          <a:p>
            <a:pPr eaLnBrk="1" hangingPunct="1">
              <a:lnSpc>
                <a:spcPct val="90000"/>
              </a:lnSpc>
              <a:defRPr/>
            </a:pPr>
            <a:r>
              <a:rPr lang="tr-TR" sz="2400" b="1" dirty="0"/>
              <a:t>Yapılan tarla denemelerinde, yağmurlama sulama ile toprak tuzluluğunda sağlanan aynı düzeydeki bir azalma için, salma sulamada gereken su miktarının, yağmurlama sulamanın üç misli olduğu saptanmıştır. Yağmurlama sulama, keza tarla tesviyesinde küçük lokal farklılıklar olduğunda bir avantaja sahiptir. </a:t>
            </a:r>
          </a:p>
        </p:txBody>
      </p:sp>
    </p:spTree>
    <p:extLst>
      <p:ext uri="{BB962C8B-B14F-4D97-AF65-F5344CB8AC3E}">
        <p14:creationId xmlns:p14="http://schemas.microsoft.com/office/powerpoint/2010/main" val="1428298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rrowheads="1"/>
          </p:cNvSpPr>
          <p:nvPr>
            <p:ph type="title"/>
          </p:nvPr>
        </p:nvSpPr>
        <p:spPr/>
        <p:txBody>
          <a:bodyPr/>
          <a:lstStyle/>
          <a:p>
            <a:pPr eaLnBrk="1" hangingPunct="1">
              <a:defRPr/>
            </a:pPr>
            <a:r>
              <a:rPr lang="tr-TR" sz="4000"/>
              <a:t>Bitkilerce Besin Maddelerinin Alımı ve Alınabilirliği</a:t>
            </a:r>
          </a:p>
        </p:txBody>
      </p:sp>
      <p:sp>
        <p:nvSpPr>
          <p:cNvPr id="365571" name="Rectangle 3"/>
          <p:cNvSpPr>
            <a:spLocks noGrp="1" noChangeArrowheads="1"/>
          </p:cNvSpPr>
          <p:nvPr>
            <p:ph type="body" idx="1"/>
          </p:nvPr>
        </p:nvSpPr>
        <p:spPr/>
        <p:txBody>
          <a:bodyPr/>
          <a:lstStyle/>
          <a:p>
            <a:pPr algn="just" eaLnBrk="1" hangingPunct="1">
              <a:lnSpc>
                <a:spcPct val="80000"/>
              </a:lnSpc>
              <a:defRPr/>
            </a:pPr>
            <a:r>
              <a:rPr lang="tr-TR" sz="2200" dirty="0"/>
              <a:t>Belli bir tuzluluk düzeyinde bitkinin verim ve gelişimi, normale göre bitkinin beslenmesi bozulduğunda daha fazla etkilenecektir. </a:t>
            </a:r>
          </a:p>
          <a:p>
            <a:pPr algn="just" eaLnBrk="1" hangingPunct="1">
              <a:lnSpc>
                <a:spcPct val="80000"/>
              </a:lnSpc>
              <a:defRPr/>
            </a:pPr>
            <a:r>
              <a:rPr lang="tr-TR" sz="2200" dirty="0"/>
              <a:t>Toprak çözeltisinde orta düzeyde bir tuzluluk söz konusu olduğunda, bitkiler mümkün olduğunca arzu edilmeyen iyonları almamaya ve bitki besin maddeleri alımını artırmaya çalışılırlar. </a:t>
            </a:r>
          </a:p>
          <a:p>
            <a:pPr algn="just" eaLnBrk="1" hangingPunct="1">
              <a:lnSpc>
                <a:spcPct val="80000"/>
              </a:lnSpc>
              <a:defRPr/>
            </a:pPr>
            <a:r>
              <a:rPr lang="tr-TR" sz="2200" dirty="0"/>
              <a:t>Tuz konsantrasyonunun artması ile sodyum ve klor iyonlarının alımı hızlı bir şekilde artar. İyonların bu lüks tüketimi, dışarıda artan </a:t>
            </a:r>
            <a:r>
              <a:rPr lang="tr-TR" sz="2200" dirty="0" err="1"/>
              <a:t>ozmotik</a:t>
            </a:r>
            <a:r>
              <a:rPr lang="tr-TR" sz="2200" dirty="0"/>
              <a:t> basıncı düzenlemek için gerekli olmakla beraber, bu durum bitki gelişiminin yavaşlamasına sebep olur. </a:t>
            </a:r>
          </a:p>
          <a:p>
            <a:pPr algn="just" eaLnBrk="1" hangingPunct="1">
              <a:lnSpc>
                <a:spcPct val="80000"/>
              </a:lnSpc>
              <a:defRPr/>
            </a:pPr>
            <a:r>
              <a:rPr lang="tr-TR" sz="2200" dirty="0"/>
              <a:t>Belli iyonların aşırı alımı, çoğunlukla bazı temel bitki besin maddelerinin alımının azalmasına ve bu da besin maddelerinin eksiklik ve dengesizliğine neden olmaktadır. Pek çok araştırma sonucu, tuzlu topraklarda potasyum ve kalsiyum elementleri eksikliğinin bitki gelişiminin azalmasında önemli bir rol oynadığını ortaya koymaktadır. </a:t>
            </a:r>
          </a:p>
        </p:txBody>
      </p:sp>
    </p:spTree>
    <p:extLst>
      <p:ext uri="{BB962C8B-B14F-4D97-AF65-F5344CB8AC3E}">
        <p14:creationId xmlns:p14="http://schemas.microsoft.com/office/powerpoint/2010/main" val="1250280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rrowheads="1"/>
          </p:cNvSpPr>
          <p:nvPr>
            <p:ph type="title"/>
          </p:nvPr>
        </p:nvSpPr>
        <p:spPr/>
        <p:txBody>
          <a:bodyPr/>
          <a:lstStyle/>
          <a:p>
            <a:pPr eaLnBrk="1" hangingPunct="1">
              <a:defRPr/>
            </a:pPr>
            <a:r>
              <a:rPr lang="tr-TR" sz="4000"/>
              <a:t>Bitkilerce Besin Maddelerinin Alımı ve Alınabilirliği</a:t>
            </a:r>
          </a:p>
        </p:txBody>
      </p:sp>
      <p:sp>
        <p:nvSpPr>
          <p:cNvPr id="366595" name="Rectangle 3"/>
          <p:cNvSpPr>
            <a:spLocks noGrp="1" noChangeArrowheads="1"/>
          </p:cNvSpPr>
          <p:nvPr>
            <p:ph type="body" idx="1"/>
          </p:nvPr>
        </p:nvSpPr>
        <p:spPr/>
        <p:txBody>
          <a:bodyPr/>
          <a:lstStyle/>
          <a:p>
            <a:pPr marL="263525" indent="-263525" algn="just" eaLnBrk="1" hangingPunct="1">
              <a:buNone/>
              <a:defRPr/>
            </a:pPr>
            <a:r>
              <a:rPr lang="tr-TR" sz="2800" dirty="0"/>
              <a:t>   </a:t>
            </a:r>
            <a:r>
              <a:rPr lang="tr-TR" sz="2800" b="1" dirty="0"/>
              <a:t>Düşük veya orta tuzluluktaki toprakların uygun  gübrelenmesi aşağıdaki amaçlara hizmet etmelidir:</a:t>
            </a:r>
          </a:p>
          <a:p>
            <a:pPr algn="just" eaLnBrk="1" hangingPunct="1">
              <a:defRPr/>
            </a:pPr>
            <a:r>
              <a:rPr lang="tr-TR" sz="2800" dirty="0"/>
              <a:t>Yetersiz miktarda olan besin maddelerinin ilave edilmesi,</a:t>
            </a:r>
          </a:p>
          <a:p>
            <a:pPr algn="just" eaLnBrk="1" hangingPunct="1">
              <a:defRPr/>
            </a:pPr>
            <a:r>
              <a:rPr lang="tr-TR" sz="2800" dirty="0"/>
              <a:t>Yeterli miktarlarda olsalar bile </a:t>
            </a:r>
            <a:r>
              <a:rPr lang="tr-TR" sz="2800" dirty="0" err="1"/>
              <a:t>antagonistik</a:t>
            </a:r>
            <a:r>
              <a:rPr lang="tr-TR" sz="2800" dirty="0"/>
              <a:t> etkiler nedeniyle yetersiz miktarda alınan besin maddelerinin (K, </a:t>
            </a:r>
            <a:r>
              <a:rPr lang="tr-TR" sz="2800" dirty="0" err="1"/>
              <a:t>Ca</a:t>
            </a:r>
            <a:r>
              <a:rPr lang="tr-TR" sz="2800" dirty="0"/>
              <a:t>) ilave edilmesi ve zararlı iyonların alımının azaltılması; örneğin, sodyuma karşı potasyum veya klora karşı fosfat.</a:t>
            </a:r>
          </a:p>
        </p:txBody>
      </p:sp>
    </p:spTree>
    <p:extLst>
      <p:ext uri="{BB962C8B-B14F-4D97-AF65-F5344CB8AC3E}">
        <p14:creationId xmlns:p14="http://schemas.microsoft.com/office/powerpoint/2010/main" val="1178435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rrowheads="1"/>
          </p:cNvSpPr>
          <p:nvPr>
            <p:ph type="title"/>
          </p:nvPr>
        </p:nvSpPr>
        <p:spPr/>
        <p:txBody>
          <a:bodyPr/>
          <a:lstStyle/>
          <a:p>
            <a:pPr eaLnBrk="1" hangingPunct="1">
              <a:defRPr/>
            </a:pPr>
            <a:r>
              <a:rPr lang="tr-TR" sz="4000" dirty="0"/>
              <a:t>Bitkilerce Besin Maddelerinin Alımı ve </a:t>
            </a:r>
            <a:r>
              <a:rPr lang="tr-TR" sz="4000" dirty="0" err="1"/>
              <a:t>Alınabilirliği</a:t>
            </a:r>
            <a:endParaRPr lang="tr-TR" sz="4000" dirty="0"/>
          </a:p>
        </p:txBody>
      </p:sp>
      <p:sp>
        <p:nvSpPr>
          <p:cNvPr id="367619" name="Rectangle 3"/>
          <p:cNvSpPr>
            <a:spLocks noGrp="1" noChangeArrowheads="1"/>
          </p:cNvSpPr>
          <p:nvPr>
            <p:ph type="body" idx="1"/>
          </p:nvPr>
        </p:nvSpPr>
        <p:spPr/>
        <p:txBody>
          <a:bodyPr/>
          <a:lstStyle/>
          <a:p>
            <a:pPr eaLnBrk="1" hangingPunct="1">
              <a:lnSpc>
                <a:spcPct val="80000"/>
              </a:lnSpc>
              <a:defRPr/>
            </a:pPr>
            <a:endParaRPr lang="tr-TR" sz="2000" dirty="0"/>
          </a:p>
          <a:p>
            <a:pPr eaLnBrk="1" hangingPunct="1">
              <a:lnSpc>
                <a:spcPct val="80000"/>
              </a:lnSpc>
              <a:defRPr/>
            </a:pPr>
            <a:r>
              <a:rPr lang="tr-TR" sz="2400" dirty="0"/>
              <a:t>Yüksek tuzluluk, topraktaki </a:t>
            </a:r>
            <a:r>
              <a:rPr lang="tr-TR" sz="2400" dirty="0" err="1"/>
              <a:t>mikrobiyal</a:t>
            </a:r>
            <a:r>
              <a:rPr lang="tr-TR" sz="2400" dirty="0"/>
              <a:t> popülasyonun aktivite ve gelişimine etki yapabilir. Bunun sonucu olarak, temel besin maddelerinin transformasyonu ve </a:t>
            </a:r>
            <a:r>
              <a:rPr lang="tr-TR" sz="2400" dirty="0" err="1"/>
              <a:t>alınabilirliği</a:t>
            </a:r>
            <a:r>
              <a:rPr lang="tr-TR" sz="2400" dirty="0"/>
              <a:t> dolaylı olarak etkilenebilir. </a:t>
            </a:r>
          </a:p>
          <a:p>
            <a:pPr eaLnBrk="1" hangingPunct="1">
              <a:lnSpc>
                <a:spcPct val="80000"/>
              </a:lnSpc>
              <a:defRPr/>
            </a:pPr>
            <a:endParaRPr lang="tr-TR" sz="2400" dirty="0"/>
          </a:p>
          <a:p>
            <a:pPr eaLnBrk="1" hangingPunct="1">
              <a:lnSpc>
                <a:spcPct val="80000"/>
              </a:lnSpc>
              <a:defRPr/>
            </a:pPr>
            <a:r>
              <a:rPr lang="tr-TR" sz="2400" dirty="0" err="1"/>
              <a:t>Simbiyotik</a:t>
            </a:r>
            <a:r>
              <a:rPr lang="tr-TR" sz="2400" dirty="0"/>
              <a:t> azot </a:t>
            </a:r>
            <a:r>
              <a:rPr lang="tr-TR" sz="2400" dirty="0" err="1"/>
              <a:t>fiksasyonunun</a:t>
            </a:r>
            <a:r>
              <a:rPr lang="tr-TR" sz="2400" dirty="0"/>
              <a:t> tuzların </a:t>
            </a:r>
            <a:r>
              <a:rPr lang="tr-TR" sz="2400" dirty="0" err="1"/>
              <a:t>toksik</a:t>
            </a:r>
            <a:r>
              <a:rPr lang="tr-TR" sz="2400" dirty="0"/>
              <a:t> etkilerinden dolayı azaldığı bilinmektedir. Örneğin, bezelyede faaliyet gösteren </a:t>
            </a:r>
            <a:r>
              <a:rPr lang="tr-TR" sz="2400" dirty="0" err="1"/>
              <a:t>rhizobium</a:t>
            </a:r>
            <a:r>
              <a:rPr lang="tr-TR" sz="2400" dirty="0"/>
              <a:t> bakterileri, maksimum 4.5 </a:t>
            </a:r>
            <a:r>
              <a:rPr lang="tr-TR" sz="2400" dirty="0" err="1"/>
              <a:t>dS</a:t>
            </a:r>
            <a:r>
              <a:rPr lang="tr-TR" sz="2400" dirty="0"/>
              <a:t>/m </a:t>
            </a:r>
            <a:r>
              <a:rPr lang="tr-TR" sz="2400" dirty="0" err="1"/>
              <a:t>lik</a:t>
            </a:r>
            <a:r>
              <a:rPr lang="tr-TR" sz="2400" dirty="0"/>
              <a:t> bir tuz konsantrasyonunu </a:t>
            </a:r>
            <a:r>
              <a:rPr lang="tr-TR" sz="2400" dirty="0" err="1"/>
              <a:t>tolere</a:t>
            </a:r>
            <a:r>
              <a:rPr lang="tr-TR" sz="2400" dirty="0"/>
              <a:t> edebilmektedirler.</a:t>
            </a:r>
          </a:p>
        </p:txBody>
      </p:sp>
    </p:spTree>
    <p:extLst>
      <p:ext uri="{BB962C8B-B14F-4D97-AF65-F5344CB8AC3E}">
        <p14:creationId xmlns:p14="http://schemas.microsoft.com/office/powerpoint/2010/main" val="315662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Bitkilerce Besin Maddelerinin Alımı ve </a:t>
            </a:r>
            <a:r>
              <a:rPr lang="tr-TR" dirty="0" err="1" smtClean="0"/>
              <a:t>Alınabilirliği</a:t>
            </a:r>
            <a:endParaRPr lang="tr-TR" dirty="0"/>
          </a:p>
        </p:txBody>
      </p:sp>
      <p:sp>
        <p:nvSpPr>
          <p:cNvPr id="3" name="İçerik Yer Tutucusu 2"/>
          <p:cNvSpPr>
            <a:spLocks noGrp="1"/>
          </p:cNvSpPr>
          <p:nvPr>
            <p:ph idx="1"/>
          </p:nvPr>
        </p:nvSpPr>
        <p:spPr/>
        <p:txBody>
          <a:bodyPr/>
          <a:lstStyle/>
          <a:p>
            <a:pPr eaLnBrk="1" hangingPunct="1">
              <a:lnSpc>
                <a:spcPct val="80000"/>
              </a:lnSpc>
              <a:buClr>
                <a:srgbClr val="FFCC00"/>
              </a:buClr>
              <a:defRPr/>
            </a:pPr>
            <a:endParaRPr lang="tr-TR" sz="2400" dirty="0">
              <a:solidFill>
                <a:srgbClr val="FFFFFF"/>
              </a:solidFill>
            </a:endParaRPr>
          </a:p>
          <a:p>
            <a:pPr algn="just" eaLnBrk="1" hangingPunct="1">
              <a:lnSpc>
                <a:spcPct val="80000"/>
              </a:lnSpc>
              <a:buClr>
                <a:srgbClr val="FFCC00"/>
              </a:buClr>
              <a:defRPr/>
            </a:pPr>
            <a:r>
              <a:rPr lang="tr-TR" sz="2400" dirty="0">
                <a:solidFill>
                  <a:srgbClr val="FFFFFF"/>
                </a:solidFill>
              </a:rPr>
              <a:t>Keza  bakteriyel aktivite üzerine </a:t>
            </a:r>
            <a:r>
              <a:rPr lang="tr-TR" sz="2400" dirty="0" err="1">
                <a:solidFill>
                  <a:srgbClr val="FFFFFF"/>
                </a:solidFill>
              </a:rPr>
              <a:t>toksik</a:t>
            </a:r>
            <a:r>
              <a:rPr lang="tr-TR" sz="2400" dirty="0">
                <a:solidFill>
                  <a:srgbClr val="FFFFFF"/>
                </a:solidFill>
              </a:rPr>
              <a:t> etkisi olan iyonlar ve yüksek tuzluluk nedeniyle </a:t>
            </a:r>
            <a:r>
              <a:rPr lang="tr-TR" sz="2400" dirty="0" err="1">
                <a:solidFill>
                  <a:srgbClr val="FFFFFF"/>
                </a:solidFill>
              </a:rPr>
              <a:t>nitrifikasyon</a:t>
            </a:r>
            <a:r>
              <a:rPr lang="tr-TR" sz="2400" dirty="0">
                <a:solidFill>
                  <a:srgbClr val="FFFFFF"/>
                </a:solidFill>
              </a:rPr>
              <a:t> oranının azalması, muhtemelen tuzlu topraklarda yetiştirilen bitkilerin azot beslenmesini etkileyen faktörlerden biridir. </a:t>
            </a:r>
          </a:p>
          <a:p>
            <a:pPr algn="just" eaLnBrk="1" hangingPunct="1">
              <a:lnSpc>
                <a:spcPct val="80000"/>
              </a:lnSpc>
              <a:buClr>
                <a:srgbClr val="FFCC00"/>
              </a:buClr>
              <a:defRPr/>
            </a:pPr>
            <a:endParaRPr lang="tr-TR" sz="2400" dirty="0">
              <a:solidFill>
                <a:srgbClr val="FFFFFF"/>
              </a:solidFill>
            </a:endParaRPr>
          </a:p>
          <a:p>
            <a:pPr algn="just" eaLnBrk="1" hangingPunct="1">
              <a:lnSpc>
                <a:spcPct val="80000"/>
              </a:lnSpc>
              <a:buClr>
                <a:srgbClr val="FFCC00"/>
              </a:buClr>
              <a:defRPr/>
            </a:pPr>
            <a:r>
              <a:rPr lang="tr-TR" sz="2400" dirty="0" err="1">
                <a:solidFill>
                  <a:srgbClr val="FFFFFF"/>
                </a:solidFill>
              </a:rPr>
              <a:t>Tabansuyu</a:t>
            </a:r>
            <a:r>
              <a:rPr lang="tr-TR" sz="2400" dirty="0">
                <a:solidFill>
                  <a:srgbClr val="FFFFFF"/>
                </a:solidFill>
              </a:rPr>
              <a:t> seviyesi yüzeye yakın olan bazı tuzlu topraklarda, bitkilerin beslenme ihtiyaçları önemli derecede değişebilir. Yapılan çalışmalar, şeker pancarı, tahıllar ve patates gibi ürünlerde azotlu gübrelerin ilavesinin, yüksek </a:t>
            </a:r>
            <a:r>
              <a:rPr lang="tr-TR" sz="2400" dirty="0" err="1">
                <a:solidFill>
                  <a:srgbClr val="FFFFFF"/>
                </a:solidFill>
              </a:rPr>
              <a:t>tabansuyu</a:t>
            </a:r>
            <a:r>
              <a:rPr lang="tr-TR" sz="2400" dirty="0">
                <a:solidFill>
                  <a:srgbClr val="FFFFFF"/>
                </a:solidFill>
              </a:rPr>
              <a:t> seviyesinin olumsuz etkisini azalttığını ortaya koymaktadır.</a:t>
            </a:r>
            <a:endParaRPr lang="tr-TR" sz="2400" dirty="0"/>
          </a:p>
        </p:txBody>
      </p:sp>
    </p:spTree>
    <p:extLst>
      <p:ext uri="{BB962C8B-B14F-4D97-AF65-F5344CB8AC3E}">
        <p14:creationId xmlns:p14="http://schemas.microsoft.com/office/powerpoint/2010/main" val="4267643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3200" dirty="0"/>
              <a:t>Sulama suyunda (me/L) veya </a:t>
            </a:r>
            <a:r>
              <a:rPr lang="tr-TR" sz="3200" dirty="0" err="1"/>
              <a:t>KDK’de</a:t>
            </a:r>
            <a:r>
              <a:rPr lang="tr-TR" sz="3200" dirty="0"/>
              <a:t> (%)</a:t>
            </a:r>
          </a:p>
        </p:txBody>
      </p:sp>
      <p:sp>
        <p:nvSpPr>
          <p:cNvPr id="3" name="İçerik Yer Tutucusu 2"/>
          <p:cNvSpPr>
            <a:spLocks noGrp="1"/>
          </p:cNvSpPr>
          <p:nvPr>
            <p:ph idx="1"/>
          </p:nvPr>
        </p:nvSpPr>
        <p:spPr>
          <a:xfrm>
            <a:off x="2782889" y="1484314"/>
            <a:ext cx="7058025" cy="4105275"/>
          </a:xfrm>
          <a:solidFill>
            <a:schemeClr val="accent6">
              <a:lumMod val="75000"/>
            </a:schemeClr>
          </a:solidFill>
        </p:spPr>
        <p:txBody>
          <a:bodyPr/>
          <a:lstStyle/>
          <a:p>
            <a:pPr>
              <a:defRPr/>
            </a:pPr>
            <a:r>
              <a:rPr lang="tr-TR" sz="2400" dirty="0" err="1"/>
              <a:t>Ca:Mg</a:t>
            </a:r>
            <a:r>
              <a:rPr lang="tr-TR" sz="2400" dirty="0"/>
              <a:t>      &lt;3:1  Kalsiyum eksikliği</a:t>
            </a:r>
          </a:p>
          <a:p>
            <a:pPr marL="0" indent="0">
              <a:buNone/>
              <a:defRPr/>
            </a:pPr>
            <a:r>
              <a:rPr lang="tr-TR" sz="2400" dirty="0"/>
              <a:t>                    &gt;8:1  Magnezyum eksikliği</a:t>
            </a:r>
          </a:p>
          <a:p>
            <a:pPr>
              <a:defRPr/>
            </a:pPr>
            <a:endParaRPr lang="tr-TR" sz="2400" dirty="0"/>
          </a:p>
          <a:p>
            <a:pPr>
              <a:defRPr/>
            </a:pPr>
            <a:r>
              <a:rPr lang="tr-TR" sz="2400" dirty="0" err="1"/>
              <a:t>Mg:K</a:t>
            </a:r>
            <a:r>
              <a:rPr lang="tr-TR" sz="2400" dirty="0"/>
              <a:t>         &lt;2:1    Magnezyum eksikliği</a:t>
            </a:r>
          </a:p>
          <a:p>
            <a:pPr marL="0" indent="0">
              <a:buNone/>
              <a:defRPr/>
            </a:pPr>
            <a:r>
              <a:rPr lang="tr-TR" sz="2400" dirty="0"/>
              <a:t>                      &gt;10:1  Potasyum eksikliği</a:t>
            </a:r>
          </a:p>
          <a:p>
            <a:pPr>
              <a:defRPr/>
            </a:pPr>
            <a:endParaRPr lang="tr-TR" sz="2400" dirty="0"/>
          </a:p>
          <a:p>
            <a:pPr>
              <a:defRPr/>
            </a:pPr>
            <a:r>
              <a:rPr lang="tr-TR" sz="2400" dirty="0" err="1"/>
              <a:t>Ca:K</a:t>
            </a:r>
            <a:r>
              <a:rPr lang="tr-TR" sz="2400" dirty="0"/>
              <a:t>            &lt;10:1 Kalsiyum eksikliği</a:t>
            </a:r>
          </a:p>
          <a:p>
            <a:pPr marL="0" indent="0">
              <a:buNone/>
              <a:defRPr/>
            </a:pPr>
            <a:r>
              <a:rPr lang="tr-TR" sz="2400" dirty="0"/>
              <a:t>                        &gt;30:1 Potasyum eksikliği</a:t>
            </a:r>
          </a:p>
          <a:p>
            <a:pPr>
              <a:defRPr/>
            </a:pPr>
            <a:endParaRPr lang="tr-TR" dirty="0" smtClean="0"/>
          </a:p>
          <a:p>
            <a:pPr>
              <a:defRPr/>
            </a:pPr>
            <a:endParaRPr lang="tr-TR" dirty="0"/>
          </a:p>
        </p:txBody>
      </p:sp>
    </p:spTree>
    <p:extLst>
      <p:ext uri="{BB962C8B-B14F-4D97-AF65-F5344CB8AC3E}">
        <p14:creationId xmlns:p14="http://schemas.microsoft.com/office/powerpoint/2010/main" val="576596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rrowheads="1"/>
          </p:cNvSpPr>
          <p:nvPr>
            <p:ph type="title"/>
          </p:nvPr>
        </p:nvSpPr>
        <p:spPr/>
        <p:txBody>
          <a:bodyPr/>
          <a:lstStyle/>
          <a:p>
            <a:pPr eaLnBrk="1" hangingPunct="1">
              <a:defRPr/>
            </a:pPr>
            <a:r>
              <a:rPr lang="tr-TR" sz="3200"/>
              <a:t>Bitkilerce Besin Maddelerinin Alımı ve Alınabilirliği</a:t>
            </a:r>
          </a:p>
        </p:txBody>
      </p:sp>
      <p:sp>
        <p:nvSpPr>
          <p:cNvPr id="368643" name="Rectangle 3"/>
          <p:cNvSpPr>
            <a:spLocks noGrp="1" noChangeArrowheads="1"/>
          </p:cNvSpPr>
          <p:nvPr>
            <p:ph type="body" idx="1"/>
          </p:nvPr>
        </p:nvSpPr>
        <p:spPr/>
        <p:txBody>
          <a:bodyPr/>
          <a:lstStyle/>
          <a:p>
            <a:pPr algn="just" eaLnBrk="1" hangingPunct="1">
              <a:lnSpc>
                <a:spcPct val="90000"/>
              </a:lnSpc>
              <a:defRPr/>
            </a:pPr>
            <a:r>
              <a:rPr lang="tr-TR" sz="2400" dirty="0"/>
              <a:t>Mikro bitki besin maddeleriyle ilişkin olarak, bitkilerin beslenmesi üzerine tuzluluğun etkileriyle ilgili çalışmalar sınırlı sayıdadır. </a:t>
            </a:r>
          </a:p>
          <a:p>
            <a:pPr algn="just" eaLnBrk="1" hangingPunct="1">
              <a:lnSpc>
                <a:spcPct val="90000"/>
              </a:lnSpc>
              <a:defRPr/>
            </a:pPr>
            <a:r>
              <a:rPr lang="tr-TR" sz="2400" dirty="0"/>
              <a:t>Makro besin maddelerinin bileşimi ve alımında bozulan denge, mikro besin maddelerinin bitkideki bileşimini etkilemektedir. </a:t>
            </a:r>
          </a:p>
          <a:p>
            <a:pPr algn="just" eaLnBrk="1" hangingPunct="1">
              <a:lnSpc>
                <a:spcPct val="90000"/>
              </a:lnSpc>
              <a:defRPr/>
            </a:pPr>
            <a:r>
              <a:rPr lang="tr-TR" sz="2400" dirty="0"/>
              <a:t>Bundan başka genellikle borun </a:t>
            </a:r>
            <a:r>
              <a:rPr lang="tr-TR" sz="2400" dirty="0" err="1"/>
              <a:t>toksik</a:t>
            </a:r>
            <a:r>
              <a:rPr lang="tr-TR" sz="2400" dirty="0"/>
              <a:t> etkileri bilinmektedir. Bunun yanında demir, mangan, bakır ve çinko gibi mikro besin maddelerinin toprak tuzluluğuna bağlı olarak limit değerlerinin ne olması gerektiğinin daha iyi bilinmesi gerekir. </a:t>
            </a:r>
          </a:p>
          <a:p>
            <a:pPr algn="just" eaLnBrk="1" hangingPunct="1">
              <a:lnSpc>
                <a:spcPct val="90000"/>
              </a:lnSpc>
              <a:defRPr/>
            </a:pPr>
            <a:r>
              <a:rPr lang="tr-TR" sz="2400" dirty="0"/>
              <a:t>Mevcut bilgilerimiz sadece normal topraklar içindir. İyi düzenlenmiş bir gübreleme bitki verimini arttırmaktadır. </a:t>
            </a:r>
          </a:p>
        </p:txBody>
      </p:sp>
    </p:spTree>
    <p:extLst>
      <p:ext uri="{BB962C8B-B14F-4D97-AF65-F5344CB8AC3E}">
        <p14:creationId xmlns:p14="http://schemas.microsoft.com/office/powerpoint/2010/main" val="30268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rrowheads="1"/>
          </p:cNvSpPr>
          <p:nvPr>
            <p:ph type="title"/>
          </p:nvPr>
        </p:nvSpPr>
        <p:spPr/>
        <p:txBody>
          <a:bodyPr/>
          <a:lstStyle/>
          <a:p>
            <a:pPr eaLnBrk="1" hangingPunct="1">
              <a:defRPr/>
            </a:pPr>
            <a:r>
              <a:rPr lang="tr-TR" sz="4000"/>
              <a:t>Tuzlu topraklarda dengesizliği gidermede gübrelemenin etkisi</a:t>
            </a:r>
          </a:p>
        </p:txBody>
      </p:sp>
      <p:pic>
        <p:nvPicPr>
          <p:cNvPr id="268291" name="Picture 4" descr="IMG_000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43139" y="1628775"/>
            <a:ext cx="7705725"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8292" name="Metin kutusu 1"/>
          <p:cNvSpPr txBox="1">
            <a:spLocks noChangeArrowheads="1"/>
          </p:cNvSpPr>
          <p:nvPr/>
        </p:nvSpPr>
        <p:spPr bwMode="auto">
          <a:xfrm>
            <a:off x="2495550" y="6092825"/>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1614927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rrowheads="1"/>
          </p:cNvSpPr>
          <p:nvPr>
            <p:ph type="title"/>
          </p:nvPr>
        </p:nvSpPr>
        <p:spPr/>
        <p:txBody>
          <a:bodyPr/>
          <a:lstStyle/>
          <a:p>
            <a:pPr eaLnBrk="1" hangingPunct="1">
              <a:defRPr/>
            </a:pPr>
            <a:r>
              <a:rPr lang="tr-TR" smtClean="0"/>
              <a:t>Alkali Topraklarda Bitkiler</a:t>
            </a:r>
          </a:p>
        </p:txBody>
      </p:sp>
      <p:pic>
        <p:nvPicPr>
          <p:cNvPr id="269315" name="Picture 4" descr="IMG_00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11450" y="1196976"/>
            <a:ext cx="6769100"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9316" name="Metin kutusu 1"/>
          <p:cNvSpPr txBox="1">
            <a:spLocks noChangeArrowheads="1"/>
          </p:cNvSpPr>
          <p:nvPr/>
        </p:nvSpPr>
        <p:spPr bwMode="auto">
          <a:xfrm>
            <a:off x="2711451" y="6092825"/>
            <a:ext cx="388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1011859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Rot="1" noChangeArrowheads="1"/>
          </p:cNvSpPr>
          <p:nvPr>
            <p:ph type="title"/>
          </p:nvPr>
        </p:nvSpPr>
        <p:spPr>
          <a:xfrm>
            <a:off x="1981200" y="274639"/>
            <a:ext cx="8229600" cy="777875"/>
          </a:xfrm>
        </p:spPr>
        <p:txBody>
          <a:bodyPr/>
          <a:lstStyle/>
          <a:p>
            <a:pPr eaLnBrk="1" hangingPunct="1">
              <a:defRPr/>
            </a:pPr>
            <a:r>
              <a:rPr lang="tr-TR" sz="3200" dirty="0"/>
              <a:t>Değişebilir sodyuma bitkilerin toleransı</a:t>
            </a:r>
          </a:p>
        </p:txBody>
      </p:sp>
      <p:graphicFrame>
        <p:nvGraphicFramePr>
          <p:cNvPr id="373892" name="Group 132"/>
          <p:cNvGraphicFramePr>
            <a:graphicFrameLocks noGrp="1"/>
          </p:cNvGraphicFramePr>
          <p:nvPr/>
        </p:nvGraphicFramePr>
        <p:xfrm>
          <a:off x="2424113" y="981076"/>
          <a:ext cx="7200900" cy="4835525"/>
        </p:xfrm>
        <a:graphic>
          <a:graphicData uri="http://schemas.openxmlformats.org/drawingml/2006/table">
            <a:tbl>
              <a:tblPr/>
              <a:tblGrid>
                <a:gridCol w="1906587"/>
                <a:gridCol w="2338387"/>
                <a:gridCol w="2955925"/>
              </a:tblGrid>
              <a:tr h="472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chemeClr val="bg2"/>
                          </a:solidFill>
                          <a:effectLst/>
                          <a:latin typeface="Arial" charset="0"/>
                          <a:ea typeface="Times New Roman" pitchFamily="18" charset="0"/>
                          <a:cs typeface="Arial" charset="0"/>
                        </a:rPr>
                        <a:t>ESP'ye</a:t>
                      </a:r>
                      <a:r>
                        <a:rPr kumimoji="0" lang="tr-TR" sz="1200" b="0" i="0" u="none" strike="noStrike" cap="none" normalizeH="0" baseline="0" dirty="0" smtClean="0">
                          <a:ln>
                            <a:noFill/>
                          </a:ln>
                          <a:solidFill>
                            <a:schemeClr val="bg2"/>
                          </a:solidFill>
                          <a:effectLst/>
                          <a:latin typeface="Arial" charset="0"/>
                          <a:ea typeface="Times New Roman" pitchFamily="18" charset="0"/>
                          <a:cs typeface="Arial" charset="0"/>
                        </a:rPr>
                        <a:t> olan duyarlılık ve etkilenme aralığı</a:t>
                      </a:r>
                    </a:p>
                  </a:txBody>
                  <a:tcPr marL="91441" marR="91441"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Bitki</a:t>
                      </a:r>
                    </a:p>
                  </a:txBody>
                  <a:tcPr marL="91441" marR="91441"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Tarla koşullarında bitkinin responsu</a:t>
                      </a:r>
                    </a:p>
                  </a:txBody>
                  <a:tcPr marL="91441" marR="91441"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r h="100582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Aşırı duyarlı </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(ESP=2-10)</a:t>
                      </a:r>
                    </a:p>
                  </a:txBody>
                  <a:tcPr marL="91441" marR="91441"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Yapraklarını döken meyve ağaçları</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Sert kabuklu meyveler</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Turunçgiller</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Avakado</a:t>
                      </a:r>
                    </a:p>
                  </a:txBody>
                  <a:tcPr marL="91441" marR="91441"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Düşük ESP değerlerinde bile sodyum toksisitesi</a:t>
                      </a:r>
                    </a:p>
                  </a:txBody>
                  <a:tcPr marL="91441" marR="91441"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r h="4706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Duyarlı </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(ESP=10-20)</a:t>
                      </a:r>
                    </a:p>
                  </a:txBody>
                  <a:tcPr marL="91441" marR="91441"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Fasulye</a:t>
                      </a:r>
                    </a:p>
                  </a:txBody>
                  <a:tcPr marL="91441" marR="91441"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İyi toprak koşulları olsa bile söz konusu ESP lerde zayıf bitki gelişimi</a:t>
                      </a:r>
                    </a:p>
                  </a:txBody>
                  <a:tcPr marL="91441" marR="91441"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r h="105822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Orta toleranslı</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(ESP=20-40)</a:t>
                      </a:r>
                    </a:p>
                  </a:txBody>
                  <a:tcPr marL="91441" marR="91441"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Üçgül</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Yulaf</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Kamışsı yumak</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Çeltik</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Adi yabancı darı</a:t>
                      </a:r>
                    </a:p>
                  </a:txBody>
                  <a:tcPr marL="91441" marR="91441"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Kötü toprak koşulları ve beslenme faktörlerine bağlı zayıf bitki gelişimi</a:t>
                      </a:r>
                    </a:p>
                  </a:txBody>
                  <a:tcPr marL="91441" marR="91441"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r h="118870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Toleranslı</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(ESP=40-60)</a:t>
                      </a:r>
                    </a:p>
                  </a:txBody>
                  <a:tcPr marL="91441" marR="91441"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Buğday</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Pamuk</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Yonca</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Arpa</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Domates</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Bahçe pancarı</a:t>
                      </a:r>
                    </a:p>
                  </a:txBody>
                  <a:tcPr marL="91441" marR="91441"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2"/>
                          </a:solidFill>
                          <a:effectLst/>
                          <a:latin typeface="Arial" charset="0"/>
                          <a:ea typeface="Times New Roman" pitchFamily="18" charset="0"/>
                          <a:cs typeface="Arial" charset="0"/>
                        </a:rPr>
                        <a:t>Kötü toprak fiziksel koşullarına bağlı olarak  zayıf bitki gelişimi</a:t>
                      </a:r>
                    </a:p>
                  </a:txBody>
                  <a:tcPr marL="91441" marR="91441"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solidFill>
                  </a:tcPr>
                </a:tc>
              </a:tr>
              <a:tr h="6400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Çok toleranslı</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(ESP&gt;60)</a:t>
                      </a:r>
                    </a:p>
                  </a:txBody>
                  <a:tcPr marL="91441" marR="91441"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Otlak ayrığı</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Yüksek otlak ayrığı</a:t>
                      </a:r>
                      <a:endParaRPr kumimoji="0" lang="tr-TR" sz="12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bg2"/>
                          </a:solidFill>
                          <a:effectLst/>
                          <a:latin typeface="Arial" charset="0"/>
                          <a:ea typeface="Times New Roman" pitchFamily="18" charset="0"/>
                          <a:cs typeface="Arial" charset="0"/>
                        </a:rPr>
                        <a:t>Rodos parmak otu</a:t>
                      </a:r>
                    </a:p>
                  </a:txBody>
                  <a:tcPr marL="91441" marR="91441"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2"/>
                          </a:solidFill>
                          <a:effectLst/>
                          <a:latin typeface="Arial" charset="0"/>
                          <a:ea typeface="Times New Roman" pitchFamily="18" charset="0"/>
                          <a:cs typeface="Arial" charset="0"/>
                        </a:rPr>
                        <a:t>Kötü toprak fiziksel koşullarına bağlı olarak zayıf bitki gelişimi</a:t>
                      </a:r>
                    </a:p>
                  </a:txBody>
                  <a:tcPr marL="91441" marR="91441"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99"/>
                    </a:solidFill>
                  </a:tcPr>
                </a:tc>
              </a:tr>
            </a:tbl>
          </a:graphicData>
        </a:graphic>
      </p:graphicFrame>
      <p:sp>
        <p:nvSpPr>
          <p:cNvPr id="270369" name="Rectangle 121"/>
          <p:cNvSpPr>
            <a:spLocks noChangeArrowheads="1"/>
          </p:cNvSpPr>
          <p:nvPr/>
        </p:nvSpPr>
        <p:spPr bwMode="auto">
          <a:xfrm>
            <a:off x="3802063" y="5287964"/>
            <a:ext cx="1098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fontAlgn="base">
              <a:spcBef>
                <a:spcPct val="0"/>
              </a:spcBef>
              <a:spcAft>
                <a:spcPct val="0"/>
              </a:spcAft>
              <a:buClrTx/>
              <a:buSzTx/>
              <a:buFontTx/>
              <a:buNone/>
            </a:pPr>
            <a:r>
              <a:rPr lang="tr-TR" altLang="tr-TR" sz="1000" b="1">
                <a:solidFill>
                  <a:srgbClr val="FFFFFF"/>
                </a:solidFill>
                <a:latin typeface="Arial" panose="020B0604020202020204" pitchFamily="34" charset="0"/>
                <a:ea typeface="Times New Roman" panose="02020603050405020304" pitchFamily="18" charset="0"/>
                <a:cs typeface="Arial" panose="020B0604020202020204" pitchFamily="34" charset="0"/>
              </a:rPr>
              <a:t>	</a:t>
            </a:r>
            <a:endParaRPr lang="tr-TR" altLang="tr-TR" sz="1800">
              <a:solidFill>
                <a:srgbClr val="FFFFFF"/>
              </a:solidFill>
              <a:latin typeface="Arial" panose="020B0604020202020204" pitchFamily="34" charset="0"/>
              <a:ea typeface="Times New Roman" panose="02020603050405020304" pitchFamily="18" charset="0"/>
              <a:cs typeface="Arial" panose="020B0604020202020204" pitchFamily="34" charset="0"/>
            </a:endParaRPr>
          </a:p>
        </p:txBody>
      </p:sp>
      <p:sp>
        <p:nvSpPr>
          <p:cNvPr id="270370" name="Metin kutusu 1"/>
          <p:cNvSpPr txBox="1">
            <a:spLocks noChangeArrowheads="1"/>
          </p:cNvSpPr>
          <p:nvPr/>
        </p:nvSpPr>
        <p:spPr bwMode="auto">
          <a:xfrm>
            <a:off x="2424113" y="6021388"/>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4155746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rrowheads="1"/>
          </p:cNvSpPr>
          <p:nvPr>
            <p:ph type="title"/>
          </p:nvPr>
        </p:nvSpPr>
        <p:spPr/>
        <p:txBody>
          <a:bodyPr/>
          <a:lstStyle/>
          <a:p>
            <a:pPr eaLnBrk="1" hangingPunct="1">
              <a:defRPr/>
            </a:pPr>
            <a:r>
              <a:rPr lang="tr-TR" smtClean="0"/>
              <a:t>Çayır bitkileri</a:t>
            </a:r>
          </a:p>
        </p:txBody>
      </p:sp>
      <p:sp>
        <p:nvSpPr>
          <p:cNvPr id="375811" name="Rectangle 3"/>
          <p:cNvSpPr>
            <a:spLocks noGrp="1" noChangeArrowheads="1"/>
          </p:cNvSpPr>
          <p:nvPr>
            <p:ph type="body" idx="1"/>
          </p:nvPr>
        </p:nvSpPr>
        <p:spPr/>
        <p:txBody>
          <a:bodyPr/>
          <a:lstStyle/>
          <a:p>
            <a:pPr algn="just" eaLnBrk="1" hangingPunct="1">
              <a:lnSpc>
                <a:spcPct val="90000"/>
              </a:lnSpc>
              <a:defRPr/>
            </a:pPr>
            <a:r>
              <a:rPr lang="tr-TR" dirty="0" smtClean="0"/>
              <a:t>Çayır bitkileri, genelde alkali koşullara tarla bitkilerinden daha toleranslıdır. Tarla ve sera denemeleri </a:t>
            </a:r>
            <a:r>
              <a:rPr lang="tr-TR" dirty="0" err="1" smtClean="0"/>
              <a:t>Karnal</a:t>
            </a:r>
            <a:r>
              <a:rPr lang="tr-TR" dirty="0" smtClean="0"/>
              <a:t> otu, Rodos parmak otu, Kol otu ve Köpek dişi bitkilerinin alkali koşullara çok dayanıklı olduğunu ve alkali topraklarda başarıyla yetiştirilebileceğini ortaya koymuştur.</a:t>
            </a:r>
          </a:p>
          <a:p>
            <a:pPr algn="just" eaLnBrk="1" hangingPunct="1">
              <a:lnSpc>
                <a:spcPct val="90000"/>
              </a:lnSpc>
              <a:defRPr/>
            </a:pPr>
            <a:r>
              <a:rPr lang="tr-TR" dirty="0" smtClean="0"/>
              <a:t> </a:t>
            </a:r>
            <a:r>
              <a:rPr lang="tr-TR" dirty="0" err="1" smtClean="0"/>
              <a:t>Karnal</a:t>
            </a:r>
            <a:r>
              <a:rPr lang="tr-TR" dirty="0" smtClean="0"/>
              <a:t> otu ESP değeri % 80-90’ </a:t>
            </a:r>
            <a:r>
              <a:rPr lang="tr-TR" dirty="0" err="1" smtClean="0"/>
              <a:t>lara</a:t>
            </a:r>
            <a:r>
              <a:rPr lang="tr-TR" dirty="0" smtClean="0"/>
              <a:t> varan topraklarda bile, herhangi bir ıslah edici materyal uygulanmadan yetişebilmektedir. </a:t>
            </a:r>
          </a:p>
        </p:txBody>
      </p:sp>
    </p:spTree>
    <p:extLst>
      <p:ext uri="{BB962C8B-B14F-4D97-AF65-F5344CB8AC3E}">
        <p14:creationId xmlns:p14="http://schemas.microsoft.com/office/powerpoint/2010/main" val="4161640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rrowheads="1"/>
          </p:cNvSpPr>
          <p:nvPr>
            <p:ph type="title"/>
          </p:nvPr>
        </p:nvSpPr>
        <p:spPr/>
        <p:txBody>
          <a:bodyPr/>
          <a:lstStyle/>
          <a:p>
            <a:pPr eaLnBrk="1" hangingPunct="1">
              <a:defRPr/>
            </a:pPr>
            <a:r>
              <a:rPr lang="tr-TR" smtClean="0"/>
              <a:t>Sulama yöntemi</a:t>
            </a:r>
          </a:p>
        </p:txBody>
      </p:sp>
      <p:sp>
        <p:nvSpPr>
          <p:cNvPr id="358403" name="Rectangle 3"/>
          <p:cNvSpPr>
            <a:spLocks noGrp="1" noChangeArrowheads="1"/>
          </p:cNvSpPr>
          <p:nvPr>
            <p:ph type="body" idx="1"/>
          </p:nvPr>
        </p:nvSpPr>
        <p:spPr>
          <a:xfrm>
            <a:off x="1981200" y="1341438"/>
            <a:ext cx="8229600" cy="4608512"/>
          </a:xfrm>
        </p:spPr>
        <p:txBody>
          <a:bodyPr/>
          <a:lstStyle/>
          <a:p>
            <a:pPr eaLnBrk="1" hangingPunct="1">
              <a:lnSpc>
                <a:spcPct val="90000"/>
              </a:lnSpc>
              <a:defRPr/>
            </a:pPr>
            <a:r>
              <a:rPr lang="tr-TR" sz="2800" dirty="0"/>
              <a:t>Damla sulama metodunda su, bitki köklerinin hemen yakınına bir nokta kaynaktan sürekli şekilde sağlanır. Yöntem çok yıllık ve mevsimsel sıraya ekilen bitkiler için uygundur. Özellikle yöntem, yüksek tuzlu sulama sularıyla sulama yapıldığında faydalıdır. </a:t>
            </a:r>
          </a:p>
          <a:p>
            <a:pPr eaLnBrk="1" hangingPunct="1">
              <a:lnSpc>
                <a:spcPct val="90000"/>
              </a:lnSpc>
              <a:defRPr/>
            </a:pPr>
            <a:r>
              <a:rPr lang="tr-TR" sz="2800" dirty="0"/>
              <a:t>Yöntem kök bölgesinde toprak nemini sürekli yüksek tuttuğundan ve bu nedenle de tuz düzeyini düşürdüğünden avantaja sahiptir. Yetişen bitkilerin kökleri, damlatıcıların yakınındaki nemli toprak bölgesinde kümelenme eğilimindedirler. Bundan dolayı, ıslanma bölgesinde biriken tuzlardan uzakta kalırlar. </a:t>
            </a:r>
          </a:p>
        </p:txBody>
      </p:sp>
    </p:spTree>
    <p:extLst>
      <p:ext uri="{BB962C8B-B14F-4D97-AF65-F5344CB8AC3E}">
        <p14:creationId xmlns:p14="http://schemas.microsoft.com/office/powerpoint/2010/main" val="3187978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rrowheads="1"/>
          </p:cNvSpPr>
          <p:nvPr>
            <p:ph type="title"/>
          </p:nvPr>
        </p:nvSpPr>
        <p:spPr/>
        <p:txBody>
          <a:bodyPr/>
          <a:lstStyle/>
          <a:p>
            <a:pPr eaLnBrk="1" hangingPunct="1">
              <a:defRPr/>
            </a:pPr>
            <a:r>
              <a:rPr lang="tr-TR" sz="2800"/>
              <a:t>Yetiştirilen bazı çayır bitkilerinin nispi verimleri (%)</a:t>
            </a:r>
          </a:p>
        </p:txBody>
      </p:sp>
      <p:pic>
        <p:nvPicPr>
          <p:cNvPr id="272387" name="Picture 4" descr="IMG_000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95551" y="1700214"/>
            <a:ext cx="7561263" cy="4033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6838" name="Text Box 6"/>
          <p:cNvSpPr txBox="1">
            <a:spLocks noChangeArrowheads="1"/>
          </p:cNvSpPr>
          <p:nvPr/>
        </p:nvSpPr>
        <p:spPr bwMode="auto">
          <a:xfrm>
            <a:off x="2566989" y="5949951"/>
            <a:ext cx="7058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tr-TR" sz="2000" b="1" dirty="0">
                <a:solidFill>
                  <a:srgbClr val="E5E5FF"/>
                </a:solidFill>
                <a:effectLst>
                  <a:outerShdw blurRad="38100" dist="38100" dir="2700000" algn="tl">
                    <a:srgbClr val="000000"/>
                  </a:outerShdw>
                </a:effectLst>
              </a:rPr>
              <a:t>1, 2, 3 rakamları sırasıyla 0, 5.2, 10.4 ton/ha jips uygulamasını göstermektedir. (</a:t>
            </a:r>
            <a:r>
              <a:rPr lang="tr-TR" sz="2000" b="1" dirty="0" err="1">
                <a:solidFill>
                  <a:srgbClr val="E5E5FF"/>
                </a:solidFill>
                <a:effectLst>
                  <a:outerShdw blurRad="38100" dist="38100" dir="2700000" algn="tl">
                    <a:srgbClr val="000000"/>
                  </a:outerShdw>
                </a:effectLst>
              </a:rPr>
              <a:t>Abrol</a:t>
            </a:r>
            <a:r>
              <a:rPr lang="tr-TR" sz="2000" b="1" dirty="0">
                <a:solidFill>
                  <a:srgbClr val="E5E5FF"/>
                </a:solidFill>
                <a:effectLst>
                  <a:outerShdw blurRad="38100" dist="38100" dir="2700000" algn="tl">
                    <a:srgbClr val="000000"/>
                  </a:outerShdw>
                </a:effectLst>
              </a:rPr>
              <a:t> et al., 1988)</a:t>
            </a:r>
          </a:p>
        </p:txBody>
      </p:sp>
    </p:spTree>
    <p:extLst>
      <p:ext uri="{BB962C8B-B14F-4D97-AF65-F5344CB8AC3E}">
        <p14:creationId xmlns:p14="http://schemas.microsoft.com/office/powerpoint/2010/main" val="331970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rrowheads="1"/>
          </p:cNvSpPr>
          <p:nvPr>
            <p:ph type="title"/>
          </p:nvPr>
        </p:nvSpPr>
        <p:spPr/>
        <p:txBody>
          <a:bodyPr/>
          <a:lstStyle/>
          <a:p>
            <a:pPr eaLnBrk="1" hangingPunct="1">
              <a:defRPr/>
            </a:pPr>
            <a:r>
              <a:rPr lang="tr-TR" smtClean="0"/>
              <a:t>Ağaçlar</a:t>
            </a:r>
          </a:p>
        </p:txBody>
      </p:sp>
      <p:sp>
        <p:nvSpPr>
          <p:cNvPr id="377859" name="Rectangle 3"/>
          <p:cNvSpPr>
            <a:spLocks noGrp="1" noChangeArrowheads="1"/>
          </p:cNvSpPr>
          <p:nvPr>
            <p:ph type="body" idx="1"/>
          </p:nvPr>
        </p:nvSpPr>
        <p:spPr/>
        <p:txBody>
          <a:bodyPr/>
          <a:lstStyle/>
          <a:p>
            <a:pPr eaLnBrk="1" hangingPunct="1">
              <a:lnSpc>
                <a:spcPct val="90000"/>
              </a:lnSpc>
              <a:defRPr/>
            </a:pPr>
            <a:r>
              <a:rPr lang="tr-TR" sz="2400" dirty="0"/>
              <a:t>İyi kalitedeki arazilerin kültür bitkilerine tahsis edilmesinde bir rekabet yaşanması nedeniyle, nispeten marjinal arazilerin ormancılıkta kullanılma olasılığı artmaktadır. </a:t>
            </a:r>
          </a:p>
          <a:p>
            <a:pPr eaLnBrk="1" hangingPunct="1">
              <a:lnSpc>
                <a:spcPct val="90000"/>
              </a:lnSpc>
              <a:defRPr/>
            </a:pPr>
            <a:r>
              <a:rPr lang="tr-TR" sz="2400" dirty="0"/>
              <a:t>Alkali topraklar bu grubun bir öğesini oluşturmaktadır. Daha önceleri fazla alkali topraklarda ağaç yetiştiriciliği ile ilgili teşebbüsler genellikle başarısızlığa uğramıştır. Bununla beraber, </a:t>
            </a:r>
            <a:r>
              <a:rPr lang="tr-TR" sz="2400" i="1" dirty="0" err="1"/>
              <a:t>Eucalyptus</a:t>
            </a:r>
            <a:r>
              <a:rPr lang="tr-TR" sz="2400" i="1" dirty="0"/>
              <a:t> </a:t>
            </a:r>
            <a:r>
              <a:rPr lang="tr-TR" sz="2400" i="1" dirty="0" err="1"/>
              <a:t>hybrid</a:t>
            </a:r>
            <a:r>
              <a:rPr lang="tr-TR" sz="2400" dirty="0"/>
              <a:t>,  ve </a:t>
            </a:r>
            <a:r>
              <a:rPr lang="tr-TR" sz="2400" i="1" dirty="0" err="1"/>
              <a:t>Acacia</a:t>
            </a:r>
            <a:r>
              <a:rPr lang="tr-TR" sz="2400" i="1" dirty="0"/>
              <a:t> </a:t>
            </a:r>
            <a:r>
              <a:rPr lang="tr-TR" sz="2400" i="1" dirty="0" err="1"/>
              <a:t>nilotica</a:t>
            </a:r>
            <a:r>
              <a:rPr lang="tr-TR" sz="2400" i="1" dirty="0"/>
              <a:t> </a:t>
            </a:r>
            <a:r>
              <a:rPr lang="tr-TR" sz="2400" dirty="0"/>
              <a:t>gibi türlerin fidanlarının 90 cm derinliğinde ve 90 cm çapında açılan çukurlarda jips ve çiftlik gübresi ilavesinden sonra yetiştirilebileceği belirlenmiştir. </a:t>
            </a:r>
          </a:p>
          <a:p>
            <a:pPr eaLnBrk="1" hangingPunct="1">
              <a:lnSpc>
                <a:spcPct val="90000"/>
              </a:lnSpc>
              <a:defRPr/>
            </a:pPr>
            <a:r>
              <a:rPr lang="tr-TR" sz="2400" dirty="0"/>
              <a:t>Yapılan bir çalışmada, 150 cm derinlikte açılan çukurlarda, </a:t>
            </a:r>
            <a:r>
              <a:rPr lang="tr-TR" sz="2400" dirty="0" err="1"/>
              <a:t>orjinal</a:t>
            </a:r>
            <a:r>
              <a:rPr lang="tr-TR" sz="2400" dirty="0"/>
              <a:t> toprağa 2 kg jips ve 7-8 kg çiftlik gübresi ilavesinden sonra, fidanların mükemmelen yetişebileceği ve % 100'e varan bir tutma oranına ulaşıldığı saptanmıştır. </a:t>
            </a:r>
          </a:p>
        </p:txBody>
      </p:sp>
    </p:spTree>
    <p:extLst>
      <p:ext uri="{BB962C8B-B14F-4D97-AF65-F5344CB8AC3E}">
        <p14:creationId xmlns:p14="http://schemas.microsoft.com/office/powerpoint/2010/main" val="165050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Azot</a:t>
            </a:r>
            <a:endParaRPr lang="tr-TR" dirty="0"/>
          </a:p>
        </p:txBody>
      </p:sp>
      <p:sp>
        <p:nvSpPr>
          <p:cNvPr id="3" name="İçerik Yer Tutucusu 2"/>
          <p:cNvSpPr>
            <a:spLocks noGrp="1"/>
          </p:cNvSpPr>
          <p:nvPr>
            <p:ph idx="1"/>
          </p:nvPr>
        </p:nvSpPr>
        <p:spPr/>
        <p:txBody>
          <a:bodyPr/>
          <a:lstStyle/>
          <a:p>
            <a:pPr>
              <a:defRPr/>
            </a:pPr>
            <a:r>
              <a:rPr lang="tr-TR" sz="2400" dirty="0">
                <a:effectLst/>
              </a:rPr>
              <a:t>Düşük organik madde içerikleri nedeniyle, alkali topraklar genellikle yarayışlı azot bakımından fakirdirler. Ayrıca değişim komplekslerindeki fazla sodyum, toprağın kötü fiziksel özellikler kazanmasına sebep olan strüktür bozulmasına yol açmaktadır.</a:t>
            </a:r>
          </a:p>
          <a:p>
            <a:pPr>
              <a:defRPr/>
            </a:pPr>
            <a:r>
              <a:rPr lang="tr-TR" sz="2400" dirty="0">
                <a:effectLst/>
              </a:rPr>
              <a:t>Alkali topraklarda en önemli azot kayıpları, ardışık aerobik ve anaerobik koşullar altında </a:t>
            </a:r>
            <a:r>
              <a:rPr lang="tr-TR" sz="2400" dirty="0" err="1">
                <a:effectLst/>
              </a:rPr>
              <a:t>elementel</a:t>
            </a:r>
            <a:r>
              <a:rPr lang="tr-TR" sz="2400" dirty="0">
                <a:effectLst/>
              </a:rPr>
              <a:t> azot şeklinde ortaya çıkmaktadır. Alkali topraklarda keza yüksek </a:t>
            </a:r>
            <a:r>
              <a:rPr lang="tr-TR" sz="2400" dirty="0" err="1">
                <a:effectLst/>
              </a:rPr>
              <a:t>pH</a:t>
            </a:r>
            <a:r>
              <a:rPr lang="tr-TR" sz="2400" dirty="0">
                <a:effectLst/>
              </a:rPr>
              <a:t> nedeniyle, muhtemelen amonyak formunda azot kayıplarının olması da beklenmelidir. Yüksek </a:t>
            </a:r>
            <a:r>
              <a:rPr lang="tr-TR" sz="2400" dirty="0" err="1">
                <a:effectLst/>
              </a:rPr>
              <a:t>pH</a:t>
            </a:r>
            <a:r>
              <a:rPr lang="tr-TR" sz="2400" dirty="0">
                <a:effectLst/>
              </a:rPr>
              <a:t> ve zayıf toprak fiziksel özellikleri, ilave edilen azotlu gübrelerin </a:t>
            </a:r>
            <a:r>
              <a:rPr lang="tr-TR" sz="2400" dirty="0" err="1">
                <a:effectLst/>
              </a:rPr>
              <a:t>alınabilirliğini</a:t>
            </a:r>
            <a:r>
              <a:rPr lang="tr-TR" sz="2400" dirty="0">
                <a:effectLst/>
              </a:rPr>
              <a:t> ve dönüşümlerini de olumsuz etkilemektedir. </a:t>
            </a:r>
            <a:endParaRPr lang="tr-TR" sz="2400" dirty="0"/>
          </a:p>
        </p:txBody>
      </p:sp>
    </p:spTree>
    <p:extLst>
      <p:ext uri="{BB962C8B-B14F-4D97-AF65-F5344CB8AC3E}">
        <p14:creationId xmlns:p14="http://schemas.microsoft.com/office/powerpoint/2010/main" val="1885896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Azot</a:t>
            </a:r>
            <a:endParaRPr lang="tr-TR" dirty="0"/>
          </a:p>
        </p:txBody>
      </p:sp>
      <p:sp>
        <p:nvSpPr>
          <p:cNvPr id="3" name="İçerik Yer Tutucusu 2"/>
          <p:cNvSpPr>
            <a:spLocks noGrp="1"/>
          </p:cNvSpPr>
          <p:nvPr>
            <p:ph idx="1"/>
          </p:nvPr>
        </p:nvSpPr>
        <p:spPr/>
        <p:txBody>
          <a:bodyPr/>
          <a:lstStyle/>
          <a:p>
            <a:pPr>
              <a:defRPr/>
            </a:pPr>
            <a:r>
              <a:rPr lang="tr-TR" sz="2800" dirty="0">
                <a:effectLst/>
              </a:rPr>
              <a:t>Alkali topraklarda yüksek </a:t>
            </a:r>
            <a:r>
              <a:rPr lang="tr-TR" sz="2800" dirty="0" err="1">
                <a:effectLst/>
              </a:rPr>
              <a:t>pH</a:t>
            </a:r>
            <a:r>
              <a:rPr lang="tr-TR" sz="2800" dirty="0">
                <a:effectLst/>
              </a:rPr>
              <a:t> ya bağlı olarak </a:t>
            </a:r>
            <a:r>
              <a:rPr lang="tr-TR" sz="2800" dirty="0" err="1">
                <a:effectLst/>
              </a:rPr>
              <a:t>üreaz</a:t>
            </a:r>
            <a:r>
              <a:rPr lang="tr-TR" sz="2800" dirty="0">
                <a:effectLst/>
              </a:rPr>
              <a:t> enzim aktivitesi de azaltmaktadır. </a:t>
            </a:r>
          </a:p>
          <a:p>
            <a:pPr>
              <a:defRPr/>
            </a:pPr>
            <a:r>
              <a:rPr lang="tr-TR" sz="2800" dirty="0">
                <a:effectLst/>
              </a:rPr>
              <a:t>Yukarıda belirtilen faktörlerin ışığı altında, alkali topraklarda bitki verimi, </a:t>
            </a:r>
            <a:r>
              <a:rPr lang="tr-TR" sz="2800" dirty="0" err="1">
                <a:effectLst/>
              </a:rPr>
              <a:t>denitrifikasyon</a:t>
            </a:r>
            <a:r>
              <a:rPr lang="tr-TR" sz="2800" dirty="0">
                <a:effectLst/>
              </a:rPr>
              <a:t> ve buharlaşmadan kaynaklanan azot kayıpları nedeniyle, ilave azot ile takviye edilmedikçe düşük olacaktır. Alkali topraklar gibi kötü strüktürlü topraklarda, gereksinilen azot miktarı, iyi strüktürlü toprakların iki misli kadardır. </a:t>
            </a:r>
            <a:endParaRPr lang="tr-TR" sz="2800" dirty="0"/>
          </a:p>
        </p:txBody>
      </p:sp>
    </p:spTree>
    <p:extLst>
      <p:ext uri="{BB962C8B-B14F-4D97-AF65-F5344CB8AC3E}">
        <p14:creationId xmlns:p14="http://schemas.microsoft.com/office/powerpoint/2010/main" val="1629025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113" y="2528888"/>
            <a:ext cx="6767512" cy="2559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483" name="Metin kutusu 1"/>
          <p:cNvSpPr txBox="1">
            <a:spLocks noChangeArrowheads="1"/>
          </p:cNvSpPr>
          <p:nvPr/>
        </p:nvSpPr>
        <p:spPr bwMode="auto">
          <a:xfrm>
            <a:off x="2424114" y="692150"/>
            <a:ext cx="6480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r>
              <a:rPr lang="tr-TR" altLang="tr-TR" sz="2000">
                <a:solidFill>
                  <a:srgbClr val="FFFFFF"/>
                </a:solidFill>
              </a:rPr>
              <a:t>Solonetzik topraklarda, şeker pancarı verimi üzerine azot ve jipsin etkilerinin araştırıldığı bir çalışmada, bitki veriminin artan jips ve azot dozuna bağlı olarak arttığı, jips uygulanmamasına rağmen artan azot dozlarının verimi arttırdığı belirlenmiştir (Abrol et al., 1988).</a:t>
            </a:r>
          </a:p>
          <a:p>
            <a:pPr fontAlgn="base">
              <a:spcBef>
                <a:spcPct val="0"/>
              </a:spcBef>
              <a:spcAft>
                <a:spcPct val="0"/>
              </a:spcAft>
              <a:buClrTx/>
              <a:buSzTx/>
              <a:buFontTx/>
              <a:buNone/>
            </a:pPr>
            <a:endParaRPr lang="tr-TR" altLang="tr-TR" sz="2000">
              <a:solidFill>
                <a:srgbClr val="FFFFFF"/>
              </a:solidFill>
            </a:endParaRPr>
          </a:p>
        </p:txBody>
      </p:sp>
    </p:spTree>
    <p:extLst>
      <p:ext uri="{BB962C8B-B14F-4D97-AF65-F5344CB8AC3E}">
        <p14:creationId xmlns:p14="http://schemas.microsoft.com/office/powerpoint/2010/main" val="2016166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9"/>
            <a:ext cx="8229600" cy="993775"/>
          </a:xfrm>
        </p:spPr>
        <p:txBody>
          <a:bodyPr/>
          <a:lstStyle/>
          <a:p>
            <a:pPr>
              <a:defRPr/>
            </a:pPr>
            <a:r>
              <a:rPr lang="tr-TR" dirty="0" smtClean="0"/>
              <a:t>Fosfor</a:t>
            </a:r>
            <a:endParaRPr lang="tr-TR" dirty="0"/>
          </a:p>
        </p:txBody>
      </p:sp>
      <p:sp>
        <p:nvSpPr>
          <p:cNvPr id="3" name="İçerik Yer Tutucusu 2"/>
          <p:cNvSpPr>
            <a:spLocks noGrp="1"/>
          </p:cNvSpPr>
          <p:nvPr>
            <p:ph idx="1"/>
          </p:nvPr>
        </p:nvSpPr>
        <p:spPr>
          <a:xfrm>
            <a:off x="1981200" y="1196975"/>
            <a:ext cx="8229600" cy="4929188"/>
          </a:xfrm>
        </p:spPr>
        <p:txBody>
          <a:bodyPr/>
          <a:lstStyle/>
          <a:p>
            <a:pPr>
              <a:defRPr/>
            </a:pPr>
            <a:r>
              <a:rPr lang="tr-TR" sz="2000" dirty="0">
                <a:effectLst/>
              </a:rPr>
              <a:t>Araştırıcılar, üzerinde bitki bulunmayan alkali topraklarla yaptıkları çalışmalarda, bu toprakların yüksek miktarlarda </a:t>
            </a:r>
            <a:r>
              <a:rPr lang="tr-TR" sz="2000" dirty="0" err="1">
                <a:effectLst/>
              </a:rPr>
              <a:t>ekstrakte</a:t>
            </a:r>
            <a:r>
              <a:rPr lang="tr-TR" sz="2000" dirty="0">
                <a:effectLst/>
              </a:rPr>
              <a:t> olabilir fosfor içerdiklerini ve toprağın elektriksel iletkenliği ile çözünebilir fosfor durumu arasında pozitif bir korelasyonun olduğunu belirtmişlerdir. </a:t>
            </a:r>
          </a:p>
          <a:p>
            <a:pPr>
              <a:defRPr/>
            </a:pPr>
            <a:endParaRPr lang="tr-TR" sz="2000" dirty="0">
              <a:effectLst/>
            </a:endParaRPr>
          </a:p>
          <a:p>
            <a:pPr>
              <a:defRPr/>
            </a:pPr>
            <a:r>
              <a:rPr lang="tr-TR" sz="2000" dirty="0">
                <a:effectLst/>
              </a:rPr>
              <a:t>Bu topraklarda, sodyum karbonatın varlığı, çözünebilir sodyum fosfatların oluşumu ile sonuçlanmakta ve bundan dolayı, elektriksel iletkenlik ve çözünebilir fosfor durumları arasında pozitif bir ilişki bulunmaktadır.</a:t>
            </a:r>
          </a:p>
          <a:p>
            <a:pPr>
              <a:defRPr/>
            </a:pPr>
            <a:endParaRPr lang="tr-TR" sz="2000" dirty="0">
              <a:effectLst/>
            </a:endParaRPr>
          </a:p>
          <a:p>
            <a:pPr>
              <a:defRPr/>
            </a:pPr>
            <a:r>
              <a:rPr lang="tr-TR" sz="2000" dirty="0">
                <a:effectLst/>
              </a:rPr>
              <a:t>Jips gibi toprak ıslah edici bir materyal toprağa ilave edildiğinde, çözünebilir sodyum-fosfatlar, daha az çözünebilir kalsiyum-fosfatlara dönüşmektedir. Yine ıslah edilmiş topraklarda, yüksek düzeydeki fosfor statüsünden dolayı ilk 4-5 yıl içinde fosforlu gübrelemeye </a:t>
            </a:r>
            <a:r>
              <a:rPr lang="tr-TR" sz="2000" dirty="0" err="1">
                <a:effectLst/>
              </a:rPr>
              <a:t>respons</a:t>
            </a:r>
            <a:r>
              <a:rPr lang="tr-TR" sz="2000" dirty="0">
                <a:effectLst/>
              </a:rPr>
              <a:t> alınamamaktadır.</a:t>
            </a:r>
            <a:endParaRPr lang="tr-TR" sz="2000" dirty="0"/>
          </a:p>
        </p:txBody>
      </p:sp>
    </p:spTree>
    <p:extLst>
      <p:ext uri="{BB962C8B-B14F-4D97-AF65-F5344CB8AC3E}">
        <p14:creationId xmlns:p14="http://schemas.microsoft.com/office/powerpoint/2010/main" val="3591342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9"/>
            <a:ext cx="8229600" cy="922337"/>
          </a:xfrm>
        </p:spPr>
        <p:txBody>
          <a:bodyPr/>
          <a:lstStyle/>
          <a:p>
            <a:pPr>
              <a:defRPr/>
            </a:pPr>
            <a:r>
              <a:rPr lang="tr-TR" sz="4000" dirty="0"/>
              <a:t>Potasyum</a:t>
            </a:r>
          </a:p>
        </p:txBody>
      </p:sp>
      <p:pic>
        <p:nvPicPr>
          <p:cNvPr id="27853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79651" y="3390901"/>
            <a:ext cx="6911975" cy="1693863"/>
          </a:xfrm>
          <a:solidFill>
            <a:srgbClr val="FFFF00"/>
          </a:solidFill>
        </p:spPr>
      </p:pic>
      <p:sp>
        <p:nvSpPr>
          <p:cNvPr id="278532" name="Metin kutusu 3"/>
          <p:cNvSpPr txBox="1">
            <a:spLocks noChangeArrowheads="1"/>
          </p:cNvSpPr>
          <p:nvPr/>
        </p:nvSpPr>
        <p:spPr bwMode="auto">
          <a:xfrm>
            <a:off x="2279651" y="1196975"/>
            <a:ext cx="73453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hangingPunct="0">
              <a:spcBef>
                <a:spcPct val="0"/>
              </a:spcBef>
              <a:spcAft>
                <a:spcPct val="0"/>
              </a:spcAft>
              <a:buClrTx/>
              <a:buSzTx/>
              <a:buFontTx/>
              <a:buNone/>
            </a:pPr>
            <a:r>
              <a:rPr lang="tr-TR" altLang="tr-TR" sz="2000">
                <a:solidFill>
                  <a:srgbClr val="FFFFFF"/>
                </a:solidFill>
              </a:rPr>
              <a:t>Yapılan bir çok çalışma, artan toprak alkaliliğinin pek çok bitkide potasyum alımını azalttığını ortaya koymuştur. Bununla beraber, bazı bitkiler için bunun tersi de söz konusudur.</a:t>
            </a:r>
          </a:p>
          <a:p>
            <a:pPr fontAlgn="base">
              <a:spcBef>
                <a:spcPct val="0"/>
              </a:spcBef>
              <a:spcAft>
                <a:spcPct val="0"/>
              </a:spcAft>
              <a:buClrTx/>
              <a:buSzTx/>
              <a:buFontTx/>
              <a:buNone/>
            </a:pPr>
            <a:r>
              <a:rPr lang="tr-TR" altLang="tr-TR" sz="2000">
                <a:solidFill>
                  <a:srgbClr val="FFFFFF"/>
                </a:solidFill>
              </a:rPr>
              <a:t>	Aşağıdaki çizelgede, bitkilerin potasyumlu gübreleme ihtiyaçlarında, artan ESP ile azalan potasyum alımının önemi görülmektedir.</a:t>
            </a:r>
          </a:p>
        </p:txBody>
      </p:sp>
      <p:sp>
        <p:nvSpPr>
          <p:cNvPr id="278533" name="Metin kutusu 2"/>
          <p:cNvSpPr txBox="1">
            <a:spLocks noChangeArrowheads="1"/>
          </p:cNvSpPr>
          <p:nvPr/>
        </p:nvSpPr>
        <p:spPr bwMode="auto">
          <a:xfrm>
            <a:off x="2424113" y="5516563"/>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3208236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9"/>
            <a:ext cx="8229600" cy="922337"/>
          </a:xfrm>
        </p:spPr>
        <p:txBody>
          <a:bodyPr/>
          <a:lstStyle/>
          <a:p>
            <a:pPr>
              <a:defRPr/>
            </a:pPr>
            <a:r>
              <a:rPr lang="tr-TR" sz="3600" dirty="0"/>
              <a:t>Kalsiyum</a:t>
            </a:r>
          </a:p>
        </p:txBody>
      </p:sp>
      <p:sp>
        <p:nvSpPr>
          <p:cNvPr id="3" name="İçerik Yer Tutucusu 2"/>
          <p:cNvSpPr>
            <a:spLocks noGrp="1"/>
          </p:cNvSpPr>
          <p:nvPr>
            <p:ph idx="1"/>
          </p:nvPr>
        </p:nvSpPr>
        <p:spPr>
          <a:xfrm>
            <a:off x="1981200" y="1196975"/>
            <a:ext cx="8229600" cy="4929188"/>
          </a:xfrm>
        </p:spPr>
        <p:txBody>
          <a:bodyPr/>
          <a:lstStyle/>
          <a:p>
            <a:pPr>
              <a:defRPr/>
            </a:pPr>
            <a:r>
              <a:rPr lang="tr-TR" sz="2400" dirty="0">
                <a:effectLst/>
              </a:rPr>
              <a:t>Artan toprak alkaliliği, genellikle bitkilerce kalsiyum alımının azalması ve sodyum alımının artması ile sonuçlanmaktadır. ESP deki artış ile bitkilerin sodyum konsantrasyonundaki artış, kalsiyum konsantrasyonundaki azalış ile kıyaslandığında çok fazladır. </a:t>
            </a:r>
          </a:p>
          <a:p>
            <a:pPr>
              <a:defRPr/>
            </a:pPr>
            <a:endParaRPr lang="tr-TR" sz="2400" dirty="0">
              <a:effectLst/>
            </a:endParaRPr>
          </a:p>
          <a:p>
            <a:pPr>
              <a:defRPr/>
            </a:pPr>
            <a:r>
              <a:rPr lang="tr-TR" sz="2400" dirty="0">
                <a:effectLst/>
              </a:rPr>
              <a:t>Bundan dolayı, bitki gelişimi için kalsiyum sınırlayıcı olmadan önce, bitkiler çoğunlukla </a:t>
            </a:r>
            <a:r>
              <a:rPr lang="tr-TR" sz="2400" dirty="0" err="1">
                <a:effectLst/>
              </a:rPr>
              <a:t>toksik</a:t>
            </a:r>
            <a:r>
              <a:rPr lang="tr-TR" sz="2400" dirty="0">
                <a:effectLst/>
              </a:rPr>
              <a:t> düzeylerde sodyum biriktirirler. Bu nedenle değişebilir sodyum düzeyleri çok yüksek olduğunda, kalsiyum çoğunlukla ilk sınırlayıcı bitki besin maddesidir. </a:t>
            </a:r>
            <a:endParaRPr lang="tr-TR" sz="2400" dirty="0"/>
          </a:p>
        </p:txBody>
      </p:sp>
    </p:spTree>
    <p:extLst>
      <p:ext uri="{BB962C8B-B14F-4D97-AF65-F5344CB8AC3E}">
        <p14:creationId xmlns:p14="http://schemas.microsoft.com/office/powerpoint/2010/main" val="24219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850900"/>
          </a:xfrm>
        </p:spPr>
        <p:txBody>
          <a:bodyPr/>
          <a:lstStyle/>
          <a:p>
            <a:pPr>
              <a:defRPr/>
            </a:pPr>
            <a:r>
              <a:rPr lang="tr-TR" sz="3600" dirty="0"/>
              <a:t>Mikro Elementler</a:t>
            </a:r>
          </a:p>
        </p:txBody>
      </p:sp>
      <p:sp>
        <p:nvSpPr>
          <p:cNvPr id="3" name="İçerik Yer Tutucusu 2"/>
          <p:cNvSpPr>
            <a:spLocks noGrp="1"/>
          </p:cNvSpPr>
          <p:nvPr>
            <p:ph idx="1"/>
          </p:nvPr>
        </p:nvSpPr>
        <p:spPr>
          <a:xfrm>
            <a:off x="1981201" y="1125539"/>
            <a:ext cx="8435975" cy="5000625"/>
          </a:xfrm>
        </p:spPr>
        <p:txBody>
          <a:bodyPr/>
          <a:lstStyle/>
          <a:p>
            <a:pPr>
              <a:defRPr/>
            </a:pPr>
            <a:r>
              <a:rPr lang="tr-TR" sz="2000" dirty="0">
                <a:effectLst/>
              </a:rPr>
              <a:t>Yüksek </a:t>
            </a:r>
            <a:r>
              <a:rPr lang="tr-TR" sz="2000" dirty="0" err="1">
                <a:effectLst/>
              </a:rPr>
              <a:t>pH</a:t>
            </a:r>
            <a:r>
              <a:rPr lang="tr-TR" sz="2000" dirty="0">
                <a:effectLst/>
              </a:rPr>
              <a:t>, düşük organik madde içeriği ve kalsiyum karbonatın varlığı, alkali topraklarda bitkilerce alınabilir mikro bitki besin maddelerinin miktarını önemli ölçüde değiştirir. Çinko eksikliği alkali topraklarda sıklıkla görülmektedir. Pek çok tarla denemesi, çinko uygulamasına bağlı olarak bitki veriminde dikkate değer artışlar olduğunu göstermiştir. Yüksek düzeydeki alkali topraklarda yetişen çeltik bitkisinde, çinko eksikliğini gidermede önerilen doz 10 kg ZnSO</a:t>
            </a:r>
            <a:r>
              <a:rPr lang="tr-TR" sz="2000" baseline="-25000" dirty="0">
                <a:effectLst/>
              </a:rPr>
              <a:t>4</a:t>
            </a:r>
            <a:r>
              <a:rPr lang="tr-TR" sz="2000" dirty="0">
                <a:effectLst/>
              </a:rPr>
              <a:t>/ha </a:t>
            </a:r>
            <a:r>
              <a:rPr lang="tr-TR" sz="2000" dirty="0" err="1">
                <a:effectLst/>
              </a:rPr>
              <a:t>dır</a:t>
            </a:r>
            <a:r>
              <a:rPr lang="tr-TR" sz="2000" dirty="0">
                <a:effectLst/>
              </a:rPr>
              <a:t>. </a:t>
            </a:r>
          </a:p>
          <a:p>
            <a:pPr>
              <a:defRPr/>
            </a:pPr>
            <a:endParaRPr lang="tr-TR" sz="2000" dirty="0">
              <a:effectLst/>
            </a:endParaRPr>
          </a:p>
          <a:p>
            <a:pPr>
              <a:defRPr/>
            </a:pPr>
            <a:r>
              <a:rPr lang="tr-TR" sz="2000" dirty="0">
                <a:effectLst/>
              </a:rPr>
              <a:t>Çinkodan sonra, alkali topraklarda yüksek </a:t>
            </a:r>
            <a:r>
              <a:rPr lang="tr-TR" sz="2000" dirty="0" err="1">
                <a:effectLst/>
              </a:rPr>
              <a:t>pH</a:t>
            </a:r>
            <a:r>
              <a:rPr lang="tr-TR" sz="2000" dirty="0">
                <a:effectLst/>
              </a:rPr>
              <a:t> ve kalsiyum karbonat varlığına bağlı olarak, bitki gelişimini sıklıkla sınırlayan besin maddesi demirdir. Eksikliği gidermede demir tuzlarının kullanılması, toprakta </a:t>
            </a:r>
            <a:r>
              <a:rPr lang="tr-TR" sz="2000" dirty="0" err="1">
                <a:effectLst/>
              </a:rPr>
              <a:t>oksidasyon</a:t>
            </a:r>
            <a:r>
              <a:rPr lang="tr-TR" sz="2000" dirty="0">
                <a:effectLst/>
              </a:rPr>
              <a:t> durumu değiştirilmedikçe genellikle faydasızdır</a:t>
            </a:r>
            <a:r>
              <a:rPr lang="tr-TR" dirty="0">
                <a:effectLst/>
              </a:rPr>
              <a:t>.</a:t>
            </a:r>
            <a:endParaRPr lang="tr-TR" dirty="0"/>
          </a:p>
        </p:txBody>
      </p:sp>
    </p:spTree>
    <p:extLst>
      <p:ext uri="{BB962C8B-B14F-4D97-AF65-F5344CB8AC3E}">
        <p14:creationId xmlns:p14="http://schemas.microsoft.com/office/powerpoint/2010/main" val="3733840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3600" dirty="0"/>
              <a:t>Mikro Elementler</a:t>
            </a:r>
          </a:p>
        </p:txBody>
      </p:sp>
      <p:sp>
        <p:nvSpPr>
          <p:cNvPr id="3" name="İçerik Yer Tutucusu 2"/>
          <p:cNvSpPr>
            <a:spLocks noGrp="1"/>
          </p:cNvSpPr>
          <p:nvPr>
            <p:ph idx="1"/>
          </p:nvPr>
        </p:nvSpPr>
        <p:spPr>
          <a:xfrm>
            <a:off x="1981200" y="1196975"/>
            <a:ext cx="8229600" cy="4929188"/>
          </a:xfrm>
        </p:spPr>
        <p:txBody>
          <a:bodyPr/>
          <a:lstStyle/>
          <a:p>
            <a:pPr>
              <a:defRPr/>
            </a:pPr>
            <a:r>
              <a:rPr lang="tr-TR" sz="2200" dirty="0">
                <a:effectLst/>
              </a:rPr>
              <a:t>Bor ve molibden, alkali topraklardaki bitkilerin beslenmesinde sınırlayıcı element değildirler. Aslında, bu elementler alkali topraklarda çoğunlukla </a:t>
            </a:r>
            <a:r>
              <a:rPr lang="tr-TR" sz="2200" dirty="0" err="1">
                <a:effectLst/>
              </a:rPr>
              <a:t>toksik</a:t>
            </a:r>
            <a:r>
              <a:rPr lang="tr-TR" sz="2200" dirty="0">
                <a:effectLst/>
              </a:rPr>
              <a:t> düzeylerde bulunurlar. Bağımsız bor ile toprağın EC ve </a:t>
            </a:r>
            <a:r>
              <a:rPr lang="tr-TR" sz="2200" dirty="0" err="1">
                <a:effectLst/>
              </a:rPr>
              <a:t>pH</a:t>
            </a:r>
            <a:r>
              <a:rPr lang="tr-TR" sz="2200" dirty="0">
                <a:effectLst/>
              </a:rPr>
              <a:t> </a:t>
            </a:r>
            <a:r>
              <a:rPr lang="tr-TR" sz="2200" dirty="0" err="1">
                <a:effectLst/>
              </a:rPr>
              <a:t>sı</a:t>
            </a:r>
            <a:r>
              <a:rPr lang="tr-TR" sz="2200" dirty="0">
                <a:effectLst/>
              </a:rPr>
              <a:t> arasında pozitif bir ilişki saptanmıştır. Fazla alkali topraklarda, jips ilavesi ile suda çözünebilir bor tuzları kapsamında önemli azalmalar olduğu saptanmıştır. Yüksek </a:t>
            </a:r>
            <a:r>
              <a:rPr lang="tr-TR" sz="2200" dirty="0" err="1">
                <a:effectLst/>
              </a:rPr>
              <a:t>pH</a:t>
            </a:r>
            <a:r>
              <a:rPr lang="tr-TR" sz="2200" dirty="0">
                <a:effectLst/>
              </a:rPr>
              <a:t> ve alkalilik koşullarında bor, fazla çözünebilir sodyum </a:t>
            </a:r>
            <a:r>
              <a:rPr lang="tr-TR" sz="2200" dirty="0" err="1">
                <a:effectLst/>
              </a:rPr>
              <a:t>metaborat</a:t>
            </a:r>
            <a:r>
              <a:rPr lang="tr-TR" sz="2200" dirty="0">
                <a:effectLst/>
              </a:rPr>
              <a:t> şeklinde olup, jips ilavesine bağlı olarak, bu bor formu nispeten daha az çözünebilir kalsiyum </a:t>
            </a:r>
            <a:r>
              <a:rPr lang="tr-TR" sz="2200" dirty="0" err="1">
                <a:effectLst/>
              </a:rPr>
              <a:t>metaborat</a:t>
            </a:r>
            <a:r>
              <a:rPr lang="tr-TR" sz="2200" dirty="0">
                <a:effectLst/>
              </a:rPr>
              <a:t> formuna dönüşmektedir. </a:t>
            </a:r>
          </a:p>
          <a:p>
            <a:pPr>
              <a:defRPr/>
            </a:pPr>
            <a:endParaRPr lang="tr-TR" sz="2200" dirty="0">
              <a:effectLst/>
            </a:endParaRPr>
          </a:p>
          <a:p>
            <a:pPr>
              <a:defRPr/>
            </a:pPr>
            <a:r>
              <a:rPr lang="tr-TR" sz="2200" dirty="0">
                <a:effectLst/>
              </a:rPr>
              <a:t>Borda olduğu gibi molibdenin </a:t>
            </a:r>
            <a:r>
              <a:rPr lang="tr-TR" sz="2200" dirty="0" err="1">
                <a:effectLst/>
              </a:rPr>
              <a:t>çözünebilirliği</a:t>
            </a:r>
            <a:r>
              <a:rPr lang="tr-TR" sz="2200" dirty="0">
                <a:effectLst/>
              </a:rPr>
              <a:t> </a:t>
            </a:r>
            <a:r>
              <a:rPr lang="tr-TR" sz="2200" dirty="0" err="1">
                <a:effectLst/>
              </a:rPr>
              <a:t>pH</a:t>
            </a:r>
            <a:r>
              <a:rPr lang="tr-TR" sz="2200" dirty="0">
                <a:effectLst/>
              </a:rPr>
              <a:t> </a:t>
            </a:r>
            <a:r>
              <a:rPr lang="tr-TR" sz="2200" dirty="0" err="1">
                <a:effectLst/>
              </a:rPr>
              <a:t>nın</a:t>
            </a:r>
            <a:r>
              <a:rPr lang="tr-TR" sz="2200" dirty="0">
                <a:effectLst/>
              </a:rPr>
              <a:t> yükselmesi ile artar. Bundan dolayı, alkali topraklarda yetiştirilen çayır bitkilerinde, hayvanlara zararlı olabilecek düzeyde fazla molibden birikebilir. </a:t>
            </a:r>
          </a:p>
          <a:p>
            <a:pPr>
              <a:defRPr/>
            </a:pPr>
            <a:endParaRPr lang="tr-TR" sz="2000" dirty="0"/>
          </a:p>
        </p:txBody>
      </p:sp>
    </p:spTree>
    <p:extLst>
      <p:ext uri="{BB962C8B-B14F-4D97-AF65-F5344CB8AC3E}">
        <p14:creationId xmlns:p14="http://schemas.microsoft.com/office/powerpoint/2010/main" val="23728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Grp="1" noRot="1" noChangeArrowheads="1"/>
          </p:cNvSpPr>
          <p:nvPr>
            <p:ph type="title"/>
          </p:nvPr>
        </p:nvSpPr>
        <p:spPr/>
        <p:txBody>
          <a:bodyPr/>
          <a:lstStyle/>
          <a:p>
            <a:pPr eaLnBrk="1" hangingPunct="1">
              <a:defRPr/>
            </a:pPr>
            <a:r>
              <a:rPr lang="tr-TR" sz="4000"/>
              <a:t> </a:t>
            </a:r>
            <a:r>
              <a:rPr lang="tr-TR" sz="3200"/>
              <a:t>Domates verimi üzerine su kalitesi ve sulama yönteminin etkisi (ton/ha)</a:t>
            </a:r>
          </a:p>
        </p:txBody>
      </p:sp>
      <p:graphicFrame>
        <p:nvGraphicFramePr>
          <p:cNvPr id="359499" name="Group 75"/>
          <p:cNvGraphicFramePr>
            <a:graphicFrameLocks noGrp="1"/>
          </p:cNvGraphicFramePr>
          <p:nvPr>
            <p:ph type="tbl" idx="1"/>
          </p:nvPr>
        </p:nvGraphicFramePr>
        <p:xfrm>
          <a:off x="1981200" y="1773238"/>
          <a:ext cx="8229600" cy="2608262"/>
        </p:xfrm>
        <a:graphic>
          <a:graphicData uri="http://schemas.openxmlformats.org/drawingml/2006/table">
            <a:tbl>
              <a:tblPr/>
              <a:tblGrid>
                <a:gridCol w="2770188"/>
                <a:gridCol w="2728912"/>
                <a:gridCol w="2730500"/>
              </a:tblGrid>
              <a:tr h="9592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Sulama Yöntemi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Sulama suyunun EC'si, dS/m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6249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3.0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Damla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66.7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65.0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9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Yağmurlama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ea typeface="Times New Roman" pitchFamily="18" charset="0"/>
                          <a:cs typeface="Arial" charset="0"/>
                        </a:rPr>
                        <a:t>52.0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charset="0"/>
                          <a:ea typeface="Times New Roman" pitchFamily="18" charset="0"/>
                          <a:cs typeface="Arial" charset="0"/>
                        </a:rPr>
                        <a:t>39.2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5001" name="Metin kutusu 1"/>
          <p:cNvSpPr txBox="1">
            <a:spLocks noChangeArrowheads="1"/>
          </p:cNvSpPr>
          <p:nvPr/>
        </p:nvSpPr>
        <p:spPr bwMode="auto">
          <a:xfrm>
            <a:off x="2135188" y="4868863"/>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4030106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rrowheads="1"/>
          </p:cNvSpPr>
          <p:nvPr>
            <p:ph type="title"/>
          </p:nvPr>
        </p:nvSpPr>
        <p:spPr/>
        <p:txBody>
          <a:bodyPr/>
          <a:lstStyle/>
          <a:p>
            <a:pPr eaLnBrk="1" hangingPunct="1">
              <a:defRPr/>
            </a:pPr>
            <a:r>
              <a:rPr lang="tr-TR" smtClean="0"/>
              <a:t>Spesifik iyonlar ve etkileri</a:t>
            </a:r>
          </a:p>
        </p:txBody>
      </p:sp>
      <p:sp>
        <p:nvSpPr>
          <p:cNvPr id="378883" name="Rectangle 3"/>
          <p:cNvSpPr>
            <a:spLocks noGrp="1" noChangeArrowheads="1"/>
          </p:cNvSpPr>
          <p:nvPr>
            <p:ph type="body" idx="1"/>
          </p:nvPr>
        </p:nvSpPr>
        <p:spPr/>
        <p:txBody>
          <a:bodyPr/>
          <a:lstStyle/>
          <a:p>
            <a:pPr eaLnBrk="1" hangingPunct="1">
              <a:lnSpc>
                <a:spcPct val="90000"/>
              </a:lnSpc>
              <a:defRPr/>
            </a:pPr>
            <a:r>
              <a:rPr lang="tr-TR" sz="2400" dirty="0" err="1"/>
              <a:t>Toksisite</a:t>
            </a:r>
            <a:r>
              <a:rPr lang="tr-TR" sz="2400" dirty="0"/>
              <a:t>, toprak-su sistemi yolu ile belirli iyonların alınması ve </a:t>
            </a:r>
            <a:r>
              <a:rPr lang="tr-TR" sz="2400" dirty="0" err="1"/>
              <a:t>transpirasyon</a:t>
            </a:r>
            <a:r>
              <a:rPr lang="tr-TR" sz="2400" dirty="0"/>
              <a:t> esnasında bu iyonların bitki yapraklarında bitkiye zarar verecek miktarda birikmesi olayıdır. </a:t>
            </a:r>
          </a:p>
          <a:p>
            <a:pPr eaLnBrk="1" hangingPunct="1">
              <a:lnSpc>
                <a:spcPct val="90000"/>
              </a:lnSpc>
              <a:defRPr/>
            </a:pPr>
            <a:r>
              <a:rPr lang="tr-TR" sz="2400" dirty="0"/>
              <a:t>Zararın derecesi zamana, konsantrasyona, bitki duyarlılığına ve bitkinin su tüketimine bağlıdır. Eğer </a:t>
            </a:r>
            <a:r>
              <a:rPr lang="tr-TR" sz="2400" dirty="0" err="1"/>
              <a:t>zararlanma</a:t>
            </a:r>
            <a:r>
              <a:rPr lang="tr-TR" sz="2400" dirty="0"/>
              <a:t> şiddetliyse ürün verimi azalır. </a:t>
            </a:r>
          </a:p>
          <a:p>
            <a:pPr eaLnBrk="1" hangingPunct="1">
              <a:lnSpc>
                <a:spcPct val="90000"/>
              </a:lnSpc>
              <a:defRPr/>
            </a:pPr>
            <a:r>
              <a:rPr lang="tr-TR" sz="2400" dirty="0"/>
              <a:t>Sulama suyundaki başlıca </a:t>
            </a:r>
            <a:r>
              <a:rPr lang="tr-TR" sz="2400" dirty="0" err="1"/>
              <a:t>toksik</a:t>
            </a:r>
            <a:r>
              <a:rPr lang="tr-TR" sz="2400" dirty="0"/>
              <a:t> iyonlar Cl, </a:t>
            </a:r>
            <a:r>
              <a:rPr lang="tr-TR" sz="2400" dirty="0" err="1"/>
              <a:t>Na</a:t>
            </a:r>
            <a:r>
              <a:rPr lang="tr-TR" sz="2400" dirty="0"/>
              <a:t> ve B dur. Zarar tek tek ya da bu iyonların kombine etkisiyle ortaya çıkabilir. </a:t>
            </a:r>
          </a:p>
          <a:p>
            <a:pPr eaLnBrk="1" hangingPunct="1">
              <a:lnSpc>
                <a:spcPct val="90000"/>
              </a:lnSpc>
              <a:defRPr/>
            </a:pPr>
            <a:r>
              <a:rPr lang="tr-TR" sz="2400" dirty="0" err="1"/>
              <a:t>Toksisite</a:t>
            </a:r>
            <a:r>
              <a:rPr lang="tr-TR" sz="2400" dirty="0"/>
              <a:t> sorunu genellikle tuzluluk ve </a:t>
            </a:r>
            <a:r>
              <a:rPr lang="tr-TR" sz="2400" dirty="0" err="1"/>
              <a:t>infiltrasyon</a:t>
            </a:r>
            <a:r>
              <a:rPr lang="tr-TR" sz="2400" dirty="0"/>
              <a:t> sorunu ile beraber oluşmakla beraber tuzluluğun düşük olduğu zamanlarda bile gözükebilmektedir.</a:t>
            </a:r>
          </a:p>
        </p:txBody>
      </p:sp>
    </p:spTree>
    <p:extLst>
      <p:ext uri="{BB962C8B-B14F-4D97-AF65-F5344CB8AC3E}">
        <p14:creationId xmlns:p14="http://schemas.microsoft.com/office/powerpoint/2010/main" val="1128950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rrowheads="1"/>
          </p:cNvSpPr>
          <p:nvPr>
            <p:ph type="title"/>
          </p:nvPr>
        </p:nvSpPr>
        <p:spPr/>
        <p:txBody>
          <a:bodyPr/>
          <a:lstStyle/>
          <a:p>
            <a:pPr eaLnBrk="1" hangingPunct="1">
              <a:defRPr/>
            </a:pPr>
            <a:r>
              <a:rPr lang="tr-TR" smtClean="0"/>
              <a:t>Spesifik iyonlar ve etkileri</a:t>
            </a:r>
          </a:p>
        </p:txBody>
      </p:sp>
      <p:sp>
        <p:nvSpPr>
          <p:cNvPr id="379907" name="Rectangle 3"/>
          <p:cNvSpPr>
            <a:spLocks noGrp="1" noChangeArrowheads="1"/>
          </p:cNvSpPr>
          <p:nvPr>
            <p:ph type="body" idx="1"/>
          </p:nvPr>
        </p:nvSpPr>
        <p:spPr/>
        <p:txBody>
          <a:bodyPr/>
          <a:lstStyle/>
          <a:p>
            <a:pPr eaLnBrk="1" hangingPunct="1">
              <a:lnSpc>
                <a:spcPct val="80000"/>
              </a:lnSpc>
              <a:defRPr/>
            </a:pPr>
            <a:r>
              <a:rPr lang="tr-TR" sz="2800"/>
              <a:t>Sodyum ve klor gibi toksik iyonlar, yağmurlama sulama esnasında doğrudan nemli yapraklar yoluyla absorbe edilebilmektedir. Bu durum özellikle düşük nemlilik ve yüksek sıcaklık dönemlerinde ortaya çıkmaktadır. Yaprak absorpbiyonu, toksik iyonların birikim oranını hızlandırmakta ve toksisitenin birincil kaynağı olabilmektedir. </a:t>
            </a:r>
          </a:p>
          <a:p>
            <a:pPr eaLnBrk="1" hangingPunct="1">
              <a:lnSpc>
                <a:spcPct val="80000"/>
              </a:lnSpc>
              <a:defRPr/>
            </a:pPr>
            <a:r>
              <a:rPr lang="tr-TR" sz="2800"/>
              <a:t>Sodyum, klor ve bora ilaveten bir çok iz element, çok düşük konsantrasyonlarda bitkilere toksiktir. İyi bir tesadüf olarak, pek çok sulama suyu kaynağı bu iz elementleri çok düşük miktarda içermekte ve bunlar bir sorun yaratmamaktadır. </a:t>
            </a:r>
          </a:p>
        </p:txBody>
      </p:sp>
    </p:spTree>
    <p:extLst>
      <p:ext uri="{BB962C8B-B14F-4D97-AF65-F5344CB8AC3E}">
        <p14:creationId xmlns:p14="http://schemas.microsoft.com/office/powerpoint/2010/main" val="742899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p:txBody>
          <a:bodyPr/>
          <a:lstStyle/>
          <a:p>
            <a:pPr eaLnBrk="1" hangingPunct="1">
              <a:defRPr/>
            </a:pPr>
            <a:r>
              <a:rPr lang="tr-TR" dirty="0" smtClean="0"/>
              <a:t>Klorür</a:t>
            </a:r>
          </a:p>
        </p:txBody>
      </p:sp>
      <p:sp>
        <p:nvSpPr>
          <p:cNvPr id="380931" name="Rectangle 3"/>
          <p:cNvSpPr>
            <a:spLocks noGrp="1" noChangeArrowheads="1"/>
          </p:cNvSpPr>
          <p:nvPr>
            <p:ph type="body" idx="1"/>
          </p:nvPr>
        </p:nvSpPr>
        <p:spPr/>
        <p:txBody>
          <a:bodyPr/>
          <a:lstStyle/>
          <a:p>
            <a:pPr eaLnBrk="1" hangingPunct="1">
              <a:lnSpc>
                <a:spcPct val="80000"/>
              </a:lnSpc>
              <a:defRPr/>
            </a:pPr>
            <a:r>
              <a:rPr lang="tr-TR" sz="2400"/>
              <a:t>Sulama suyundaki en yaygın toksisite, klordan kaynaklanır. Klor toprakta adsorbe edilmediğinden, toprak-su sisteminde kolaylıkla hareket etmekte, bitki tarafından alınmakta ve transpirasyonun etkisiyle yapraklarda birikmektedir. Yapraktaki klor konsantrasyonu, bitkinin tolerans değerlerini aştığında, yaprak yanığı ve yaprak dokularının kuruması gibi zararlanma belirtileri ortaya çıkmaktadır. </a:t>
            </a:r>
          </a:p>
          <a:p>
            <a:pPr eaLnBrk="1" hangingPunct="1">
              <a:lnSpc>
                <a:spcPct val="80000"/>
              </a:lnSpc>
              <a:defRPr/>
            </a:pPr>
            <a:r>
              <a:rPr lang="tr-TR" sz="2400"/>
              <a:t>Normal olarak bitki zararlanması, ilk başta yaprak uçlarında görülmekte, (yaygın klor toksisitesi) daha sonra zararlanmanın şiddetine bağlı olarak, yaprak kenarları boyunca uçtan arkaya doğru gelişmektedir. Duyarlı bitkilerde, kuru ağırlık üzerinden klor konsantrasyonu yaprakta % 0.3-1.0 ulaştığında, söz konusu belirtiler görülmekle beraber, duyarlılık bitkilere bağlı olarak değişmektedir. </a:t>
            </a:r>
          </a:p>
        </p:txBody>
      </p:sp>
    </p:spTree>
    <p:extLst>
      <p:ext uri="{BB962C8B-B14F-4D97-AF65-F5344CB8AC3E}">
        <p14:creationId xmlns:p14="http://schemas.microsoft.com/office/powerpoint/2010/main" val="1717099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rrowheads="1"/>
          </p:cNvSpPr>
          <p:nvPr>
            <p:ph type="title"/>
          </p:nvPr>
        </p:nvSpPr>
        <p:spPr/>
        <p:txBody>
          <a:bodyPr/>
          <a:lstStyle/>
          <a:p>
            <a:pPr eaLnBrk="1" hangingPunct="1">
              <a:defRPr/>
            </a:pPr>
            <a:r>
              <a:rPr lang="tr-TR" smtClean="0"/>
              <a:t>Sodyum</a:t>
            </a:r>
          </a:p>
        </p:txBody>
      </p:sp>
      <p:sp>
        <p:nvSpPr>
          <p:cNvPr id="381955" name="Rectangle 3"/>
          <p:cNvSpPr>
            <a:spLocks noGrp="1" noChangeArrowheads="1"/>
          </p:cNvSpPr>
          <p:nvPr>
            <p:ph type="body" idx="1"/>
          </p:nvPr>
        </p:nvSpPr>
        <p:spPr/>
        <p:txBody>
          <a:bodyPr/>
          <a:lstStyle/>
          <a:p>
            <a:pPr eaLnBrk="1" hangingPunct="1">
              <a:lnSpc>
                <a:spcPct val="80000"/>
              </a:lnSpc>
              <a:defRPr/>
            </a:pPr>
            <a:r>
              <a:rPr lang="tr-TR" sz="2000"/>
              <a:t>Sodyum toksisitesi, klor toksisitesi gibi kolaylıkla teşhis edilmemekle beraber, sudaki yüksek sodyum konsantrasyonlarının bir neticesi olarak, belirgin sodyum zararlanmaları tespit edilmiştir. </a:t>
            </a:r>
          </a:p>
          <a:p>
            <a:pPr eaLnBrk="1" hangingPunct="1">
              <a:lnSpc>
                <a:spcPct val="80000"/>
              </a:lnSpc>
              <a:defRPr/>
            </a:pPr>
            <a:r>
              <a:rPr lang="tr-TR" sz="2000"/>
              <a:t>Tipik toksisite belirtileri, klor toksisite belirtisinin aksine yaprak uçlarında değil, yaprakların dış kenarları boyunca, yaprak yanığı, ölü doku ve yanma şeklindedir. </a:t>
            </a:r>
          </a:p>
          <a:p>
            <a:pPr eaLnBrk="1" hangingPunct="1">
              <a:lnSpc>
                <a:spcPct val="80000"/>
              </a:lnSpc>
              <a:defRPr/>
            </a:pPr>
            <a:r>
              <a:rPr lang="tr-TR" sz="2000"/>
              <a:t>Toksik konsantrasyonlara ulaşmadan önce oldukça uzun bir süreye gereksinim vardır. Belirtiler, ilk önce yaşlı yapraklarda dış kenarlardan başlamakta, miktar artarken damarlar arasından merkeze doğru ilerlemektedir. </a:t>
            </a:r>
          </a:p>
          <a:p>
            <a:pPr eaLnBrk="1" hangingPunct="1">
              <a:lnSpc>
                <a:spcPct val="80000"/>
              </a:lnSpc>
              <a:defRPr/>
            </a:pPr>
            <a:r>
              <a:rPr lang="tr-TR" sz="2000"/>
              <a:t>Sodyuma başlıca duyarlı bitkiler, fındık, turunçgil, avakado ve fasulyedir.</a:t>
            </a:r>
          </a:p>
          <a:p>
            <a:pPr eaLnBrk="1" hangingPunct="1">
              <a:lnSpc>
                <a:spcPct val="80000"/>
              </a:lnSpc>
              <a:defRPr/>
            </a:pPr>
            <a:r>
              <a:rPr lang="tr-TR" sz="2000"/>
              <a:t> Ağaçlar dikkate alındığında, yaprak dokusundaki sodyum miktarı (kuru ağırlık) % 0.25-0.50 nin üzerinde olduğunda, sık sık sodyum toksisitesi ile karşılaşılmaktadır.</a:t>
            </a:r>
          </a:p>
        </p:txBody>
      </p:sp>
    </p:spTree>
    <p:extLst>
      <p:ext uri="{BB962C8B-B14F-4D97-AF65-F5344CB8AC3E}">
        <p14:creationId xmlns:p14="http://schemas.microsoft.com/office/powerpoint/2010/main" val="3554311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rrowheads="1"/>
          </p:cNvSpPr>
          <p:nvPr>
            <p:ph type="title"/>
          </p:nvPr>
        </p:nvSpPr>
        <p:spPr/>
        <p:txBody>
          <a:bodyPr/>
          <a:lstStyle/>
          <a:p>
            <a:pPr eaLnBrk="1" hangingPunct="1">
              <a:defRPr/>
            </a:pPr>
            <a:r>
              <a:rPr lang="tr-TR" smtClean="0"/>
              <a:t>Bor</a:t>
            </a:r>
          </a:p>
        </p:txBody>
      </p:sp>
      <p:sp>
        <p:nvSpPr>
          <p:cNvPr id="382979" name="Rectangle 3"/>
          <p:cNvSpPr>
            <a:spLocks noGrp="1" noChangeArrowheads="1"/>
          </p:cNvSpPr>
          <p:nvPr>
            <p:ph type="body" idx="1"/>
          </p:nvPr>
        </p:nvSpPr>
        <p:spPr/>
        <p:txBody>
          <a:bodyPr/>
          <a:lstStyle/>
          <a:p>
            <a:pPr eaLnBrk="1" hangingPunct="1">
              <a:lnSpc>
                <a:spcPct val="90000"/>
              </a:lnSpc>
              <a:defRPr/>
            </a:pPr>
            <a:r>
              <a:rPr lang="tr-TR" sz="2400"/>
              <a:t>Sodyumdan farklı olarak bor, bitki gelişiminde temel bir elementtir. Borun nispeten düşük miktarlarına ihtiyaç duyulurken, ihtiyaç duyulandan fazla miktarları toksik olmaktadır.</a:t>
            </a:r>
          </a:p>
          <a:p>
            <a:pPr eaLnBrk="1" hangingPunct="1">
              <a:lnSpc>
                <a:spcPct val="90000"/>
              </a:lnSpc>
              <a:defRPr/>
            </a:pPr>
            <a:r>
              <a:rPr lang="tr-TR" sz="2400"/>
              <a:t> Bazı bitkiler için, sudaki 0.2 mg/l bor gerekli miktar iken, bu miktar 1-2 mg/l değerine ulaştığında toksik olmaktadır. Yüzey suları nadiren toksik miktarda bor içerirken, kuyu ve kaynak suları bazen toksik miktarlarda bor içermektedirler. Bu sular, özellikle jeotermal alanlar ve deprem fayları yakınında bulunmaktadırlar. </a:t>
            </a:r>
          </a:p>
          <a:p>
            <a:pPr eaLnBrk="1" hangingPunct="1">
              <a:lnSpc>
                <a:spcPct val="90000"/>
              </a:lnSpc>
              <a:defRPr/>
            </a:pPr>
            <a:r>
              <a:rPr lang="tr-TR" sz="2400"/>
              <a:t>Sudan kaynaklanan bor sorunları, topraktan kaynaklananlardan daha yaygındır. Bor toksisitesi, tuzlulukta olduğu gibi neredeyse tüm bitkileri etkilemektedir. Bununla beraber, bitkilerin bora toleransları bakımından önemli farklılıklar vardır.</a:t>
            </a:r>
          </a:p>
        </p:txBody>
      </p:sp>
    </p:spTree>
    <p:extLst>
      <p:ext uri="{BB962C8B-B14F-4D97-AF65-F5344CB8AC3E}">
        <p14:creationId xmlns:p14="http://schemas.microsoft.com/office/powerpoint/2010/main" val="1946854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rrowheads="1"/>
          </p:cNvSpPr>
          <p:nvPr>
            <p:ph type="title"/>
          </p:nvPr>
        </p:nvSpPr>
        <p:spPr/>
        <p:txBody>
          <a:bodyPr/>
          <a:lstStyle/>
          <a:p>
            <a:pPr eaLnBrk="1" hangingPunct="1">
              <a:defRPr/>
            </a:pPr>
            <a:r>
              <a:rPr lang="tr-TR" smtClean="0"/>
              <a:t>Bor</a:t>
            </a:r>
          </a:p>
        </p:txBody>
      </p:sp>
      <p:sp>
        <p:nvSpPr>
          <p:cNvPr id="384003" name="Rectangle 3"/>
          <p:cNvSpPr>
            <a:spLocks noGrp="1" noChangeArrowheads="1"/>
          </p:cNvSpPr>
          <p:nvPr>
            <p:ph type="body" idx="1"/>
          </p:nvPr>
        </p:nvSpPr>
        <p:spPr>
          <a:xfrm>
            <a:off x="1981200" y="1341439"/>
            <a:ext cx="8229600" cy="4784725"/>
          </a:xfrm>
        </p:spPr>
        <p:txBody>
          <a:bodyPr/>
          <a:lstStyle/>
          <a:p>
            <a:pPr eaLnBrk="1" hangingPunct="1">
              <a:lnSpc>
                <a:spcPct val="80000"/>
              </a:lnSpc>
              <a:defRPr/>
            </a:pPr>
            <a:r>
              <a:rPr lang="tr-TR" sz="2400" dirty="0"/>
              <a:t>Bor </a:t>
            </a:r>
            <a:r>
              <a:rPr lang="tr-TR" sz="2400" dirty="0" err="1"/>
              <a:t>toksisitesi</a:t>
            </a:r>
            <a:r>
              <a:rPr lang="tr-TR" sz="2400" dirty="0"/>
              <a:t> belirtileri, yaprak uç ve kenarlarında yaprak kuruması, beneklenme ve sararma şeklinde ilk başta kendi göstermektedir. Bor birikimi zamanla artarken, kuruma ve kloroz, damarlar arasından merkeze doğru ilerlemektedir. Badem ve diğer ağaçlar, bordan şiddetli şekilde etkilendiklerinde, tipik yaprak </a:t>
            </a:r>
            <a:r>
              <a:rPr lang="tr-TR" sz="2400" dirty="0" err="1"/>
              <a:t>zararlanmaları</a:t>
            </a:r>
            <a:r>
              <a:rPr lang="tr-TR" sz="2400" dirty="0"/>
              <a:t> göstermemekte, gövde ve dallarda sakız veya sızıntı oluşumu görülmektedir. </a:t>
            </a:r>
          </a:p>
          <a:p>
            <a:pPr eaLnBrk="1" hangingPunct="1">
              <a:lnSpc>
                <a:spcPct val="80000"/>
              </a:lnSpc>
              <a:defRPr/>
            </a:pPr>
            <a:endParaRPr lang="tr-TR" sz="2400" dirty="0"/>
          </a:p>
          <a:p>
            <a:pPr eaLnBrk="1" hangingPunct="1">
              <a:lnSpc>
                <a:spcPct val="80000"/>
              </a:lnSpc>
              <a:defRPr/>
            </a:pPr>
            <a:r>
              <a:rPr lang="tr-TR" sz="2400" dirty="0"/>
              <a:t>Pek çok bitkide bor </a:t>
            </a:r>
            <a:r>
              <a:rPr lang="tr-TR" sz="2400" dirty="0" err="1"/>
              <a:t>toksisitesi</a:t>
            </a:r>
            <a:r>
              <a:rPr lang="tr-TR" sz="2400" dirty="0"/>
              <a:t> belirtileri, yaprak bor içeriği 250-300 mg/kg (kuru ağırlık) değerini geçtikten sonra ortaya çıkmaktadır. Bununla beraber, tüm bora duyarlı bitkilerde bor birikimi yaprakta görülmez</a:t>
            </a:r>
            <a:r>
              <a:rPr lang="tr-TR" sz="2000" dirty="0"/>
              <a:t>. </a:t>
            </a:r>
          </a:p>
        </p:txBody>
      </p:sp>
    </p:spTree>
    <p:extLst>
      <p:ext uri="{BB962C8B-B14F-4D97-AF65-F5344CB8AC3E}">
        <p14:creationId xmlns:p14="http://schemas.microsoft.com/office/powerpoint/2010/main" val="3997705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9"/>
            <a:ext cx="8229600" cy="922337"/>
          </a:xfrm>
        </p:spPr>
        <p:txBody>
          <a:bodyPr/>
          <a:lstStyle/>
          <a:p>
            <a:pPr>
              <a:defRPr/>
            </a:pPr>
            <a:r>
              <a:rPr lang="tr-TR" dirty="0" smtClean="0"/>
              <a:t>Bor</a:t>
            </a:r>
            <a:endParaRPr lang="tr-TR" dirty="0"/>
          </a:p>
        </p:txBody>
      </p:sp>
      <p:sp>
        <p:nvSpPr>
          <p:cNvPr id="3" name="İçerik Yer Tutucusu 2"/>
          <p:cNvSpPr>
            <a:spLocks noGrp="1"/>
          </p:cNvSpPr>
          <p:nvPr>
            <p:ph idx="1"/>
          </p:nvPr>
        </p:nvSpPr>
        <p:spPr>
          <a:xfrm>
            <a:off x="1981200" y="1125539"/>
            <a:ext cx="8229600" cy="5000625"/>
          </a:xfrm>
        </p:spPr>
        <p:txBody>
          <a:bodyPr/>
          <a:lstStyle/>
          <a:p>
            <a:pPr>
              <a:defRPr/>
            </a:pPr>
            <a:r>
              <a:rPr lang="tr-TR" sz="2400" dirty="0"/>
              <a:t>Örneğin, sert ve yumuşak çekirdekli meyve ağaçları (badem, şeftali, erik, elma, armut vd.) bordan kolayca zarar görmekle beraber, yaprak analizlerine dayanarak yapılacak testlerde bitki yapraklarındaki bor birikimi fazla bulunmayabilir. Bu çeşit bitkilerde, bor fazlalığı toprak ve su analizleri, ağaç belirtileri ve gelişim karakteristikleri ile desteklenmelidir. </a:t>
            </a:r>
          </a:p>
          <a:p>
            <a:pPr>
              <a:defRPr/>
            </a:pPr>
            <a:endParaRPr lang="tr-TR" sz="2400" dirty="0"/>
          </a:p>
          <a:p>
            <a:pPr>
              <a:defRPr/>
            </a:pPr>
            <a:r>
              <a:rPr lang="tr-TR" sz="2400" dirty="0"/>
              <a:t>Turunçgillerde sulama suyunda 0,6ppm bor içeriği bile </a:t>
            </a:r>
            <a:r>
              <a:rPr lang="tr-TR" sz="2400" dirty="0" err="1"/>
              <a:t>toksisite</a:t>
            </a:r>
            <a:r>
              <a:rPr lang="tr-TR" sz="2400" dirty="0"/>
              <a:t> belirtilerinin görülmesine yol açarken, 1ppm’den daha fazla bor içeriği </a:t>
            </a:r>
            <a:r>
              <a:rPr lang="tr-TR" sz="2400" dirty="0" err="1"/>
              <a:t>turunçgil</a:t>
            </a:r>
            <a:r>
              <a:rPr lang="tr-TR" sz="2400" dirty="0"/>
              <a:t> ve bazı sert çekirdekli meyvelerde verimi azaltabilmektedir.</a:t>
            </a:r>
          </a:p>
          <a:p>
            <a:pPr>
              <a:defRPr/>
            </a:pPr>
            <a:endParaRPr lang="tr-TR" dirty="0"/>
          </a:p>
        </p:txBody>
      </p:sp>
    </p:spTree>
    <p:extLst>
      <p:ext uri="{BB962C8B-B14F-4D97-AF65-F5344CB8AC3E}">
        <p14:creationId xmlns:p14="http://schemas.microsoft.com/office/powerpoint/2010/main" val="1772901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Line 8"/>
          <p:cNvSpPr>
            <a:spLocks noChangeShapeType="1"/>
          </p:cNvSpPr>
          <p:nvPr/>
        </p:nvSpPr>
        <p:spPr bwMode="auto">
          <a:xfrm>
            <a:off x="3794126" y="1406525"/>
            <a:ext cx="2074863" cy="0"/>
          </a:xfrm>
          <a:prstGeom prst="line">
            <a:avLst/>
          </a:prstGeom>
          <a:noFill/>
          <a:ln w="25400">
            <a:solidFill>
              <a:srgbClr val="000000"/>
            </a:solidFill>
            <a:round/>
            <a:headEnd type="none" w="med" len="sm"/>
            <a:tailEnd type="none" w="med"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289795" name="Line 7"/>
          <p:cNvSpPr>
            <a:spLocks noChangeShapeType="1"/>
          </p:cNvSpPr>
          <p:nvPr/>
        </p:nvSpPr>
        <p:spPr bwMode="auto">
          <a:xfrm>
            <a:off x="5959475" y="2058989"/>
            <a:ext cx="1803400" cy="1587"/>
          </a:xfrm>
          <a:prstGeom prst="line">
            <a:avLst/>
          </a:prstGeom>
          <a:noFill/>
          <a:ln w="25400">
            <a:solidFill>
              <a:srgbClr val="000000"/>
            </a:solidFill>
            <a:round/>
            <a:headEnd type="none" w="med" len="sm"/>
            <a:tailEnd type="none" w="med"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289796" name="Line 5"/>
          <p:cNvSpPr>
            <a:spLocks noChangeShapeType="1"/>
          </p:cNvSpPr>
          <p:nvPr/>
        </p:nvSpPr>
        <p:spPr bwMode="auto">
          <a:xfrm>
            <a:off x="3794126" y="4048125"/>
            <a:ext cx="1895475" cy="1588"/>
          </a:xfrm>
          <a:prstGeom prst="line">
            <a:avLst/>
          </a:prstGeom>
          <a:noFill/>
          <a:ln w="25400">
            <a:solidFill>
              <a:srgbClr val="000000"/>
            </a:solidFill>
            <a:round/>
            <a:headEnd type="none" w="med" len="sm"/>
            <a:tailEnd type="none" w="med"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289797" name="Line 6"/>
          <p:cNvSpPr>
            <a:spLocks noChangeShapeType="1"/>
          </p:cNvSpPr>
          <p:nvPr/>
        </p:nvSpPr>
        <p:spPr bwMode="auto">
          <a:xfrm>
            <a:off x="5959476" y="4048125"/>
            <a:ext cx="1984375" cy="1588"/>
          </a:xfrm>
          <a:prstGeom prst="line">
            <a:avLst/>
          </a:prstGeom>
          <a:noFill/>
          <a:ln w="25400">
            <a:solidFill>
              <a:srgbClr val="000000"/>
            </a:solidFill>
            <a:round/>
            <a:headEnd type="none" w="med" len="sm"/>
            <a:tailEnd type="none" w="med"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289798" name="Line 4"/>
          <p:cNvSpPr>
            <a:spLocks noChangeShapeType="1"/>
          </p:cNvSpPr>
          <p:nvPr/>
        </p:nvSpPr>
        <p:spPr bwMode="auto">
          <a:xfrm>
            <a:off x="5959475" y="5383214"/>
            <a:ext cx="2254250" cy="1587"/>
          </a:xfrm>
          <a:prstGeom prst="line">
            <a:avLst/>
          </a:prstGeom>
          <a:noFill/>
          <a:ln w="25400">
            <a:solidFill>
              <a:srgbClr val="000000"/>
            </a:solidFill>
            <a:round/>
            <a:headEnd type="none" w="med" len="sm"/>
            <a:tailEnd type="none" w="med"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289799" name="Rectangle 15"/>
          <p:cNvSpPr>
            <a:spLocks noChangeArrowheads="1"/>
          </p:cNvSpPr>
          <p:nvPr/>
        </p:nvSpPr>
        <p:spPr bwMode="auto">
          <a:xfrm>
            <a:off x="3810001" y="56038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89800" name="Rectangle 20"/>
          <p:cNvSpPr>
            <a:spLocks noChangeArrowheads="1"/>
          </p:cNvSpPr>
          <p:nvPr/>
        </p:nvSpPr>
        <p:spPr bwMode="auto">
          <a:xfrm>
            <a:off x="3810001" y="56038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89801" name="Rectangle 25"/>
          <p:cNvSpPr>
            <a:spLocks noChangeArrowheads="1"/>
          </p:cNvSpPr>
          <p:nvPr/>
        </p:nvSpPr>
        <p:spPr bwMode="auto">
          <a:xfrm>
            <a:off x="3810001" y="56038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sp>
        <p:nvSpPr>
          <p:cNvPr id="289802" name="Rectangle 30"/>
          <p:cNvSpPr>
            <a:spLocks noChangeArrowheads="1"/>
          </p:cNvSpPr>
          <p:nvPr/>
        </p:nvSpPr>
        <p:spPr bwMode="auto">
          <a:xfrm>
            <a:off x="3810001" y="56038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endParaRPr lang="tr-TR" altLang="tr-TR" sz="2000">
              <a:solidFill>
                <a:srgbClr val="FFFFFF"/>
              </a:solidFill>
            </a:endParaRPr>
          </a:p>
        </p:txBody>
      </p:sp>
      <p:graphicFrame>
        <p:nvGraphicFramePr>
          <p:cNvPr id="385190" name="Group 166"/>
          <p:cNvGraphicFramePr>
            <a:graphicFrameLocks noGrp="1"/>
          </p:cNvGraphicFramePr>
          <p:nvPr/>
        </p:nvGraphicFramePr>
        <p:xfrm>
          <a:off x="2279651" y="280988"/>
          <a:ext cx="7777164" cy="6126468"/>
        </p:xfrm>
        <a:graphic>
          <a:graphicData uri="http://schemas.openxmlformats.org/drawingml/2006/table">
            <a:tbl>
              <a:tblPr/>
              <a:tblGrid>
                <a:gridCol w="1658637"/>
                <a:gridCol w="2116965"/>
                <a:gridCol w="1663445"/>
                <a:gridCol w="2338117"/>
              </a:tblGrid>
              <a:tr h="274309">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ea typeface="Times New Roman" pitchFamily="18" charset="0"/>
                          <a:cs typeface="Arial" charset="0"/>
                        </a:rPr>
                        <a:t>Çok duyarlı                (&lt;0.5 mg/l)</a:t>
                      </a:r>
                    </a:p>
                  </a:txBody>
                  <a:tcPr marL="91444" marR="91444" marT="45719" marB="45719"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ea typeface="Times New Roman" pitchFamily="18" charset="0"/>
                          <a:cs typeface="Arial" charset="0"/>
                        </a:rPr>
                        <a:t>Orta Duyarlı             (1.0-2.0 mg/l)</a:t>
                      </a:r>
                    </a:p>
                  </a:txBody>
                  <a:tcPr marL="91444" marR="91444" marT="45719" marB="45719"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r>
              <a:tr h="39622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Limon </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Böğürtlen</a:t>
                      </a:r>
                    </a:p>
                  </a:txBody>
                  <a:tcPr marL="91444" marR="91444" marT="45719" marB="45719"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Citrus limon</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Rubus spp.</a:t>
                      </a:r>
                      <a:endParaRPr kumimoji="0" lang="tr-TR" sz="1000" b="0" i="0" u="none" strike="noStrike" cap="none" normalizeH="0" baseline="0" smtClean="0">
                        <a:ln>
                          <a:noFill/>
                        </a:ln>
                        <a:solidFill>
                          <a:schemeClr val="bg1"/>
                        </a:solidFill>
                        <a:effectLst/>
                        <a:latin typeface="Arial" charset="0"/>
                        <a:ea typeface="Times New Roman" pitchFamily="18" charset="0"/>
                        <a:cs typeface="Arial" charset="0"/>
                      </a:endParaRP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Biber, kırmızı</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Bezelye</a:t>
                      </a: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Capsicum annuum</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Pusim satuva</a:t>
                      </a:r>
                      <a:endParaRPr kumimoji="0" lang="tr-TR" sz="1000" b="0" i="0" u="none" strike="noStrike" cap="none" normalizeH="0" baseline="0" smtClean="0">
                        <a:ln>
                          <a:noFill/>
                        </a:ln>
                        <a:solidFill>
                          <a:schemeClr val="bg1"/>
                        </a:solidFill>
                        <a:effectLst/>
                        <a:latin typeface="Arial" charset="0"/>
                        <a:ea typeface="Times New Roman" pitchFamily="18" charset="0"/>
                        <a:cs typeface="Arial" charset="0"/>
                      </a:endParaRPr>
                    </a:p>
                  </a:txBody>
                  <a:tcPr marL="91444" marR="91444" marT="45719" marB="45719"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39622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charset="0"/>
                          <a:ea typeface="Times New Roman" pitchFamily="18" charset="0"/>
                          <a:cs typeface="Arial" charset="0"/>
                        </a:rPr>
                        <a:t>Duyarlı</a:t>
                      </a:r>
                    </a:p>
                  </a:txBody>
                  <a:tcPr marL="91444" marR="91444" marT="45719" marB="45719"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charset="0"/>
                          <a:ea typeface="Times New Roman" pitchFamily="18" charset="0"/>
                          <a:cs typeface="Arial" charset="0"/>
                        </a:rPr>
                        <a:t>(0.5-0.75 mg/l)</a:t>
                      </a: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Havuç </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Turp</a:t>
                      </a: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Daucus carota</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Raphanus sativus</a:t>
                      </a:r>
                      <a:endParaRPr kumimoji="0" lang="tr-TR" sz="1000" b="0" i="0" u="none" strike="noStrike" cap="none" normalizeH="0" baseline="0" smtClean="0">
                        <a:ln>
                          <a:noFill/>
                        </a:ln>
                        <a:solidFill>
                          <a:schemeClr val="bg1"/>
                        </a:solidFill>
                        <a:effectLst/>
                        <a:latin typeface="Arial" charset="0"/>
                        <a:ea typeface="Times New Roman" pitchFamily="18" charset="0"/>
                        <a:cs typeface="Arial" charset="0"/>
                      </a:endParaRPr>
                    </a:p>
                  </a:txBody>
                  <a:tcPr marL="91444" marR="91444" marT="45719" marB="45719"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256018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Avakado</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Greyfurt</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Portakal</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Kayısı</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Şeftali</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Kiraz</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Erik</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Persimmon</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İncir</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Üzüm</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Ceviz</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Pekan</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Yem börülcesi</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bg1"/>
                          </a:solidFill>
                          <a:effectLst/>
                          <a:latin typeface="Arial" charset="0"/>
                          <a:ea typeface="Times New Roman" pitchFamily="18" charset="0"/>
                          <a:cs typeface="Arial" charset="0"/>
                        </a:rPr>
                        <a:t>Soğan</a:t>
                      </a:r>
                    </a:p>
                  </a:txBody>
                  <a:tcPr marL="91444" marR="91444" marT="45719" marB="45719"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Persea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americana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Citrus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x Paradisi</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Citrus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sinensis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Prunus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areriaca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Prunus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persica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Prunus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avium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Prunus domestica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Diospyros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kaki</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Ficus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carica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Vitis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vinifera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Juglans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regia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Carya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illinoiensis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Vigna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uyguiculata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Allium</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cepa</a:t>
                      </a:r>
                      <a:endPar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Patates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Hıyar</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Orta toleranslı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Marul</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Lahana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Kereviz</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Şalgam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Çayır salkım otu</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Yulaf</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Mısır</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Enginar</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Tütün</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Hardal</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Hint taş yoncası</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Kabak</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Kavun</a:t>
                      </a: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Solanum</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tuberosum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Cucumis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sativus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tr-TR" sz="12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2.0-4.0 mg/l</a:t>
                      </a:r>
                      <a:r>
                        <a:rPr kumimoji="0" lang="tr-TR"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Lactuca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satuica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Brassica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oleravea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Capitutu</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Apium</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graveolens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Brassica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rapa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Poa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pratensis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Zea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mays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Cynara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scolymus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Nicotiana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tabacum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Brassica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juncea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Melilotus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indica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Cucurbita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pepox</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Cucumis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melo</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91444" marR="91444" marT="45719" marB="45719"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2743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charset="0"/>
                          <a:ea typeface="Times New Roman" pitchFamily="18" charset="0"/>
                          <a:cs typeface="Arial" charset="0"/>
                        </a:rPr>
                        <a:t>Duyarlı</a:t>
                      </a:r>
                    </a:p>
                  </a:txBody>
                  <a:tcPr marL="91444" marR="91444" marT="45719" marB="45719"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charset="0"/>
                          <a:ea typeface="Times New Roman" pitchFamily="18" charset="0"/>
                          <a:cs typeface="Arial" charset="0"/>
                        </a:rPr>
                        <a:t>(0.75-1.0 mg/l)</a:t>
                      </a: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charset="0"/>
                          <a:ea typeface="Times New Roman" pitchFamily="18" charset="0"/>
                          <a:cs typeface="Arial" charset="0"/>
                        </a:rPr>
                        <a:t>Toleranslı</a:t>
                      </a: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charset="0"/>
                          <a:ea typeface="Times New Roman" pitchFamily="18" charset="0"/>
                          <a:cs typeface="Arial" charset="0"/>
                        </a:rPr>
                        <a:t>(4.0-6.0 mg/l)</a:t>
                      </a:r>
                    </a:p>
                  </a:txBody>
                  <a:tcPr marL="91444" marR="91444" marT="45719" marB="45719"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22249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Sarımsak</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Tatlı patates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Buğday</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Arpa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Ayçiçeği</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Börülce</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Susam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Acı bakla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Çilek</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Enginar</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bg1"/>
                          </a:solidFill>
                          <a:effectLst/>
                          <a:latin typeface="Arial" charset="0"/>
                          <a:ea typeface="Times New Roman" pitchFamily="18" charset="0"/>
                          <a:cs typeface="Arial" charset="0"/>
                        </a:rPr>
                        <a:t>Jerusalem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Fasulye, </a:t>
                      </a:r>
                      <a:r>
                        <a:rPr kumimoji="0" lang="tr-TR" sz="1000" b="0" i="0" u="none" strike="noStrike" cap="none" normalizeH="0" baseline="0" dirty="0" err="1" smtClean="0">
                          <a:ln>
                            <a:noFill/>
                          </a:ln>
                          <a:solidFill>
                            <a:schemeClr val="bg1"/>
                          </a:solidFill>
                          <a:effectLst/>
                          <a:latin typeface="Arial" charset="0"/>
                          <a:ea typeface="Times New Roman" pitchFamily="18" charset="0"/>
                          <a:cs typeface="Arial" charset="0"/>
                        </a:rPr>
                        <a:t>kidney</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Fasulye, Lima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Yer fıstığı</a:t>
                      </a:r>
                    </a:p>
                  </a:txBody>
                  <a:tcPr marL="91444" marR="91444" marT="45719" marB="45719"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Allium sativum</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Ipomoea batatas</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Triticum eactivum</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Hordeum vilgare</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Helianhus annuus</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Öigna radiata</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Sesamum indicum</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lupinus hartwegii</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Fragaria spp.</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Artichoke, Jerusalem</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Helianthus tuberosus</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Phaseolus vulgaris</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Phaseolus lunatus</a:t>
                      </a:r>
                      <a:endParaRPr kumimoji="0" lang="tr-TR" sz="10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smtClean="0">
                          <a:ln>
                            <a:noFill/>
                          </a:ln>
                          <a:solidFill>
                            <a:schemeClr val="bg1"/>
                          </a:solidFill>
                          <a:effectLst/>
                          <a:latin typeface="Arial" charset="0"/>
                          <a:ea typeface="Times New Roman" pitchFamily="18" charset="0"/>
                          <a:cs typeface="Arial" charset="0"/>
                        </a:rPr>
                        <a:t>Arachis hypogaea</a:t>
                      </a:r>
                      <a:endParaRPr kumimoji="0" lang="tr-TR" sz="1000" b="0" i="0" u="none" strike="noStrike" cap="none" normalizeH="0" baseline="0" smtClean="0">
                        <a:ln>
                          <a:noFill/>
                        </a:ln>
                        <a:solidFill>
                          <a:schemeClr val="bg1"/>
                        </a:solidFill>
                        <a:effectLst/>
                        <a:latin typeface="Arial" charset="0"/>
                        <a:ea typeface="Times New Roman" pitchFamily="18" charset="0"/>
                        <a:cs typeface="Arial" charset="0"/>
                      </a:endParaRP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bg1"/>
                          </a:solidFill>
                          <a:effectLst/>
                          <a:latin typeface="Arial" charset="0"/>
                          <a:ea typeface="Times New Roman" pitchFamily="18" charset="0"/>
                          <a:cs typeface="Arial" charset="0"/>
                        </a:rPr>
                        <a:t>Kocadarı</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Domates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Yonca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Fiğ</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Maydanoz</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Hayvan pancarı</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Şeker pancarı</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ea typeface="Times New Roman" pitchFamily="18" charset="0"/>
                          <a:cs typeface="Arial" charset="0"/>
                        </a:rPr>
                        <a:t>Çok toleranslı</a:t>
                      </a:r>
                      <a:endParaRPr kumimoji="0" lang="tr-TR" sz="1200" b="1"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Pamuk</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rPr>
                        <a:t>Kuşkonmaz</a:t>
                      </a:r>
                    </a:p>
                  </a:txBody>
                  <a:tcPr marL="91444" marR="91444" marT="45719" marB="4571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Sorghum</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bicolor</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Lycopersicon</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lycopersicum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Medicago</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sativa</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Vicia</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menghalensis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Petroselinum</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cripspum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Beta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vulgaris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Beta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vulgaris</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ea typeface="Times New Roman" pitchFamily="18" charset="0"/>
                          <a:cs typeface="Arial" charset="0"/>
                        </a:rPr>
                        <a:t>(6.0-15.0 mg/l)</a:t>
                      </a:r>
                      <a:endParaRPr kumimoji="0" lang="tr-TR" sz="1200" b="1"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Gossypium</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hirsutum</a:t>
                      </a:r>
                      <a:endParaRPr kumimoji="0" lang="tr-TR" sz="10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Asparagus</a:t>
                      </a:r>
                      <a:r>
                        <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tr-TR" sz="1000" b="0" i="1" u="none" strike="noStrike" cap="none" normalizeH="0" baseline="0" dirty="0" err="1" smtClean="0">
                          <a:ln>
                            <a:noFill/>
                          </a:ln>
                          <a:solidFill>
                            <a:schemeClr val="bg1"/>
                          </a:solidFill>
                          <a:effectLst/>
                          <a:latin typeface="Arial" charset="0"/>
                          <a:ea typeface="Times New Roman" pitchFamily="18" charset="0"/>
                          <a:cs typeface="Arial" charset="0"/>
                        </a:rPr>
                        <a:t>officinalis</a:t>
                      </a:r>
                      <a:endParaRPr kumimoji="0" lang="tr-TR" sz="1000" b="0" i="1" u="none" strike="noStrike" cap="none" normalizeH="0" baseline="0" dirty="0" smtClean="0">
                        <a:ln>
                          <a:noFill/>
                        </a:ln>
                        <a:solidFill>
                          <a:schemeClr val="bg1"/>
                        </a:solidFill>
                        <a:effectLst/>
                        <a:latin typeface="Arial" charset="0"/>
                        <a:ea typeface="Times New Roman" pitchFamily="18" charset="0"/>
                        <a:cs typeface="Arial" charset="0"/>
                      </a:endParaRPr>
                    </a:p>
                  </a:txBody>
                  <a:tcPr marL="91444" marR="91444" marT="45719" marB="45719"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89838" name="Metin kutusu 1"/>
          <p:cNvSpPr txBox="1">
            <a:spLocks noChangeArrowheads="1"/>
          </p:cNvSpPr>
          <p:nvPr/>
        </p:nvSpPr>
        <p:spPr bwMode="auto">
          <a:xfrm>
            <a:off x="2351088" y="6407150"/>
            <a:ext cx="2305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sz="1600">
                <a:solidFill>
                  <a:srgbClr val="FFFFFF"/>
                </a:solidFill>
              </a:rPr>
              <a:t>(Munsuz ve ark., 2001)</a:t>
            </a:r>
          </a:p>
        </p:txBody>
      </p:sp>
    </p:spTree>
    <p:extLst>
      <p:ext uri="{BB962C8B-B14F-4D97-AF65-F5344CB8AC3E}">
        <p14:creationId xmlns:p14="http://schemas.microsoft.com/office/powerpoint/2010/main" val="2816181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p:txBody>
          <a:bodyPr/>
          <a:lstStyle/>
          <a:p>
            <a:pPr eaLnBrk="1" hangingPunct="1">
              <a:defRPr/>
            </a:pPr>
            <a:r>
              <a:rPr lang="tr-TR" smtClean="0"/>
              <a:t>Analiz Sonuçlarının Kontrolü</a:t>
            </a:r>
          </a:p>
        </p:txBody>
      </p:sp>
      <p:sp>
        <p:nvSpPr>
          <p:cNvPr id="420867" name="Rectangle 3"/>
          <p:cNvSpPr>
            <a:spLocks noGrp="1" noChangeArrowheads="1"/>
          </p:cNvSpPr>
          <p:nvPr>
            <p:ph type="body" idx="1"/>
          </p:nvPr>
        </p:nvSpPr>
        <p:spPr/>
        <p:txBody>
          <a:bodyPr/>
          <a:lstStyle/>
          <a:p>
            <a:pPr marL="609600" indent="-609600" eaLnBrk="1" hangingPunct="1">
              <a:defRPr/>
            </a:pPr>
            <a:r>
              <a:rPr lang="tr-TR" sz="2400"/>
              <a:t>Toprak çözeltisinin EC’si (dS/m)10 ile çarpıldığında, me/L olarak toplam çözünebilir katyon konsantrasyonunu verir. </a:t>
            </a:r>
          </a:p>
          <a:p>
            <a:pPr marL="609600" indent="-609600" eaLnBrk="1" hangingPunct="1">
              <a:defRPr/>
            </a:pPr>
            <a:r>
              <a:rPr lang="tr-TR" sz="2400"/>
              <a:t>∑ Katyon = ∑ Anyon olmalı </a:t>
            </a:r>
          </a:p>
          <a:p>
            <a:pPr marL="609600" indent="-609600" eaLnBrk="1" hangingPunct="1">
              <a:defRPr/>
            </a:pPr>
            <a:r>
              <a:rPr lang="tr-TR" sz="2400"/>
              <a:t>pH&gt;9.0 olduğunda karbonat iyonu toprak çözeltisinde olmalı</a:t>
            </a:r>
          </a:p>
          <a:p>
            <a:pPr marL="609600" indent="-609600" eaLnBrk="1" hangingPunct="1">
              <a:defRPr/>
            </a:pPr>
            <a:r>
              <a:rPr lang="tr-TR" sz="2400"/>
              <a:t>Karbonat iyonlarının varlığı halinde bikarbonat iyon içeriği nadiren 10me/L değerini geçer.</a:t>
            </a:r>
          </a:p>
          <a:p>
            <a:pPr marL="609600" indent="-609600" eaLnBrk="1" hangingPunct="1">
              <a:defRPr/>
            </a:pPr>
            <a:r>
              <a:rPr lang="tr-TR" sz="2400"/>
              <a:t>pH 7 ve küçükse bikarbonat iyon içeriği 3-4me/L değerini pek geçmez.</a:t>
            </a:r>
          </a:p>
          <a:p>
            <a:pPr marL="609600" indent="-609600" eaLnBrk="1" hangingPunct="1">
              <a:defRPr/>
            </a:pPr>
            <a:r>
              <a:rPr lang="tr-TR" sz="2400"/>
              <a:t>pH&gt;9.0 olduğunda Ca+Mg içeriği 2me/L değerini nadiren geçer</a:t>
            </a:r>
          </a:p>
          <a:p>
            <a:pPr marL="609600" indent="-609600" eaLnBrk="1" hangingPunct="1">
              <a:defRPr/>
            </a:pPr>
            <a:endParaRPr lang="tr-TR" sz="2400"/>
          </a:p>
          <a:p>
            <a:pPr marL="609600" indent="-609600" eaLnBrk="1" hangingPunct="1">
              <a:defRPr/>
            </a:pPr>
            <a:endParaRPr lang="tr-TR" sz="2400"/>
          </a:p>
          <a:p>
            <a:pPr marL="609600" indent="-609600" eaLnBrk="1" hangingPunct="1">
              <a:buFont typeface="Wingdings" panose="05000000000000000000" pitchFamily="2" charset="2"/>
              <a:buAutoNum type="arabicPeriod"/>
              <a:defRPr/>
            </a:pPr>
            <a:endParaRPr lang="tr-TR" sz="2400"/>
          </a:p>
          <a:p>
            <a:pPr marL="609600" indent="-609600" eaLnBrk="1" hangingPunct="1">
              <a:buFont typeface="Wingdings" panose="05000000000000000000" pitchFamily="2" charset="2"/>
              <a:buAutoNum type="arabicPeriod"/>
              <a:defRPr/>
            </a:pPr>
            <a:endParaRPr lang="tr-TR" sz="2800"/>
          </a:p>
        </p:txBody>
      </p:sp>
    </p:spTree>
    <p:extLst>
      <p:ext uri="{BB962C8B-B14F-4D97-AF65-F5344CB8AC3E}">
        <p14:creationId xmlns:p14="http://schemas.microsoft.com/office/powerpoint/2010/main" val="3793710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rrowheads="1"/>
          </p:cNvSpPr>
          <p:nvPr>
            <p:ph type="title"/>
          </p:nvPr>
        </p:nvSpPr>
        <p:spPr/>
        <p:txBody>
          <a:bodyPr/>
          <a:lstStyle/>
          <a:p>
            <a:pPr eaLnBrk="1" hangingPunct="1">
              <a:defRPr/>
            </a:pPr>
            <a:r>
              <a:rPr lang="tr-TR" smtClean="0"/>
              <a:t>Analiz Sonuçlarının Kontrolü</a:t>
            </a:r>
          </a:p>
        </p:txBody>
      </p:sp>
      <p:sp>
        <p:nvSpPr>
          <p:cNvPr id="421891" name="Rectangle 3"/>
          <p:cNvSpPr>
            <a:spLocks noGrp="1" noChangeArrowheads="1"/>
          </p:cNvSpPr>
          <p:nvPr>
            <p:ph type="body" idx="1"/>
          </p:nvPr>
        </p:nvSpPr>
        <p:spPr/>
        <p:txBody>
          <a:bodyPr/>
          <a:lstStyle/>
          <a:p>
            <a:pPr eaLnBrk="1" hangingPunct="1">
              <a:defRPr/>
            </a:pPr>
            <a:r>
              <a:rPr lang="tr-TR" sz="2400" dirty="0" err="1"/>
              <a:t>Saturasyon</a:t>
            </a:r>
            <a:r>
              <a:rPr lang="tr-TR" sz="2400" dirty="0"/>
              <a:t> </a:t>
            </a:r>
            <a:r>
              <a:rPr lang="tr-TR" sz="2400" dirty="0" err="1"/>
              <a:t>ekstraktında</a:t>
            </a:r>
            <a:r>
              <a:rPr lang="tr-TR" sz="2400" dirty="0"/>
              <a:t> 20 me/L daha fazla kalsiyum varsa toprakta jips kontrolü yapılmalıdır.</a:t>
            </a:r>
          </a:p>
          <a:p>
            <a:pPr eaLnBrk="1" hangingPunct="1">
              <a:defRPr/>
            </a:pPr>
            <a:r>
              <a:rPr lang="tr-TR" sz="2400" dirty="0"/>
              <a:t>Kireçli bir toprağın </a:t>
            </a:r>
            <a:r>
              <a:rPr lang="tr-TR" sz="2400" dirty="0" err="1"/>
              <a:t>saturasyon</a:t>
            </a:r>
            <a:r>
              <a:rPr lang="tr-TR" sz="2400" dirty="0"/>
              <a:t> </a:t>
            </a:r>
            <a:r>
              <a:rPr lang="tr-TR" sz="2400" dirty="0" err="1"/>
              <a:t>ekstraktında</a:t>
            </a:r>
            <a:r>
              <a:rPr lang="tr-TR" sz="2400" dirty="0"/>
              <a:t> </a:t>
            </a:r>
            <a:r>
              <a:rPr lang="tr-TR" sz="2400" dirty="0" err="1"/>
              <a:t>pH</a:t>
            </a:r>
            <a:r>
              <a:rPr lang="tr-TR" sz="2400" dirty="0"/>
              <a:t>&gt;7 ve genellikle &gt;7.5 </a:t>
            </a:r>
            <a:r>
              <a:rPr lang="tr-TR" sz="2400" dirty="0" err="1"/>
              <a:t>dir</a:t>
            </a:r>
            <a:r>
              <a:rPr lang="tr-TR" sz="2400" dirty="0"/>
              <a:t>. Kireçli olmayan bir toprakta </a:t>
            </a:r>
            <a:r>
              <a:rPr lang="tr-TR" sz="2400" dirty="0" err="1"/>
              <a:t>pH</a:t>
            </a:r>
            <a:r>
              <a:rPr lang="tr-TR" sz="2400" dirty="0"/>
              <a:t> 7.3-7.4 kadar yükselebilir.</a:t>
            </a:r>
          </a:p>
          <a:p>
            <a:pPr eaLnBrk="1" hangingPunct="1">
              <a:defRPr/>
            </a:pPr>
            <a:r>
              <a:rPr lang="tr-TR" sz="2400" dirty="0" err="1"/>
              <a:t>Saturasyon</a:t>
            </a:r>
            <a:r>
              <a:rPr lang="tr-TR" sz="2400" dirty="0"/>
              <a:t> </a:t>
            </a:r>
            <a:r>
              <a:rPr lang="tr-TR" sz="2400" dirty="0" err="1"/>
              <a:t>ekstraktında</a:t>
            </a:r>
            <a:r>
              <a:rPr lang="tr-TR" sz="2400" dirty="0"/>
              <a:t> jipsli toprakların </a:t>
            </a:r>
            <a:r>
              <a:rPr lang="tr-TR" sz="2400" dirty="0" err="1"/>
              <a:t>pH</a:t>
            </a:r>
            <a:r>
              <a:rPr lang="tr-TR" sz="2400" dirty="0"/>
              <a:t> değeri ESP değerine bakılmaksızın genellikle 8.2’den daha düşüktür.</a:t>
            </a:r>
          </a:p>
          <a:p>
            <a:pPr eaLnBrk="1" hangingPunct="1">
              <a:defRPr/>
            </a:pPr>
            <a:r>
              <a:rPr lang="tr-TR" sz="2400" dirty="0" err="1"/>
              <a:t>Saturasyon</a:t>
            </a:r>
            <a:r>
              <a:rPr lang="tr-TR" sz="2400" dirty="0"/>
              <a:t> çamurunda 8.2’den daha yüksek </a:t>
            </a:r>
            <a:r>
              <a:rPr lang="tr-TR" sz="2400" dirty="0" err="1"/>
              <a:t>pH</a:t>
            </a:r>
            <a:r>
              <a:rPr lang="tr-TR" sz="2400" dirty="0"/>
              <a:t> </a:t>
            </a:r>
            <a:r>
              <a:rPr lang="tr-TR" sz="2400" dirty="0" err="1"/>
              <a:t>ESP’nin</a:t>
            </a:r>
            <a:r>
              <a:rPr lang="tr-TR" sz="2400" dirty="0"/>
              <a:t> 15’den fazla olduğunu gösterir.</a:t>
            </a:r>
          </a:p>
          <a:p>
            <a:pPr eaLnBrk="1" hangingPunct="1">
              <a:defRPr/>
            </a:pPr>
            <a:r>
              <a:rPr lang="tr-TR" sz="2400" dirty="0"/>
              <a:t>Toprakta ESP ile SAR arasında ilişki olup biri artarken diğeri de artmaktadır. </a:t>
            </a:r>
          </a:p>
        </p:txBody>
      </p:sp>
    </p:spTree>
    <p:extLst>
      <p:ext uri="{BB962C8B-B14F-4D97-AF65-F5344CB8AC3E}">
        <p14:creationId xmlns:p14="http://schemas.microsoft.com/office/powerpoint/2010/main" val="60433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rrowheads="1"/>
          </p:cNvSpPr>
          <p:nvPr>
            <p:ph type="title"/>
          </p:nvPr>
        </p:nvSpPr>
        <p:spPr/>
        <p:txBody>
          <a:bodyPr/>
          <a:lstStyle/>
          <a:p>
            <a:pPr eaLnBrk="1" hangingPunct="1">
              <a:defRPr/>
            </a:pPr>
            <a:r>
              <a:rPr lang="tr-TR" smtClean="0"/>
              <a:t>Sulama yöntemi</a:t>
            </a:r>
          </a:p>
        </p:txBody>
      </p:sp>
      <p:sp>
        <p:nvSpPr>
          <p:cNvPr id="361475" name="Rectangle 3"/>
          <p:cNvSpPr>
            <a:spLocks noGrp="1" noChangeArrowheads="1"/>
          </p:cNvSpPr>
          <p:nvPr>
            <p:ph type="body" idx="1"/>
          </p:nvPr>
        </p:nvSpPr>
        <p:spPr>
          <a:xfrm>
            <a:off x="1981200" y="1341438"/>
            <a:ext cx="8229600" cy="4679950"/>
          </a:xfrm>
        </p:spPr>
        <p:txBody>
          <a:bodyPr/>
          <a:lstStyle/>
          <a:p>
            <a:pPr eaLnBrk="1" hangingPunct="1">
              <a:lnSpc>
                <a:spcPct val="90000"/>
              </a:lnSpc>
              <a:defRPr/>
            </a:pPr>
            <a:r>
              <a:rPr lang="tr-TR" sz="2800" dirty="0"/>
              <a:t>Karık ve yağmurlama sulama yöntemlerine kıyasla damla sulamayla mısır yetiştirildiğinde toprak profilinde tuzların dağlımı daha uygun bulunmuştur. </a:t>
            </a:r>
          </a:p>
          <a:p>
            <a:pPr eaLnBrk="1" hangingPunct="1">
              <a:lnSpc>
                <a:spcPct val="90000"/>
              </a:lnSpc>
              <a:defRPr/>
            </a:pPr>
            <a:r>
              <a:rPr lang="tr-TR" sz="2800" dirty="0"/>
              <a:t>Bununla beraber, damla sulama yönteminde, damlatıcı noktalar arasında sıra genişliği ve aralığına bağlı olarak muhtemelen dikkate değer tuz birikimi olmaktadır. </a:t>
            </a:r>
          </a:p>
          <a:p>
            <a:pPr eaLnBrk="1" hangingPunct="1">
              <a:lnSpc>
                <a:spcPct val="90000"/>
              </a:lnSpc>
              <a:defRPr/>
            </a:pPr>
            <a:r>
              <a:rPr lang="tr-TR" sz="2800" dirty="0"/>
              <a:t>Yağmurlama ve damla sulama yöntemleri gerek su kullanımı gerekse tuzluluk kontrolü yönünden etkili yöntemlerdir. Her ikisinin başlangıçtaki yüksek maliyetleri, nakliye, alt yapı ve pazar ekonomisinin gelişmediği yerler kullanımlarını engellemektedir. </a:t>
            </a:r>
          </a:p>
        </p:txBody>
      </p:sp>
    </p:spTree>
    <p:extLst>
      <p:ext uri="{BB962C8B-B14F-4D97-AF65-F5344CB8AC3E}">
        <p14:creationId xmlns:p14="http://schemas.microsoft.com/office/powerpoint/2010/main" val="2498776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rrowheads="1"/>
          </p:cNvSpPr>
          <p:nvPr>
            <p:ph type="title"/>
          </p:nvPr>
        </p:nvSpPr>
        <p:spPr/>
        <p:txBody>
          <a:bodyPr/>
          <a:lstStyle/>
          <a:p>
            <a:pPr eaLnBrk="1" hangingPunct="1">
              <a:defRPr/>
            </a:pPr>
            <a:r>
              <a:rPr lang="tr-TR" smtClean="0"/>
              <a:t>Analiz Sonuçlarının Kontrolü</a:t>
            </a:r>
          </a:p>
        </p:txBody>
      </p:sp>
      <p:graphicFrame>
        <p:nvGraphicFramePr>
          <p:cNvPr id="292867" name="Object 4"/>
          <p:cNvGraphicFramePr>
            <a:graphicFrameLocks noGrp="1" noChangeAspect="1"/>
          </p:cNvGraphicFramePr>
          <p:nvPr>
            <p:ph idx="1"/>
          </p:nvPr>
        </p:nvGraphicFramePr>
        <p:xfrm>
          <a:off x="3287713" y="2492375"/>
          <a:ext cx="3840162" cy="1079500"/>
        </p:xfrm>
        <a:graphic>
          <a:graphicData uri="http://schemas.openxmlformats.org/presentationml/2006/ole">
            <mc:AlternateContent xmlns:mc="http://schemas.openxmlformats.org/markup-compatibility/2006">
              <mc:Choice xmlns:v="urn:schemas-microsoft-com:vml" Requires="v">
                <p:oleObj spid="_x0000_s1026" name="Denklem" r:id="rId3" imgW="1473200" imgH="419100" progId="Equation.3">
                  <p:embed/>
                </p:oleObj>
              </mc:Choice>
              <mc:Fallback>
                <p:oleObj name="Denklem" r:id="rId3" imgW="14732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3" y="2492375"/>
                        <a:ext cx="3840162" cy="1079500"/>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165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rrowheads="1"/>
          </p:cNvSpPr>
          <p:nvPr>
            <p:ph type="title"/>
          </p:nvPr>
        </p:nvSpPr>
        <p:spPr/>
        <p:txBody>
          <a:bodyPr/>
          <a:lstStyle/>
          <a:p>
            <a:pPr eaLnBrk="1" hangingPunct="1">
              <a:defRPr/>
            </a:pPr>
            <a:r>
              <a:rPr lang="tr-TR" smtClean="0"/>
              <a:t>Analiz Sonuçlarının Kontrolü</a:t>
            </a:r>
          </a:p>
        </p:txBody>
      </p:sp>
      <p:sp>
        <p:nvSpPr>
          <p:cNvPr id="427011" name="Rectangle 3"/>
          <p:cNvSpPr>
            <a:spLocks noGrp="1" noChangeArrowheads="1"/>
          </p:cNvSpPr>
          <p:nvPr>
            <p:ph type="body" idx="1"/>
          </p:nvPr>
        </p:nvSpPr>
        <p:spPr/>
        <p:txBody>
          <a:bodyPr/>
          <a:lstStyle/>
          <a:p>
            <a:pPr eaLnBrk="1" hangingPunct="1">
              <a:defRPr/>
            </a:pPr>
            <a:r>
              <a:rPr lang="tr-TR" sz="2400" dirty="0"/>
              <a:t>Sulama suyunun SAR değeri ile toprak </a:t>
            </a:r>
            <a:r>
              <a:rPr lang="tr-TR" sz="2400" dirty="0" err="1"/>
              <a:t>ekstraktı’nın</a:t>
            </a:r>
            <a:r>
              <a:rPr lang="tr-TR" sz="2400" dirty="0"/>
              <a:t> SAR değeri arasındaki ilişki</a:t>
            </a:r>
          </a:p>
          <a:p>
            <a:pPr eaLnBrk="1" hangingPunct="1">
              <a:defRPr/>
            </a:pPr>
            <a:r>
              <a:rPr lang="tr-TR" sz="2400" dirty="0"/>
              <a:t>Y= 0.88 x - 0.52</a:t>
            </a:r>
          </a:p>
          <a:p>
            <a:pPr eaLnBrk="1" hangingPunct="1">
              <a:defRPr/>
            </a:pPr>
            <a:r>
              <a:rPr lang="tr-TR" sz="2400" dirty="0"/>
              <a:t>Sulama suyunun SAR değeri 20 iken toprak </a:t>
            </a:r>
            <a:r>
              <a:rPr lang="tr-TR" sz="2400" dirty="0" err="1"/>
              <a:t>ekstraktında</a:t>
            </a:r>
            <a:r>
              <a:rPr lang="tr-TR" sz="2400" dirty="0"/>
              <a:t> beklenen SAR;</a:t>
            </a:r>
          </a:p>
          <a:p>
            <a:pPr eaLnBrk="1" hangingPunct="1">
              <a:defRPr/>
            </a:pPr>
            <a:r>
              <a:rPr lang="tr-TR" sz="2400" dirty="0"/>
              <a:t> Y= 0.88 . 20 - 0.52</a:t>
            </a:r>
          </a:p>
          <a:p>
            <a:pPr eaLnBrk="1" hangingPunct="1">
              <a:defRPr/>
            </a:pPr>
            <a:r>
              <a:rPr lang="tr-TR" sz="2400" dirty="0"/>
              <a:t>SAR=17</a:t>
            </a:r>
          </a:p>
          <a:p>
            <a:pPr eaLnBrk="1" hangingPunct="1">
              <a:defRPr/>
            </a:pPr>
            <a:r>
              <a:rPr lang="tr-TR" sz="2400" dirty="0"/>
              <a:t>Sulama suyu ya da </a:t>
            </a:r>
            <a:r>
              <a:rPr lang="tr-TR" sz="2400" dirty="0" err="1"/>
              <a:t>saturasyon</a:t>
            </a:r>
            <a:r>
              <a:rPr lang="tr-TR" sz="2400" dirty="0"/>
              <a:t> </a:t>
            </a:r>
            <a:r>
              <a:rPr lang="tr-TR" sz="2400" dirty="0" err="1"/>
              <a:t>ekstraktında</a:t>
            </a:r>
            <a:r>
              <a:rPr lang="tr-TR" sz="2400" dirty="0"/>
              <a:t> </a:t>
            </a:r>
          </a:p>
          <a:p>
            <a:pPr eaLnBrk="1" hangingPunct="1">
              <a:defRPr/>
            </a:pPr>
            <a:r>
              <a:rPr lang="tr-TR" sz="2400" dirty="0"/>
              <a:t>%tuz = </a:t>
            </a:r>
            <a:r>
              <a:rPr lang="tr-TR" sz="2400" dirty="0" err="1"/>
              <a:t>ppm</a:t>
            </a:r>
            <a:r>
              <a:rPr lang="tr-TR" sz="2400" dirty="0"/>
              <a:t>/10 000</a:t>
            </a:r>
          </a:p>
          <a:p>
            <a:pPr eaLnBrk="1" hangingPunct="1">
              <a:defRPr/>
            </a:pPr>
            <a:r>
              <a:rPr lang="tr-TR" sz="2400" dirty="0"/>
              <a:t>%Tuz (toprak)= 0.064 . EC (</a:t>
            </a:r>
            <a:r>
              <a:rPr lang="tr-TR" sz="2400" dirty="0" err="1"/>
              <a:t>dS</a:t>
            </a:r>
            <a:r>
              <a:rPr lang="tr-TR" sz="2400" dirty="0"/>
              <a:t>/m) . % </a:t>
            </a:r>
            <a:r>
              <a:rPr lang="tr-TR" sz="2400" dirty="0" err="1"/>
              <a:t>Saturasyon</a:t>
            </a:r>
            <a:r>
              <a:rPr lang="tr-TR" sz="2400" dirty="0"/>
              <a:t> / 100</a:t>
            </a:r>
          </a:p>
          <a:p>
            <a:pPr eaLnBrk="1" hangingPunct="1">
              <a:defRPr/>
            </a:pPr>
            <a:endParaRPr lang="tr-TR" sz="2400" dirty="0"/>
          </a:p>
          <a:p>
            <a:pPr eaLnBrk="1" hangingPunct="1">
              <a:defRPr/>
            </a:pPr>
            <a:endParaRPr lang="tr-TR" sz="2400" dirty="0"/>
          </a:p>
        </p:txBody>
      </p:sp>
    </p:spTree>
    <p:extLst>
      <p:ext uri="{BB962C8B-B14F-4D97-AF65-F5344CB8AC3E}">
        <p14:creationId xmlns:p14="http://schemas.microsoft.com/office/powerpoint/2010/main" val="3715468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rrowheads="1"/>
          </p:cNvSpPr>
          <p:nvPr>
            <p:ph type="title"/>
          </p:nvPr>
        </p:nvSpPr>
        <p:spPr/>
        <p:txBody>
          <a:bodyPr/>
          <a:lstStyle/>
          <a:p>
            <a:pPr eaLnBrk="1" hangingPunct="1">
              <a:defRPr/>
            </a:pPr>
            <a:r>
              <a:rPr lang="tr-TR" smtClean="0"/>
              <a:t>Karık sulamada tuz birikimi </a:t>
            </a:r>
          </a:p>
        </p:txBody>
      </p:sp>
      <p:pic>
        <p:nvPicPr>
          <p:cNvPr id="257027" name="Picture 4" descr="IMG_003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40014" y="1417638"/>
            <a:ext cx="7056437"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7028" name="Metin kutusu 1"/>
          <p:cNvSpPr txBox="1">
            <a:spLocks noChangeArrowheads="1"/>
          </p:cNvSpPr>
          <p:nvPr/>
        </p:nvSpPr>
        <p:spPr bwMode="auto">
          <a:xfrm>
            <a:off x="2711450" y="6021388"/>
            <a:ext cx="280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98474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rrowheads="1"/>
          </p:cNvSpPr>
          <p:nvPr>
            <p:ph type="title"/>
          </p:nvPr>
        </p:nvSpPr>
        <p:spPr/>
        <p:txBody>
          <a:bodyPr/>
          <a:lstStyle/>
          <a:p>
            <a:pPr eaLnBrk="1" hangingPunct="1">
              <a:defRPr/>
            </a:pPr>
            <a:r>
              <a:rPr lang="tr-TR" sz="4000"/>
              <a:t>Tohum yatağı ve sulama yöntemine bağlı olarak tuz birikme deseni </a:t>
            </a:r>
          </a:p>
        </p:txBody>
      </p:sp>
      <p:pic>
        <p:nvPicPr>
          <p:cNvPr id="258051" name="Picture 4" descr="IMG_001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82888" y="1628775"/>
            <a:ext cx="6769100"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8052" name="Metin kutusu 1"/>
          <p:cNvSpPr txBox="1">
            <a:spLocks noChangeArrowheads="1"/>
          </p:cNvSpPr>
          <p:nvPr/>
        </p:nvSpPr>
        <p:spPr bwMode="auto">
          <a:xfrm>
            <a:off x="2927350" y="6021388"/>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71362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p:txBody>
          <a:bodyPr/>
          <a:lstStyle/>
          <a:p>
            <a:pPr eaLnBrk="1" hangingPunct="1">
              <a:defRPr/>
            </a:pPr>
            <a:r>
              <a:rPr lang="tr-TR" dirty="0" err="1" smtClean="0"/>
              <a:t>Malçlama</a:t>
            </a:r>
            <a:endParaRPr lang="tr-TR" dirty="0" smtClean="0"/>
          </a:p>
        </p:txBody>
      </p:sp>
      <p:sp>
        <p:nvSpPr>
          <p:cNvPr id="364547" name="Rectangle 3"/>
          <p:cNvSpPr>
            <a:spLocks noGrp="1" noChangeArrowheads="1"/>
          </p:cNvSpPr>
          <p:nvPr>
            <p:ph type="body" idx="1"/>
          </p:nvPr>
        </p:nvSpPr>
        <p:spPr>
          <a:xfrm>
            <a:off x="1981200" y="1417639"/>
            <a:ext cx="8229600" cy="4891087"/>
          </a:xfrm>
        </p:spPr>
        <p:txBody>
          <a:bodyPr/>
          <a:lstStyle/>
          <a:p>
            <a:pPr algn="just" eaLnBrk="1" hangingPunct="1">
              <a:lnSpc>
                <a:spcPct val="80000"/>
              </a:lnSpc>
              <a:defRPr/>
            </a:pPr>
            <a:r>
              <a:rPr lang="tr-TR" sz="2000" dirty="0">
                <a:latin typeface="Times New Roman" panose="02020603050405020304" pitchFamily="18" charset="0"/>
                <a:cs typeface="Times New Roman" panose="02020603050405020304" pitchFamily="18" charset="0"/>
              </a:rPr>
              <a:t>Nadas periyodları ve iki sulama arasında yüksek </a:t>
            </a:r>
            <a:r>
              <a:rPr lang="tr-TR" sz="2000" dirty="0" err="1">
                <a:latin typeface="Times New Roman" panose="02020603050405020304" pitchFamily="18" charset="0"/>
                <a:cs typeface="Times New Roman" panose="02020603050405020304" pitchFamily="18" charset="0"/>
              </a:rPr>
              <a:t>evapotranspirasyon</a:t>
            </a:r>
            <a:r>
              <a:rPr lang="tr-TR" sz="2000" dirty="0">
                <a:latin typeface="Times New Roman" panose="02020603050405020304" pitchFamily="18" charset="0"/>
                <a:cs typeface="Times New Roman" panose="02020603050405020304" pitchFamily="18" charset="0"/>
              </a:rPr>
              <a:t> dönemleri esnasında yıkanmış tuzların, toprak yüzeyine geri dönme eğilimi vardır.</a:t>
            </a:r>
          </a:p>
          <a:p>
            <a:pPr algn="just" eaLnBrk="1" hangingPunct="1">
              <a:lnSpc>
                <a:spcPct val="80000"/>
              </a:lnSpc>
              <a:defRPr/>
            </a:pPr>
            <a:endParaRPr lang="tr-TR" sz="2000" dirty="0">
              <a:latin typeface="Times New Roman" panose="02020603050405020304" pitchFamily="18" charset="0"/>
              <a:cs typeface="Times New Roman" panose="02020603050405020304" pitchFamily="18" charset="0"/>
            </a:endParaRPr>
          </a:p>
          <a:p>
            <a:pPr algn="just" eaLnBrk="1" hangingPunct="1">
              <a:lnSpc>
                <a:spcPct val="80000"/>
              </a:lnSpc>
              <a:defRPr/>
            </a:pPr>
            <a:r>
              <a:rPr lang="tr-TR" sz="2000" dirty="0">
                <a:effectLst/>
                <a:latin typeface="Times New Roman" panose="02020603050405020304" pitchFamily="18" charset="0"/>
                <a:cs typeface="Times New Roman" panose="02020603050405020304" pitchFamily="18" charset="0"/>
              </a:rPr>
              <a:t>Taban suyu tuzlu ve yüzeye yakınsa, toprak tuzlanması fazladır. Toprak yüzeyinden buharlaşmayı azaltacak veya toprak suyunun aşağı hareketini teşvik edecek herhangi bir pratik, kök bölgesindeki tuzluluğu kontrol etmeye yardımcı olacaktır. </a:t>
            </a:r>
          </a:p>
          <a:p>
            <a:pPr algn="just" eaLnBrk="1" hangingPunct="1">
              <a:lnSpc>
                <a:spcPct val="80000"/>
              </a:lnSpc>
              <a:defRPr/>
            </a:pPr>
            <a:endParaRPr lang="tr-TR" sz="2000" dirty="0">
              <a:effectLst/>
              <a:latin typeface="Times New Roman" panose="02020603050405020304" pitchFamily="18" charset="0"/>
              <a:cs typeface="Times New Roman" panose="02020603050405020304" pitchFamily="18" charset="0"/>
            </a:endParaRPr>
          </a:p>
          <a:p>
            <a:pPr algn="just" eaLnBrk="1" hangingPunct="1">
              <a:lnSpc>
                <a:spcPct val="80000"/>
              </a:lnSpc>
              <a:defRPr/>
            </a:pPr>
            <a:r>
              <a:rPr lang="tr-TR" sz="2000" dirty="0">
                <a:latin typeface="Times New Roman" panose="02020603050405020304" pitchFamily="18" charset="0"/>
                <a:cs typeface="Times New Roman" panose="02020603050405020304" pitchFamily="18" charset="0"/>
              </a:rPr>
              <a:t>Bazı araştırıcılar, çıplak nadas ve anız </a:t>
            </a:r>
            <a:r>
              <a:rPr lang="tr-TR" sz="2000" dirty="0" err="1">
                <a:latin typeface="Times New Roman" panose="02020603050405020304" pitchFamily="18" charset="0"/>
                <a:cs typeface="Times New Roman" panose="02020603050405020304" pitchFamily="18" charset="0"/>
              </a:rPr>
              <a:t>malçlı</a:t>
            </a:r>
            <a:r>
              <a:rPr lang="tr-TR" sz="2000" dirty="0">
                <a:latin typeface="Times New Roman" panose="02020603050405020304" pitchFamily="18" charset="0"/>
                <a:cs typeface="Times New Roman" panose="02020603050405020304" pitchFamily="18" charset="0"/>
              </a:rPr>
              <a:t> nadasın toprak tuzluluğunda neden olduğu değişiklikleri araştırmışlardır. Araştırma sonuçlarına göre, tuzluluğu azaltmada </a:t>
            </a:r>
            <a:r>
              <a:rPr lang="tr-TR" sz="2000" dirty="0" err="1">
                <a:latin typeface="Times New Roman" panose="02020603050405020304" pitchFamily="18" charset="0"/>
                <a:cs typeface="Times New Roman" panose="02020603050405020304" pitchFamily="18" charset="0"/>
              </a:rPr>
              <a:t>anızlı</a:t>
            </a:r>
            <a:r>
              <a:rPr lang="tr-TR" sz="2000" dirty="0">
                <a:latin typeface="Times New Roman" panose="02020603050405020304" pitchFamily="18" charset="0"/>
                <a:cs typeface="Times New Roman" panose="02020603050405020304" pitchFamily="18" charset="0"/>
              </a:rPr>
              <a:t> malç toprak </a:t>
            </a:r>
            <a:r>
              <a:rPr lang="tr-TR" sz="2000" dirty="0" err="1">
                <a:latin typeface="Times New Roman" panose="02020603050405020304" pitchFamily="18" charset="0"/>
                <a:cs typeface="Times New Roman" panose="02020603050405020304" pitchFamily="18" charset="0"/>
              </a:rPr>
              <a:t>malçına</a:t>
            </a:r>
            <a:r>
              <a:rPr lang="tr-TR" sz="2000" dirty="0">
                <a:latin typeface="Times New Roman" panose="02020603050405020304" pitchFamily="18" charset="0"/>
                <a:cs typeface="Times New Roman" panose="02020603050405020304" pitchFamily="18" charset="0"/>
              </a:rPr>
              <a:t> göre çok daha etkili olmuştur. </a:t>
            </a:r>
          </a:p>
          <a:p>
            <a:pPr algn="just" eaLnBrk="1" hangingPunct="1">
              <a:lnSpc>
                <a:spcPct val="80000"/>
              </a:lnSpc>
              <a:defRPr/>
            </a:pPr>
            <a:endParaRPr lang="tr-TR" sz="2000" dirty="0">
              <a:latin typeface="Times New Roman" panose="02020603050405020304" pitchFamily="18" charset="0"/>
              <a:cs typeface="Times New Roman" panose="02020603050405020304" pitchFamily="18" charset="0"/>
            </a:endParaRPr>
          </a:p>
          <a:p>
            <a:pPr algn="just" eaLnBrk="1" hangingPunct="1">
              <a:lnSpc>
                <a:spcPct val="80000"/>
              </a:lnSpc>
              <a:defRPr/>
            </a:pPr>
            <a:r>
              <a:rPr lang="tr-TR" sz="2000" dirty="0">
                <a:latin typeface="Times New Roman" panose="02020603050405020304" pitchFamily="18" charset="0"/>
                <a:cs typeface="Times New Roman" panose="02020603050405020304" pitchFamily="18" charset="0"/>
              </a:rPr>
              <a:t>Araştırıcılar </a:t>
            </a:r>
            <a:r>
              <a:rPr lang="tr-TR" sz="2000" dirty="0" err="1">
                <a:latin typeface="Times New Roman" panose="02020603050405020304" pitchFamily="18" charset="0"/>
                <a:cs typeface="Times New Roman" panose="02020603050405020304" pitchFamily="18" charset="0"/>
              </a:rPr>
              <a:t>malçlı</a:t>
            </a:r>
            <a:r>
              <a:rPr lang="tr-TR" sz="2000" dirty="0">
                <a:latin typeface="Times New Roman" panose="02020603050405020304" pitchFamily="18" charset="0"/>
                <a:cs typeface="Times New Roman" panose="02020603050405020304" pitchFamily="18" charset="0"/>
              </a:rPr>
              <a:t> toprağa periyodik olarak yağmurlama yöntemiyle su uygulamasının, önemli miktarda tuzu uzaklaştırdığını ve bu nedenle yıkama etkinliğinin, çıplak toprağın yağmurlama veya salma sulamayla yıkanmasından daha fazla olduğunu belirtmişlerdir.</a:t>
            </a:r>
          </a:p>
        </p:txBody>
      </p:sp>
    </p:spTree>
    <p:extLst>
      <p:ext uri="{BB962C8B-B14F-4D97-AF65-F5344CB8AC3E}">
        <p14:creationId xmlns:p14="http://schemas.microsoft.com/office/powerpoint/2010/main" val="3738431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err="1" smtClean="0"/>
              <a:t>Malçlama</a:t>
            </a:r>
            <a:endParaRPr lang="tr-TR" dirty="0"/>
          </a:p>
        </p:txBody>
      </p:sp>
      <p:sp>
        <p:nvSpPr>
          <p:cNvPr id="3" name="İçerik Yer Tutucusu 2"/>
          <p:cNvSpPr>
            <a:spLocks noGrp="1"/>
          </p:cNvSpPr>
          <p:nvPr>
            <p:ph idx="1"/>
          </p:nvPr>
        </p:nvSpPr>
        <p:spPr/>
        <p:txBody>
          <a:bodyPr/>
          <a:lstStyle/>
          <a:p>
            <a:pPr algn="just">
              <a:defRPr/>
            </a:pPr>
            <a:r>
              <a:rPr lang="tr-TR" sz="2400" dirty="0">
                <a:effectLst/>
              </a:rPr>
              <a:t>İspanya’da kurak ve doğal koşullarda </a:t>
            </a:r>
            <a:r>
              <a:rPr lang="tr-TR" sz="2400" dirty="0" err="1">
                <a:effectLst/>
              </a:rPr>
              <a:t>malçlı</a:t>
            </a:r>
            <a:r>
              <a:rPr lang="tr-TR" sz="2400" dirty="0">
                <a:effectLst/>
              </a:rPr>
              <a:t> ve </a:t>
            </a:r>
            <a:r>
              <a:rPr lang="tr-TR" sz="2400" dirty="0" err="1">
                <a:effectLst/>
              </a:rPr>
              <a:t>malçsız</a:t>
            </a:r>
            <a:r>
              <a:rPr lang="tr-TR" sz="2400" dirty="0">
                <a:effectLst/>
              </a:rPr>
              <a:t> koşullarda tuzdan etkilenmiş topraklarda tuzluluk parametrelerindeki değişimin izlendiği bir çalışmada;  Malç malzemesi olarak </a:t>
            </a:r>
            <a:r>
              <a:rPr lang="tr-TR" sz="2400" dirty="0" err="1">
                <a:effectLst/>
              </a:rPr>
              <a:t>bazaltik</a:t>
            </a:r>
            <a:r>
              <a:rPr lang="tr-TR" sz="2400" dirty="0">
                <a:effectLst/>
              </a:rPr>
              <a:t> tüf kullanılmıştır. Araştırıcılar </a:t>
            </a:r>
            <a:r>
              <a:rPr lang="tr-TR" sz="2400" dirty="0" err="1">
                <a:effectLst/>
              </a:rPr>
              <a:t>malçsız</a:t>
            </a:r>
            <a:r>
              <a:rPr lang="tr-TR" sz="2400" dirty="0">
                <a:effectLst/>
              </a:rPr>
              <a:t> topraklarda çok yüksek tuzdan etkilenme (EC= 43 </a:t>
            </a:r>
            <a:r>
              <a:rPr lang="tr-TR" sz="2400" dirty="0" err="1">
                <a:effectLst/>
              </a:rPr>
              <a:t>dS</a:t>
            </a:r>
            <a:r>
              <a:rPr lang="tr-TR" sz="2400" dirty="0">
                <a:effectLst/>
              </a:rPr>
              <a:t>/m ve ESP= 44) değerleri bulurken, </a:t>
            </a:r>
            <a:r>
              <a:rPr lang="tr-TR" sz="2400" dirty="0" err="1">
                <a:effectLst/>
              </a:rPr>
              <a:t>malçlı</a:t>
            </a:r>
            <a:r>
              <a:rPr lang="tr-TR" sz="2400" dirty="0">
                <a:effectLst/>
              </a:rPr>
              <a:t> topraklarda alkalilik ya da tuzluluk belirlememişlerdir (EC= 1,5 </a:t>
            </a:r>
            <a:r>
              <a:rPr lang="tr-TR" sz="2400" dirty="0" err="1">
                <a:effectLst/>
              </a:rPr>
              <a:t>dS</a:t>
            </a:r>
            <a:r>
              <a:rPr lang="tr-TR" sz="2400" dirty="0">
                <a:effectLst/>
              </a:rPr>
              <a:t>/m ve ESP= 9). </a:t>
            </a:r>
            <a:r>
              <a:rPr lang="tr-TR" sz="2400" dirty="0" err="1">
                <a:effectLst/>
              </a:rPr>
              <a:t>Malçlı</a:t>
            </a:r>
            <a:r>
              <a:rPr lang="tr-TR" sz="2400" dirty="0">
                <a:effectLst/>
              </a:rPr>
              <a:t> topraklarda, tuzluluk ve alkalilikteki azalmayı toprak nem rejimindeki değişime bağlı olarak, </a:t>
            </a:r>
            <a:r>
              <a:rPr lang="tr-TR" sz="2400" dirty="0" err="1">
                <a:effectLst/>
              </a:rPr>
              <a:t>infiltrasyonun</a:t>
            </a:r>
            <a:r>
              <a:rPr lang="tr-TR" sz="2400" dirty="0">
                <a:effectLst/>
              </a:rPr>
              <a:t> artması, </a:t>
            </a:r>
            <a:r>
              <a:rPr lang="tr-TR" sz="2400" dirty="0" err="1">
                <a:effectLst/>
              </a:rPr>
              <a:t>evaporasyonun</a:t>
            </a:r>
            <a:r>
              <a:rPr lang="tr-TR" sz="2400" dirty="0">
                <a:effectLst/>
              </a:rPr>
              <a:t> ve yukarı doğru sodyum ve diğer tuzların azalmasına bağlamışlardır.</a:t>
            </a:r>
          </a:p>
          <a:p>
            <a:pPr>
              <a:defRPr/>
            </a:pPr>
            <a:r>
              <a:rPr lang="tr-TR" sz="2400" dirty="0" err="1">
                <a:effectLst/>
              </a:rPr>
              <a:t>Tejedor</a:t>
            </a:r>
            <a:r>
              <a:rPr lang="tr-TR" sz="2400" dirty="0">
                <a:effectLst/>
              </a:rPr>
              <a:t> et al., (2003) </a:t>
            </a:r>
            <a:endParaRPr lang="tr-TR" sz="2400" dirty="0"/>
          </a:p>
        </p:txBody>
      </p:sp>
    </p:spTree>
    <p:extLst>
      <p:ext uri="{BB962C8B-B14F-4D97-AF65-F5344CB8AC3E}">
        <p14:creationId xmlns:p14="http://schemas.microsoft.com/office/powerpoint/2010/main" val="213720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err="1" smtClean="0"/>
              <a:t>Malçlama</a:t>
            </a:r>
            <a:endParaRPr lang="tr-TR" dirty="0"/>
          </a:p>
        </p:txBody>
      </p:sp>
      <p:sp>
        <p:nvSpPr>
          <p:cNvPr id="3" name="İçerik Yer Tutucusu 2"/>
          <p:cNvSpPr>
            <a:spLocks noGrp="1"/>
          </p:cNvSpPr>
          <p:nvPr>
            <p:ph idx="1"/>
          </p:nvPr>
        </p:nvSpPr>
        <p:spPr/>
        <p:txBody>
          <a:bodyPr/>
          <a:lstStyle/>
          <a:p>
            <a:pPr algn="just">
              <a:defRPr/>
            </a:pPr>
            <a:r>
              <a:rPr lang="tr-TR" sz="2400" dirty="0">
                <a:effectLst/>
              </a:rPr>
              <a:t>Malç iriliği ve malç kalınlığının </a:t>
            </a:r>
            <a:r>
              <a:rPr lang="tr-TR" sz="2400" dirty="0" err="1">
                <a:effectLst/>
              </a:rPr>
              <a:t>evaporasyona</a:t>
            </a:r>
            <a:r>
              <a:rPr lang="tr-TR" sz="2400" dirty="0">
                <a:effectLst/>
              </a:rPr>
              <a:t> etkisinin incelendiği  bir laboratuvar çalışmasında;  2, 5 ve 10cm malç kalınlıkları ile ince, orta ve kaba olarak adlandırılan farklı irilikteki </a:t>
            </a:r>
            <a:r>
              <a:rPr lang="tr-TR" sz="2400" dirty="0" err="1">
                <a:effectLst/>
              </a:rPr>
              <a:t>bazaltik</a:t>
            </a:r>
            <a:r>
              <a:rPr lang="tr-TR" sz="2400" dirty="0">
                <a:effectLst/>
              </a:rPr>
              <a:t> tüfler denemede kullanılmıştır.  Birikimli </a:t>
            </a:r>
            <a:r>
              <a:rPr lang="tr-TR" sz="2400" dirty="0" err="1">
                <a:effectLst/>
              </a:rPr>
              <a:t>evaporasyonun</a:t>
            </a:r>
            <a:r>
              <a:rPr lang="tr-TR" sz="2400" dirty="0">
                <a:effectLst/>
              </a:rPr>
              <a:t> </a:t>
            </a:r>
            <a:r>
              <a:rPr lang="tr-TR" sz="2400" dirty="0" err="1">
                <a:effectLst/>
              </a:rPr>
              <a:t>malçlı</a:t>
            </a:r>
            <a:r>
              <a:rPr lang="tr-TR" sz="2400" dirty="0">
                <a:effectLst/>
              </a:rPr>
              <a:t> topraklarda </a:t>
            </a:r>
            <a:r>
              <a:rPr lang="tr-TR" sz="2400" dirty="0" err="1">
                <a:effectLst/>
              </a:rPr>
              <a:t>malçsız</a:t>
            </a:r>
            <a:r>
              <a:rPr lang="tr-TR" sz="2400" dirty="0">
                <a:effectLst/>
              </a:rPr>
              <a:t> topraklara göre önemli derecede düşük olduğunu, azalmanın %92 ile en fazla 10cm kalınlıktaki malç uygulamasında olduğunu onu sırsıyla %83 ve %52 ile  5 ve 2 cm malç uygulamalarının takip ettiğini belirtmişleridir. Araştırıcılar malç iriliği dikkate alınırken materyalin en az yarısının &lt; 4mm olmasını tavsiye etmişlerdir.</a:t>
            </a:r>
          </a:p>
          <a:p>
            <a:pPr algn="just">
              <a:defRPr/>
            </a:pPr>
            <a:endParaRPr lang="tr-TR" sz="2400" dirty="0"/>
          </a:p>
        </p:txBody>
      </p:sp>
    </p:spTree>
    <p:extLst>
      <p:ext uri="{BB962C8B-B14F-4D97-AF65-F5344CB8AC3E}">
        <p14:creationId xmlns:p14="http://schemas.microsoft.com/office/powerpoint/2010/main" val="2908406080"/>
      </p:ext>
    </p:extLst>
  </p:cSld>
  <p:clrMapOvr>
    <a:masterClrMapping/>
  </p:clrMapOvr>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3185</Words>
  <Application>Microsoft Office PowerPoint</Application>
  <PresentationFormat>Geniş ekran</PresentationFormat>
  <Paragraphs>340</Paragraphs>
  <Slides>41</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41</vt:i4>
      </vt:variant>
    </vt:vector>
  </HeadingPairs>
  <TitlesOfParts>
    <vt:vector size="47" baseType="lpstr">
      <vt:lpstr>Arial</vt:lpstr>
      <vt:lpstr>Garamond</vt:lpstr>
      <vt:lpstr>Times New Roman</vt:lpstr>
      <vt:lpstr>Wingdings</vt:lpstr>
      <vt:lpstr>Dere</vt:lpstr>
      <vt:lpstr>Denklem</vt:lpstr>
      <vt:lpstr>Sulama yöntemi </vt:lpstr>
      <vt:lpstr>Sulama yöntemi</vt:lpstr>
      <vt:lpstr> Domates verimi üzerine su kalitesi ve sulama yönteminin etkisi (ton/ha)</vt:lpstr>
      <vt:lpstr>Sulama yöntemi</vt:lpstr>
      <vt:lpstr>Karık sulamada tuz birikimi </vt:lpstr>
      <vt:lpstr>Tohum yatağı ve sulama yöntemine bağlı olarak tuz birikme deseni </vt:lpstr>
      <vt:lpstr>Malçlama</vt:lpstr>
      <vt:lpstr>Malçlama</vt:lpstr>
      <vt:lpstr>Malçlama</vt:lpstr>
      <vt:lpstr>Bitkilerce Besin Maddelerinin Alımı ve Alınabilirliği</vt:lpstr>
      <vt:lpstr>Bitkilerce Besin Maddelerinin Alımı ve Alınabilirliği</vt:lpstr>
      <vt:lpstr>Bitkilerce Besin Maddelerinin Alımı ve Alınabilirliği</vt:lpstr>
      <vt:lpstr>Bitkilerce Besin Maddelerinin Alımı ve Alınabilirliği</vt:lpstr>
      <vt:lpstr>Sulama suyunda (me/L) veya KDK’de (%)</vt:lpstr>
      <vt:lpstr>Bitkilerce Besin Maddelerinin Alımı ve Alınabilirliği</vt:lpstr>
      <vt:lpstr>Tuzlu topraklarda dengesizliği gidermede gübrelemenin etkisi</vt:lpstr>
      <vt:lpstr>Alkali Topraklarda Bitkiler</vt:lpstr>
      <vt:lpstr>Değişebilir sodyuma bitkilerin toleransı</vt:lpstr>
      <vt:lpstr>Çayır bitkileri</vt:lpstr>
      <vt:lpstr>Yetiştirilen bazı çayır bitkilerinin nispi verimleri (%)</vt:lpstr>
      <vt:lpstr>Ağaçlar</vt:lpstr>
      <vt:lpstr>Azot</vt:lpstr>
      <vt:lpstr>Azot</vt:lpstr>
      <vt:lpstr>PowerPoint Sunusu</vt:lpstr>
      <vt:lpstr>Fosfor</vt:lpstr>
      <vt:lpstr>Potasyum</vt:lpstr>
      <vt:lpstr>Kalsiyum</vt:lpstr>
      <vt:lpstr>Mikro Elementler</vt:lpstr>
      <vt:lpstr>Mikro Elementler</vt:lpstr>
      <vt:lpstr>Spesifik iyonlar ve etkileri</vt:lpstr>
      <vt:lpstr>Spesifik iyonlar ve etkileri</vt:lpstr>
      <vt:lpstr>Klorür</vt:lpstr>
      <vt:lpstr>Sodyum</vt:lpstr>
      <vt:lpstr>Bor</vt:lpstr>
      <vt:lpstr>Bor</vt:lpstr>
      <vt:lpstr>Bor</vt:lpstr>
      <vt:lpstr>PowerPoint Sunusu</vt:lpstr>
      <vt:lpstr>Analiz Sonuçlarının Kontrolü</vt:lpstr>
      <vt:lpstr>Analiz Sonuçlarının Kontrolü</vt:lpstr>
      <vt:lpstr>Analiz Sonuçlarının Kontrolü</vt:lpstr>
      <vt:lpstr>Analiz Sonuçlarının Kontrolü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Sulama yöntemi </dc:title>
  <dc:creator>Gökhan</dc:creator>
  <cp:lastModifiedBy>Gökhan</cp:lastModifiedBy>
  <cp:revision>2</cp:revision>
  <dcterms:created xsi:type="dcterms:W3CDTF">2017-12-07T07:22:38Z</dcterms:created>
  <dcterms:modified xsi:type="dcterms:W3CDTF">2017-12-07T10:45:31Z</dcterms:modified>
</cp:coreProperties>
</file>