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8" d="100"/>
          <a:sy n="58" d="100"/>
        </p:scale>
        <p:origin x="96" y="10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1024AB3-6761-4AB1-99AE-13CC0FF6A94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1109824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24AB3-6761-4AB1-99AE-13CC0FF6A94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2333001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24AB3-6761-4AB1-99AE-13CC0FF6A94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24448594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24AB3-6761-4AB1-99AE-13CC0FF6A94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4044183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1024AB3-6761-4AB1-99AE-13CC0FF6A94B}" type="datetimeFigureOut">
              <a:rPr lang="tr-TR" smtClean="0"/>
              <a:t>18.05.2019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0750643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024AB3-6761-4AB1-99AE-13CC0FF6A94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6542664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024AB3-6761-4AB1-99AE-13CC0FF6A94B}" type="datetimeFigureOut">
              <a:rPr lang="tr-TR" smtClean="0"/>
              <a:t>18.05.2019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396380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024AB3-6761-4AB1-99AE-13CC0FF6A94B}" type="datetimeFigureOut">
              <a:rPr lang="tr-TR" smtClean="0"/>
              <a:t>18.05.2019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198132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024AB3-6761-4AB1-99AE-13CC0FF6A94B}" type="datetimeFigureOut">
              <a:rPr lang="tr-TR" smtClean="0"/>
              <a:t>18.05.2019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40425271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024AB3-6761-4AB1-99AE-13CC0FF6A94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1997018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024AB3-6761-4AB1-99AE-13CC0FF6A94B}" type="datetimeFigureOut">
              <a:rPr lang="tr-TR" smtClean="0"/>
              <a:t>18.05.2019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F34F82A9-CD14-4E08-ABD2-A653CABC9F50}" type="slidenum">
              <a:rPr lang="tr-TR" smtClean="0"/>
              <a:t>‹#›</a:t>
            </a:fld>
            <a:endParaRPr lang="tr-TR"/>
          </a:p>
        </p:txBody>
      </p:sp>
    </p:spTree>
    <p:extLst>
      <p:ext uri="{BB962C8B-B14F-4D97-AF65-F5344CB8AC3E}">
        <p14:creationId xmlns:p14="http://schemas.microsoft.com/office/powerpoint/2010/main" val="3127541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24AB3-6761-4AB1-99AE-13CC0FF6A94B}" type="datetimeFigureOut">
              <a:rPr lang="tr-TR" smtClean="0"/>
              <a:t>18.05.2019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4F82A9-CD14-4E08-ABD2-A653CABC9F50}" type="slidenum">
              <a:rPr lang="tr-TR" smtClean="0"/>
              <a:t>‹#›</a:t>
            </a:fld>
            <a:endParaRPr lang="tr-TR"/>
          </a:p>
        </p:txBody>
      </p:sp>
    </p:spTree>
    <p:extLst>
      <p:ext uri="{BB962C8B-B14F-4D97-AF65-F5344CB8AC3E}">
        <p14:creationId xmlns:p14="http://schemas.microsoft.com/office/powerpoint/2010/main" val="41376579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1304953"/>
          </a:xfrm>
        </p:spPr>
        <p:txBody>
          <a:bodyPr/>
          <a:lstStyle/>
          <a:p>
            <a:pPr algn="l"/>
            <a:r>
              <a:rPr lang="tr-TR" i="1" dirty="0" err="1" smtClean="0"/>
              <a:t>Haute</a:t>
            </a:r>
            <a:r>
              <a:rPr lang="tr-TR" i="1" dirty="0" smtClean="0"/>
              <a:t> Finance</a:t>
            </a:r>
            <a:endParaRPr lang="tr-TR" i="1" dirty="0"/>
          </a:p>
        </p:txBody>
      </p:sp>
      <p:sp>
        <p:nvSpPr>
          <p:cNvPr id="3" name="Alt Başlık 2"/>
          <p:cNvSpPr>
            <a:spLocks noGrp="1"/>
          </p:cNvSpPr>
          <p:nvPr>
            <p:ph type="subTitle" idx="1"/>
          </p:nvPr>
        </p:nvSpPr>
        <p:spPr>
          <a:xfrm>
            <a:off x="1524000" y="2576947"/>
            <a:ext cx="9144000" cy="3757352"/>
          </a:xfrm>
        </p:spPr>
        <p:txBody>
          <a:bodyPr>
            <a:normAutofit lnSpcReduction="10000"/>
          </a:bodyPr>
          <a:lstStyle/>
          <a:p>
            <a:pPr algn="l"/>
            <a:r>
              <a:rPr lang="tr-TR" dirty="0" err="1" smtClean="0"/>
              <a:t>Haute</a:t>
            </a:r>
            <a:r>
              <a:rPr lang="tr-TR" dirty="0" smtClean="0"/>
              <a:t> </a:t>
            </a:r>
            <a:r>
              <a:rPr lang="tr-TR" dirty="0" err="1" smtClean="0"/>
              <a:t>Financ</a:t>
            </a:r>
            <a:r>
              <a:rPr lang="tr-TR" dirty="0" smtClean="0"/>
              <a:t>, uluslararası bankacılar çevresinin oluşturduğu büyük finans çevreleri </a:t>
            </a:r>
          </a:p>
          <a:p>
            <a:pPr algn="l"/>
            <a:endParaRPr lang="tr-TR" dirty="0"/>
          </a:p>
          <a:p>
            <a:pPr algn="l"/>
            <a:r>
              <a:rPr lang="tr-TR" dirty="0"/>
              <a:t>Kutsal İttifakın Avrupa’da ancak sık sık askeri müdahaleye başvurarak sağlayabildiğini, Avrupa Konseyi gibi ne olduğu pek belli olmayan bir birim, baskı gücüne çok nadiren gerek duyarak, dünya düzeyinde gerçekleştirebildi</a:t>
            </a:r>
            <a:r>
              <a:rPr lang="tr-TR" dirty="0" smtClean="0"/>
              <a:t>. </a:t>
            </a:r>
          </a:p>
          <a:p>
            <a:pPr algn="l"/>
            <a:endParaRPr lang="tr-TR" dirty="0" smtClean="0"/>
          </a:p>
          <a:p>
            <a:pPr algn="l"/>
            <a:r>
              <a:rPr lang="tr-TR" dirty="0" smtClean="0"/>
              <a:t>Adı </a:t>
            </a:r>
            <a:r>
              <a:rPr lang="tr-TR" dirty="0"/>
              <a:t>konulmamış </a:t>
            </a:r>
            <a:r>
              <a:rPr lang="tr-TR" dirty="0" smtClean="0"/>
              <a:t>unsur, </a:t>
            </a:r>
            <a:r>
              <a:rPr lang="tr-TR" dirty="0"/>
              <a:t>uluslararası bankacılar çevresinin oluşturduğu büyük finans çevreleriydi</a:t>
            </a:r>
            <a:endParaRPr lang="tr-TR" dirty="0"/>
          </a:p>
        </p:txBody>
      </p:sp>
    </p:spTree>
    <p:extLst>
      <p:ext uri="{BB962C8B-B14F-4D97-AF65-F5344CB8AC3E}">
        <p14:creationId xmlns:p14="http://schemas.microsoft.com/office/powerpoint/2010/main" val="4201291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Parasal ilişkilerin hakimiyeti: piyasa toplumu</a:t>
            </a:r>
            <a:endParaRPr lang="tr-TR" dirty="0"/>
          </a:p>
        </p:txBody>
      </p:sp>
      <p:sp>
        <p:nvSpPr>
          <p:cNvPr id="3" name="İçerik Yer Tutucusu 2"/>
          <p:cNvSpPr>
            <a:spLocks noGrp="1"/>
          </p:cNvSpPr>
          <p:nvPr>
            <p:ph idx="1"/>
          </p:nvPr>
        </p:nvSpPr>
        <p:spPr/>
        <p:txBody>
          <a:bodyPr/>
          <a:lstStyle/>
          <a:p>
            <a:pPr marL="0" indent="0">
              <a:buNone/>
            </a:pPr>
            <a:r>
              <a:rPr lang="tr-TR" dirty="0" smtClean="0"/>
              <a:t>Piyasa toplumunun temel ilkeleri, uluslararası sistemi de tanımlar hale gelmişti. </a:t>
            </a:r>
          </a:p>
          <a:p>
            <a:pPr marL="0" indent="0">
              <a:buNone/>
            </a:pPr>
            <a:endParaRPr lang="tr-TR" dirty="0"/>
          </a:p>
          <a:p>
            <a:pPr marL="0" indent="0">
              <a:buNone/>
            </a:pPr>
            <a:r>
              <a:rPr lang="tr-TR" dirty="0" smtClean="0"/>
              <a:t>Altın standardı</a:t>
            </a:r>
            <a:r>
              <a:rPr lang="tr-TR" dirty="0"/>
              <a:t>,</a:t>
            </a:r>
            <a:r>
              <a:rPr lang="tr-TR" dirty="0" smtClean="0"/>
              <a:t> bütçe dengesi, piyasa mekanizmasının işleyişinin temel unsurlarıydı. </a:t>
            </a:r>
          </a:p>
          <a:p>
            <a:pPr marL="0" indent="0">
              <a:buNone/>
            </a:pPr>
            <a:endParaRPr lang="tr-TR" dirty="0"/>
          </a:p>
          <a:p>
            <a:pPr marL="0" indent="0">
              <a:buNone/>
            </a:pPr>
            <a:r>
              <a:rPr lang="tr-TR" dirty="0"/>
              <a:t>Buna karşın, yetmişli yılların sonunda serbest ticaret </a:t>
            </a:r>
            <a:r>
              <a:rPr lang="tr-TR"/>
              <a:t>olayı </a:t>
            </a:r>
            <a:r>
              <a:rPr lang="tr-TR" smtClean="0"/>
              <a:t>dönemi </a:t>
            </a:r>
            <a:r>
              <a:rPr lang="tr-TR" dirty="0"/>
              <a:t>(1846-79) kapanmıştı</a:t>
            </a:r>
            <a:endParaRPr lang="tr-TR" dirty="0"/>
          </a:p>
        </p:txBody>
      </p:sp>
    </p:spTree>
    <p:extLst>
      <p:ext uri="{BB962C8B-B14F-4D97-AF65-F5344CB8AC3E}">
        <p14:creationId xmlns:p14="http://schemas.microsoft.com/office/powerpoint/2010/main" val="425658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Siyasal ve ekonomik örgütlenme </a:t>
            </a:r>
            <a:endParaRPr lang="tr-TR" dirty="0"/>
          </a:p>
        </p:txBody>
      </p:sp>
      <p:sp>
        <p:nvSpPr>
          <p:cNvPr id="3" name="İçerik Yer Tutucusu 2"/>
          <p:cNvSpPr>
            <a:spLocks noGrp="1"/>
          </p:cNvSpPr>
          <p:nvPr>
            <p:ph idx="1"/>
          </p:nvPr>
        </p:nvSpPr>
        <p:spPr/>
        <p:txBody>
          <a:bodyPr/>
          <a:lstStyle/>
          <a:p>
            <a:pPr marL="0" indent="0">
              <a:buNone/>
            </a:pPr>
            <a:r>
              <a:rPr lang="tr-TR" dirty="0"/>
              <a:t>Büyük finans çevreleri, </a:t>
            </a:r>
            <a:r>
              <a:rPr lang="tr-TR" dirty="0" err="1"/>
              <a:t>ondokuzuncu</a:t>
            </a:r>
            <a:r>
              <a:rPr lang="tr-TR" dirty="0"/>
              <a:t> yüzyılın sonuyla [son üçte birlik </a:t>
            </a:r>
            <a:r>
              <a:rPr lang="tr-TR" dirty="0" smtClean="0"/>
              <a:t>kısmıyla] </a:t>
            </a:r>
            <a:r>
              <a:rPr lang="tr-TR" dirty="0"/>
              <a:t>yirminci yüzyılın başına [son üçte birlik </a:t>
            </a:r>
            <a:r>
              <a:rPr lang="tr-TR" dirty="0" smtClean="0"/>
              <a:t>kısmına] </a:t>
            </a:r>
            <a:r>
              <a:rPr lang="tr-TR" dirty="0"/>
              <a:t>ait bu kendine özgü kurum, o çağın dünyasında siyasal ve ekonomik örgütlenme arasındaki ana bağlantıyı kurma işlevini yüklenmişti. </a:t>
            </a:r>
            <a:endParaRPr lang="tr-TR" dirty="0" smtClean="0"/>
          </a:p>
          <a:p>
            <a:pPr marL="0" indent="0">
              <a:buNone/>
            </a:pPr>
            <a:endParaRPr lang="tr-TR" dirty="0"/>
          </a:p>
          <a:p>
            <a:pPr marL="0" indent="0">
              <a:buNone/>
            </a:pPr>
            <a:r>
              <a:rPr lang="tr-TR" dirty="0"/>
              <a:t>Hükümetlerin en güçlülerine bile bağımlı değildi, ama hepsiyle temas halindeydi; bütün merkez bankalarından, İngiltere Merkez Bankasından bile bağımsızdı, ama hepsiyle bağlantıları vardı. </a:t>
            </a:r>
            <a:endParaRPr lang="tr-TR" dirty="0"/>
          </a:p>
        </p:txBody>
      </p:sp>
    </p:spTree>
    <p:extLst>
      <p:ext uri="{BB962C8B-B14F-4D97-AF65-F5344CB8AC3E}">
        <p14:creationId xmlns:p14="http://schemas.microsoft.com/office/powerpoint/2010/main" val="7060165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Finans ve diplomasi </a:t>
            </a:r>
            <a:endParaRPr lang="tr-TR" dirty="0"/>
          </a:p>
        </p:txBody>
      </p:sp>
      <p:sp>
        <p:nvSpPr>
          <p:cNvPr id="3" name="İçerik Yer Tutucusu 2"/>
          <p:cNvSpPr>
            <a:spLocks noGrp="1"/>
          </p:cNvSpPr>
          <p:nvPr>
            <p:ph idx="1"/>
          </p:nvPr>
        </p:nvSpPr>
        <p:spPr/>
        <p:txBody>
          <a:bodyPr/>
          <a:lstStyle/>
          <a:p>
            <a:pPr marL="0" indent="0">
              <a:buNone/>
            </a:pPr>
            <a:r>
              <a:rPr lang="tr-TR" dirty="0" smtClean="0"/>
              <a:t>Finansla diplomasi arasında çok yakın bir ilişki kurulmuştu </a:t>
            </a:r>
          </a:p>
          <a:p>
            <a:pPr marL="0" indent="0">
              <a:buNone/>
            </a:pPr>
            <a:r>
              <a:rPr lang="tr-TR" dirty="0" smtClean="0"/>
              <a:t>Ne </a:t>
            </a:r>
            <a:r>
              <a:rPr lang="tr-TR" dirty="0"/>
              <a:t>diplomasi ne </a:t>
            </a:r>
            <a:r>
              <a:rPr lang="tr-TR" dirty="0" smtClean="0"/>
              <a:t>finans birbirlerinin </a:t>
            </a:r>
            <a:r>
              <a:rPr lang="tr-TR" dirty="0"/>
              <a:t>onayı olmaksızın savaşa veya barışa yönelik uzun dönemli planlar yapamazlardı </a:t>
            </a:r>
            <a:endParaRPr lang="tr-TR" dirty="0" smtClean="0"/>
          </a:p>
          <a:p>
            <a:pPr marL="0" indent="0">
              <a:buNone/>
            </a:pPr>
            <a:endParaRPr lang="tr-TR" dirty="0"/>
          </a:p>
          <a:p>
            <a:pPr marL="0" indent="0">
              <a:buNone/>
            </a:pPr>
            <a:r>
              <a:rPr lang="tr-TR" dirty="0" smtClean="0"/>
              <a:t>Bağımsızlıkları</a:t>
            </a:r>
            <a:r>
              <a:rPr lang="tr-TR" dirty="0"/>
              <a:t>, çağın hem devlet adamlarının hem de uluslararası yatırımcıların güvenini kazanmış özerk bir aracıya duyduğu ihtiyaçtan </a:t>
            </a:r>
            <a:r>
              <a:rPr lang="tr-TR" dirty="0" smtClean="0"/>
              <a:t>kaynaklanıyordu </a:t>
            </a:r>
          </a:p>
          <a:p>
            <a:pPr marL="0" indent="0">
              <a:buNone/>
            </a:pPr>
            <a:endParaRPr lang="tr-TR" dirty="0"/>
          </a:p>
          <a:p>
            <a:pPr marL="0" indent="0">
              <a:buNone/>
            </a:pPr>
            <a:r>
              <a:rPr lang="tr-TR" dirty="0" smtClean="0"/>
              <a:t>Servetlerini </a:t>
            </a:r>
            <a:r>
              <a:rPr lang="tr-TR" dirty="0"/>
              <a:t>savaş finansmanından elde etmişlerdi</a:t>
            </a:r>
            <a:endParaRPr lang="tr-TR" dirty="0"/>
          </a:p>
        </p:txBody>
      </p:sp>
    </p:spTree>
    <p:extLst>
      <p:ext uri="{BB962C8B-B14F-4D97-AF65-F5344CB8AC3E}">
        <p14:creationId xmlns:p14="http://schemas.microsoft.com/office/powerpoint/2010/main" val="18942776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Barış çıkarı </a:t>
            </a:r>
            <a:endParaRPr lang="tr-TR" dirty="0"/>
          </a:p>
        </p:txBody>
      </p:sp>
      <p:sp>
        <p:nvSpPr>
          <p:cNvPr id="3" name="İçerik Yer Tutucusu 2"/>
          <p:cNvSpPr>
            <a:spLocks noGrp="1"/>
          </p:cNvSpPr>
          <p:nvPr>
            <p:ph idx="1"/>
          </p:nvPr>
        </p:nvSpPr>
        <p:spPr/>
        <p:txBody>
          <a:bodyPr/>
          <a:lstStyle/>
          <a:p>
            <a:pPr marL="0" indent="0">
              <a:buNone/>
            </a:pPr>
            <a:r>
              <a:rPr lang="tr-TR" dirty="0" smtClean="0"/>
              <a:t>Sermaye, genel olarak, barıştan yanadır. </a:t>
            </a:r>
          </a:p>
          <a:p>
            <a:pPr marL="0" indent="0">
              <a:buNone/>
            </a:pPr>
            <a:endParaRPr lang="tr-TR" dirty="0" smtClean="0"/>
          </a:p>
          <a:p>
            <a:pPr marL="0" indent="0">
              <a:buNone/>
            </a:pPr>
            <a:r>
              <a:rPr lang="tr-TR" dirty="0"/>
              <a:t>Büyük Devletler arasındaki yaygın bir savaşın sistemin parasal </a:t>
            </a:r>
            <a:r>
              <a:rPr lang="tr-TR" dirty="0" smtClean="0"/>
              <a:t>temellerini </a:t>
            </a:r>
            <a:r>
              <a:rPr lang="tr-TR" dirty="0"/>
              <a:t>etkilemesi durumunda işlerinin bozulacağı açıktı. </a:t>
            </a:r>
            <a:endParaRPr lang="tr-TR" dirty="0" smtClean="0"/>
          </a:p>
          <a:p>
            <a:pPr marL="0" indent="0">
              <a:buNone/>
            </a:pPr>
            <a:endParaRPr lang="tr-TR" dirty="0"/>
          </a:p>
          <a:p>
            <a:pPr marL="0" indent="0">
              <a:buNone/>
            </a:pPr>
            <a:r>
              <a:rPr lang="tr-TR" dirty="0" smtClean="0"/>
              <a:t>Uluslararası bankacılık, hükümetlerle, sanayi, kamu kuruluşları ve bankalarla vb. ilişkiliydi. </a:t>
            </a:r>
            <a:endParaRPr lang="tr-TR" dirty="0"/>
          </a:p>
        </p:txBody>
      </p:sp>
    </p:spTree>
    <p:extLst>
      <p:ext uri="{BB962C8B-B14F-4D97-AF65-F5344CB8AC3E}">
        <p14:creationId xmlns:p14="http://schemas.microsoft.com/office/powerpoint/2010/main" val="2879608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Güç finansı </a:t>
            </a:r>
            <a:endParaRPr lang="tr-TR" dirty="0"/>
          </a:p>
        </p:txBody>
      </p:sp>
      <p:sp>
        <p:nvSpPr>
          <p:cNvPr id="3" name="İçerik Yer Tutucusu 2"/>
          <p:cNvSpPr>
            <a:spLocks noGrp="1"/>
          </p:cNvSpPr>
          <p:nvPr>
            <p:ph idx="1"/>
          </p:nvPr>
        </p:nvSpPr>
        <p:spPr/>
        <p:txBody>
          <a:bodyPr/>
          <a:lstStyle/>
          <a:p>
            <a:pPr marL="0" indent="0">
              <a:buNone/>
            </a:pPr>
            <a:r>
              <a:rPr lang="tr-TR" dirty="0" smtClean="0"/>
              <a:t>Güç </a:t>
            </a:r>
            <a:r>
              <a:rPr lang="tr-TR" dirty="0"/>
              <a:t>finansı [</a:t>
            </a:r>
            <a:r>
              <a:rPr lang="tr-TR" dirty="0" err="1"/>
              <a:t>power</a:t>
            </a:r>
            <a:r>
              <a:rPr lang="tr-TR" dirty="0"/>
              <a:t> </a:t>
            </a:r>
            <a:r>
              <a:rPr lang="tr-TR" dirty="0" err="1" smtClean="0"/>
              <a:t>finance</a:t>
            </a:r>
            <a:r>
              <a:rPr lang="tr-TR" dirty="0" smtClean="0"/>
              <a:t>], </a:t>
            </a:r>
            <a:r>
              <a:rPr lang="tr-TR" dirty="0"/>
              <a:t>finans çevrelerinin kadife eldivenlerine çelik destek sağlayan dolar diplomasisinin kurbanı değil, ondan yararlanan taraf konumundaydı. </a:t>
            </a:r>
            <a:endParaRPr lang="tr-TR" dirty="0" smtClean="0"/>
          </a:p>
          <a:p>
            <a:pPr marL="0" indent="0">
              <a:buNone/>
            </a:pPr>
            <a:r>
              <a:rPr lang="tr-TR" dirty="0" smtClean="0"/>
              <a:t>Ticari </a:t>
            </a:r>
            <a:r>
              <a:rPr lang="tr-TR" dirty="0"/>
              <a:t>başarıları, zayıf ülkelere karşı acımasız bir güç kullanımını, geri idare örgütlerinin rüşvetle satın alınmasını ve sömürge ve yarı sömürge ortamlarının vahşi ormanlarında istenen sonuca varmak için kullanılan karanlık uygulamaları gerektiriyordu.</a:t>
            </a:r>
            <a:endParaRPr lang="tr-TR" dirty="0"/>
          </a:p>
        </p:txBody>
      </p:sp>
    </p:spTree>
    <p:extLst>
      <p:ext uri="{BB962C8B-B14F-4D97-AF65-F5344CB8AC3E}">
        <p14:creationId xmlns:p14="http://schemas.microsoft.com/office/powerpoint/2010/main" val="831884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Devletler üzerindeki denetim mekanizması</a:t>
            </a:r>
            <a:endParaRPr lang="tr-TR" dirty="0"/>
          </a:p>
        </p:txBody>
      </p:sp>
      <p:sp>
        <p:nvSpPr>
          <p:cNvPr id="3" name="İçerik Yer Tutucusu 2"/>
          <p:cNvSpPr>
            <a:spLocks noGrp="1"/>
          </p:cNvSpPr>
          <p:nvPr>
            <p:ph idx="1"/>
          </p:nvPr>
        </p:nvSpPr>
        <p:spPr/>
        <p:txBody>
          <a:bodyPr/>
          <a:lstStyle/>
          <a:p>
            <a:pPr marL="0" indent="0">
              <a:buNone/>
            </a:pPr>
            <a:r>
              <a:rPr lang="tr-TR" dirty="0"/>
              <a:t>Anayasal hükümetlerde (anayasal olmayanlara pek tepeden bakılıyordu), doğru davranış bütçenin durumuna göre değerlendirildiği, döviz kurları da bütçeyi etkilediği için, borçlu hükümetlere ulusal paranın dış değerini kontrol altında tutup bütçe dengesini bozabilecek politikalardan dikkatle kaçınmaları öğütleniyordu. </a:t>
            </a:r>
            <a:endParaRPr lang="tr-TR" dirty="0"/>
          </a:p>
        </p:txBody>
      </p:sp>
    </p:spTree>
    <p:extLst>
      <p:ext uri="{BB962C8B-B14F-4D97-AF65-F5344CB8AC3E}">
        <p14:creationId xmlns:p14="http://schemas.microsoft.com/office/powerpoint/2010/main" val="515915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Altın standardının işlevi ve </a:t>
            </a:r>
            <a:r>
              <a:rPr lang="tr-TR" i="1" dirty="0" err="1" smtClean="0"/>
              <a:t>Pax</a:t>
            </a:r>
            <a:r>
              <a:rPr lang="tr-TR" i="1" dirty="0" smtClean="0"/>
              <a:t> </a:t>
            </a:r>
            <a:r>
              <a:rPr lang="tr-TR" i="1" dirty="0" err="1" smtClean="0"/>
              <a:t>Britannica</a:t>
            </a:r>
            <a:endParaRPr lang="tr-TR" i="1" dirty="0"/>
          </a:p>
        </p:txBody>
      </p:sp>
      <p:sp>
        <p:nvSpPr>
          <p:cNvPr id="3" name="İçerik Yer Tutucusu 2"/>
          <p:cNvSpPr>
            <a:spLocks noGrp="1"/>
          </p:cNvSpPr>
          <p:nvPr>
            <p:ph idx="1"/>
          </p:nvPr>
        </p:nvSpPr>
        <p:spPr/>
        <p:txBody>
          <a:bodyPr/>
          <a:lstStyle/>
          <a:p>
            <a:pPr marL="0" indent="0">
              <a:buNone/>
            </a:pPr>
            <a:r>
              <a:rPr lang="tr-TR" dirty="0"/>
              <a:t>A</a:t>
            </a:r>
            <a:r>
              <a:rPr lang="tr-TR" dirty="0" smtClean="0"/>
              <a:t>ltın </a:t>
            </a:r>
            <a:r>
              <a:rPr lang="tr-TR" dirty="0"/>
              <a:t>standardı zaten kabul edilebilir kur oynamalarını en aza indiriyordu. Altın standardı ve anayasal hükümet fikri, yeni uluslararası düzene bağlılığın bu simgelerini kabul eden birçok küçük ülkede, Londra’nın sesini duyuruma </a:t>
            </a:r>
            <a:r>
              <a:rPr lang="tr-TR" dirty="0" smtClean="0"/>
              <a:t>araçlarıydı.</a:t>
            </a:r>
          </a:p>
          <a:p>
            <a:pPr marL="0" indent="0">
              <a:buNone/>
            </a:pPr>
            <a:endParaRPr lang="tr-TR" dirty="0"/>
          </a:p>
          <a:p>
            <a:pPr marL="0" indent="0">
              <a:buNone/>
            </a:pPr>
            <a:r>
              <a:rPr lang="tr-TR" dirty="0"/>
              <a:t>Uluslararası finansı etkili kılan yollardan biri de, geniş yarı sömürge bölgelerinde </a:t>
            </a:r>
            <a:r>
              <a:rPr lang="tr-TR" dirty="0" smtClean="0"/>
              <a:t>finansın </a:t>
            </a:r>
            <a:r>
              <a:rPr lang="tr-TR" dirty="0"/>
              <a:t>gayri resmi yönetimiydi</a:t>
            </a:r>
            <a:endParaRPr lang="tr-TR" dirty="0"/>
          </a:p>
        </p:txBody>
      </p:sp>
    </p:spTree>
    <p:extLst>
      <p:ext uri="{BB962C8B-B14F-4D97-AF65-F5344CB8AC3E}">
        <p14:creationId xmlns:p14="http://schemas.microsoft.com/office/powerpoint/2010/main" val="14591104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Uluslararası para sisteminin gerekleri</a:t>
            </a:r>
            <a:endParaRPr lang="tr-TR" dirty="0"/>
          </a:p>
        </p:txBody>
      </p:sp>
      <p:sp>
        <p:nvSpPr>
          <p:cNvPr id="3" name="İçerik Yer Tutucusu 2"/>
          <p:cNvSpPr>
            <a:spLocks noGrp="1"/>
          </p:cNvSpPr>
          <p:nvPr>
            <p:ph idx="1"/>
          </p:nvPr>
        </p:nvSpPr>
        <p:spPr/>
        <p:txBody>
          <a:bodyPr/>
          <a:lstStyle/>
          <a:p>
            <a:pPr marL="0" indent="0">
              <a:buNone/>
            </a:pPr>
            <a:r>
              <a:rPr lang="tr-TR" dirty="0"/>
              <a:t>Ticaretle barış arasında bir bağ </a:t>
            </a:r>
            <a:r>
              <a:rPr lang="tr-TR" dirty="0" smtClean="0"/>
              <a:t>kurulmuştu </a:t>
            </a:r>
          </a:p>
          <a:p>
            <a:pPr marL="0" indent="0">
              <a:buNone/>
            </a:pPr>
            <a:endParaRPr lang="tr-TR" dirty="0"/>
          </a:p>
          <a:p>
            <a:pPr marL="0" indent="0">
              <a:buNone/>
            </a:pPr>
            <a:r>
              <a:rPr lang="tr-TR" dirty="0" smtClean="0"/>
              <a:t>Ticaret </a:t>
            </a:r>
            <a:r>
              <a:rPr lang="tr-TR" dirty="0"/>
              <a:t>yaygın bir savaş halinde işlemeyecek bir uluslararası para sistemine dayanıyordu. İstediği barıştı, Büyük Devletler de barışı korumak için çaba sarf ediyorlardı. </a:t>
            </a:r>
            <a:endParaRPr lang="tr-TR" dirty="0" smtClean="0"/>
          </a:p>
          <a:p>
            <a:pPr marL="0" indent="0">
              <a:buNone/>
            </a:pPr>
            <a:endParaRPr lang="tr-TR" dirty="0"/>
          </a:p>
          <a:p>
            <a:pPr marL="0" indent="0">
              <a:buNone/>
            </a:pPr>
            <a:r>
              <a:rPr lang="tr-TR" dirty="0" smtClean="0"/>
              <a:t>Mali </a:t>
            </a:r>
            <a:r>
              <a:rPr lang="tr-TR" dirty="0"/>
              <a:t>sermayenin ağır sanayi ile yakın </a:t>
            </a:r>
            <a:r>
              <a:rPr lang="tr-TR" dirty="0" smtClean="0"/>
              <a:t>ilişkisi</a:t>
            </a:r>
          </a:p>
          <a:p>
            <a:pPr marL="0" indent="0">
              <a:buNone/>
            </a:pPr>
            <a:r>
              <a:rPr lang="tr-TR" dirty="0" smtClean="0"/>
              <a:t>Ticaret </a:t>
            </a:r>
            <a:r>
              <a:rPr lang="tr-TR" dirty="0"/>
              <a:t>ve finans birçok sömürge savaşının sorumlusuydular, ama aynı zamanda birçok savaşın engellenebilmesinin de sorumlusu. </a:t>
            </a:r>
            <a:endParaRPr lang="tr-TR" dirty="0"/>
          </a:p>
        </p:txBody>
      </p:sp>
    </p:spTree>
    <p:extLst>
      <p:ext uri="{BB962C8B-B14F-4D97-AF65-F5344CB8AC3E}">
        <p14:creationId xmlns:p14="http://schemas.microsoft.com/office/powerpoint/2010/main" val="2315690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Parasal ilişkilerin evrenselleşmesi</a:t>
            </a:r>
            <a:endParaRPr lang="tr-TR" dirty="0"/>
          </a:p>
        </p:txBody>
      </p:sp>
      <p:sp>
        <p:nvSpPr>
          <p:cNvPr id="3" name="İçerik Yer Tutucusu 2"/>
          <p:cNvSpPr>
            <a:spLocks noGrp="1"/>
          </p:cNvSpPr>
          <p:nvPr>
            <p:ph idx="1"/>
          </p:nvPr>
        </p:nvSpPr>
        <p:spPr/>
        <p:txBody>
          <a:bodyPr/>
          <a:lstStyle/>
          <a:p>
            <a:pPr marL="0" indent="0">
              <a:buNone/>
            </a:pPr>
            <a:r>
              <a:rPr lang="tr-TR" dirty="0"/>
              <a:t>Bütçeler ve silahlar, dış ticaret ve hammadde kaynakları, ulusal bağımsızlık ve egemenlik artık para ve kredi mekanizmasının işlevleri olmuştu. </a:t>
            </a:r>
            <a:endParaRPr lang="tr-TR" dirty="0" smtClean="0"/>
          </a:p>
          <a:p>
            <a:pPr marL="0" indent="0">
              <a:buNone/>
            </a:pPr>
            <a:endParaRPr lang="tr-TR" dirty="0"/>
          </a:p>
          <a:p>
            <a:pPr marL="0" indent="0">
              <a:buNone/>
            </a:pPr>
            <a:r>
              <a:rPr lang="tr-TR" dirty="0"/>
              <a:t>Ondokuzuncu yüzyılın son çeyreğine gelinmeden önce, dünya hammadde fiyatları milyonlarca Avrupa köylüsünün yaşamlarının temel gerçeği olup çıktı; dünyanın dört bir yanındaki iş adamları Londra para piyasasından gün be gün etkilenir oldular: hükümetler geleceğe yönelik planlarını dünya sermaye piyasasının durumunu göz önüne alarak tartışıyorlardı. </a:t>
            </a:r>
            <a:endParaRPr lang="tr-TR" dirty="0"/>
          </a:p>
        </p:txBody>
      </p:sp>
    </p:spTree>
    <p:extLst>
      <p:ext uri="{BB962C8B-B14F-4D97-AF65-F5344CB8AC3E}">
        <p14:creationId xmlns:p14="http://schemas.microsoft.com/office/powerpoint/2010/main" val="399808249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64</TotalTime>
  <Words>553</Words>
  <Application>Microsoft Office PowerPoint</Application>
  <PresentationFormat>Geniş ekran</PresentationFormat>
  <Paragraphs>49</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Haute Finance</vt:lpstr>
      <vt:lpstr>Siyasal ve ekonomik örgütlenme </vt:lpstr>
      <vt:lpstr>Finans ve diplomasi </vt:lpstr>
      <vt:lpstr>Barış çıkarı </vt:lpstr>
      <vt:lpstr>Güç finansı </vt:lpstr>
      <vt:lpstr>Devletler üzerindeki denetim mekanizması</vt:lpstr>
      <vt:lpstr>Altın standardının işlevi ve Pax Britannica</vt:lpstr>
      <vt:lpstr>Uluslararası para sisteminin gerekleri</vt:lpstr>
      <vt:lpstr>Parasal ilişkilerin evrenselleşmesi</vt:lpstr>
      <vt:lpstr>Parasal ilişkilerin hakimiyeti: piyasa toplumu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User</dc:creator>
  <cp:lastModifiedBy>User</cp:lastModifiedBy>
  <cp:revision>7</cp:revision>
  <dcterms:created xsi:type="dcterms:W3CDTF">2019-05-16T14:27:28Z</dcterms:created>
  <dcterms:modified xsi:type="dcterms:W3CDTF">2019-05-18T06:06:52Z</dcterms:modified>
</cp:coreProperties>
</file>