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1" r:id="rId5"/>
    <p:sldId id="262" r:id="rId6"/>
    <p:sldId id="264" r:id="rId7"/>
    <p:sldId id="263" r:id="rId8"/>
    <p:sldId id="26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64ADF23-54F2-4123-9BD1-1B7152E89F6F}" type="datetimeFigureOut">
              <a:rPr lang="tr-TR" smtClean="0"/>
              <a:t>10.07.2020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8C4F066B-5DC1-42F5-A309-542DE25A1847}"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146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4ADF23-54F2-4123-9BD1-1B7152E89F6F}"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386704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4ADF23-54F2-4123-9BD1-1B7152E89F6F}"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4199559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4ADF23-54F2-4123-9BD1-1B7152E89F6F}"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176954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64ADF23-54F2-4123-9BD1-1B7152E89F6F}" type="datetimeFigureOut">
              <a:rPr lang="tr-TR" smtClean="0"/>
              <a:t>10.07.2020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8C4F066B-5DC1-42F5-A309-542DE25A1847}"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957521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4ADF23-54F2-4123-9BD1-1B7152E89F6F}" type="datetimeFigureOut">
              <a:rPr lang="tr-TR" smtClean="0"/>
              <a:t>10.07.2020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3606222256"/>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4ADF23-54F2-4123-9BD1-1B7152E89F6F}" type="datetimeFigureOut">
              <a:rPr lang="tr-TR" smtClean="0"/>
              <a:t>10.07.2020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4162213870"/>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64ADF23-54F2-4123-9BD1-1B7152E89F6F}" type="datetimeFigureOut">
              <a:rPr lang="tr-TR" smtClean="0"/>
              <a:t>10.07.2020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3585539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ADF23-54F2-4123-9BD1-1B7152E89F6F}" type="datetimeFigureOut">
              <a:rPr lang="tr-TR" smtClean="0"/>
              <a:t>10.07.2020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56102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864ADF23-54F2-4123-9BD1-1B7152E89F6F}" type="datetimeFigureOut">
              <a:rPr lang="tr-TR" smtClean="0"/>
              <a:t>10.07.2020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8C4F066B-5DC1-42F5-A309-542DE25A1847}"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401148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864ADF23-54F2-4123-9BD1-1B7152E89F6F}" type="datetimeFigureOut">
              <a:rPr lang="tr-TR" smtClean="0"/>
              <a:t>10.07.2020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8C4F066B-5DC1-42F5-A309-542DE25A1847}" type="slidenum">
              <a:rPr lang="tr-TR" smtClean="0"/>
              <a:t>‹#›</a:t>
            </a:fld>
            <a:endParaRPr lang="tr-TR"/>
          </a:p>
        </p:txBody>
      </p:sp>
    </p:spTree>
    <p:extLst>
      <p:ext uri="{BB962C8B-B14F-4D97-AF65-F5344CB8AC3E}">
        <p14:creationId xmlns:p14="http://schemas.microsoft.com/office/powerpoint/2010/main" val="1372191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64ADF23-54F2-4123-9BD1-1B7152E89F6F}" type="datetimeFigureOut">
              <a:rPr lang="tr-TR" smtClean="0"/>
              <a:t>10.07.2020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8C4F066B-5DC1-42F5-A309-542DE25A1847}"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505522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YAHUDİLİĞİN İNANÇ ESASLARI</a:t>
            </a:r>
            <a:r>
              <a:rPr lang="tr-TR" dirty="0"/>
              <a:t/>
            </a:r>
            <a:br>
              <a:rPr lang="tr-TR" dirty="0"/>
            </a:br>
            <a:endParaRPr lang="tr-TR" dirty="0"/>
          </a:p>
        </p:txBody>
      </p:sp>
      <p:sp>
        <p:nvSpPr>
          <p:cNvPr id="3" name="İçerik Yer Tutucusu 2"/>
          <p:cNvSpPr>
            <a:spLocks noGrp="1"/>
          </p:cNvSpPr>
          <p:nvPr>
            <p:ph idx="1"/>
          </p:nvPr>
        </p:nvSpPr>
        <p:spPr>
          <a:xfrm>
            <a:off x="952500" y="1155701"/>
            <a:ext cx="10477500" cy="4723892"/>
          </a:xfrm>
        </p:spPr>
        <p:txBody>
          <a:bodyPr>
            <a:normAutofit fontScale="70000" lnSpcReduction="20000"/>
          </a:bodyPr>
          <a:lstStyle/>
          <a:p>
            <a:r>
              <a:rPr lang="tr-TR" dirty="0"/>
              <a:t>Yahudi kutsal metinlerinde kalıplaşmış bir inanç sistemi yoktur. Bu konuda tarih boyunca Yahudiler arasında bir karmaşa yaşanmış, bu karmaşayı ortadan kaldırmak için çeşitli girişimler olmuştur. 12. yüzyılda Musa bin </a:t>
            </a:r>
            <a:r>
              <a:rPr lang="tr-TR" dirty="0" err="1"/>
              <a:t>Meymun’un</a:t>
            </a:r>
            <a:r>
              <a:rPr lang="tr-TR" dirty="0"/>
              <a:t> (</a:t>
            </a:r>
            <a:r>
              <a:rPr lang="tr-TR" dirty="0" err="1"/>
              <a:t>Maimonides</a:t>
            </a:r>
            <a:r>
              <a:rPr lang="tr-TR" dirty="0"/>
              <a:t>) girişimiyle belirlenen inanç sistemi Ortodoks Yahudilerce benimsenmiştir. Her biri “tam bir imanla inanırım ki” sözüyle başlayan 13 maddelik iman esası şunlardan oluşur:</a:t>
            </a:r>
          </a:p>
          <a:p>
            <a:pPr lvl="0"/>
            <a:r>
              <a:rPr lang="tr-TR" dirty="0"/>
              <a:t>Tanrı var olan her şeyi yarattı ve onlara hükmeder.</a:t>
            </a:r>
          </a:p>
          <a:p>
            <a:pPr lvl="0"/>
            <a:r>
              <a:rPr lang="tr-TR" dirty="0"/>
              <a:t>Tanrı birdir ve ondan başka tanrı yoktur. </a:t>
            </a:r>
          </a:p>
          <a:p>
            <a:pPr lvl="0"/>
            <a:r>
              <a:rPr lang="tr-TR" dirty="0"/>
              <a:t>Tanrı bir cisim değildir ve hiçbir şekilde tasvir edilemez.</a:t>
            </a:r>
          </a:p>
          <a:p>
            <a:pPr lvl="0"/>
            <a:r>
              <a:rPr lang="tr-TR" dirty="0"/>
              <a:t>Tanrı, ezeli ve ebedidir.</a:t>
            </a:r>
          </a:p>
          <a:p>
            <a:pPr lvl="0"/>
            <a:r>
              <a:rPr lang="tr-TR" dirty="0"/>
              <a:t>İbadet, yalnızca Tanrı’ya mahsustur; Ona ortak koşulamaz.</a:t>
            </a:r>
          </a:p>
          <a:p>
            <a:pPr lvl="0"/>
            <a:r>
              <a:rPr lang="tr-TR" dirty="0"/>
              <a:t>Peygamberlerin bütün sözleri haktır.</a:t>
            </a:r>
          </a:p>
          <a:p>
            <a:pPr lvl="0"/>
            <a:r>
              <a:rPr lang="tr-TR" dirty="0"/>
              <a:t>Efendimiz Musa’nın peygamberliği gerçektir. O, kendisinden önce ve sonra gelen bütün peygamberlerin en büyüğüdür.</a:t>
            </a:r>
          </a:p>
          <a:p>
            <a:pPr lvl="0"/>
            <a:r>
              <a:rPr lang="tr-TR" dirty="0"/>
              <a:t>Elimizde olan Tevrat, tamamıyla Tanrı tarafından Musa’ya verilenin aynısıdır.</a:t>
            </a:r>
          </a:p>
          <a:p>
            <a:pPr lvl="0"/>
            <a:r>
              <a:rPr lang="tr-TR" dirty="0"/>
              <a:t>Tevrat değiştirilmeyecektir ve gelecekte Tanrı başka bir Tevrat göndermeyecektir.</a:t>
            </a:r>
          </a:p>
          <a:p>
            <a:pPr lvl="0"/>
            <a:r>
              <a:rPr lang="tr-TR" dirty="0"/>
              <a:t>Tanrı, insanın bütün işlerini ve düşüncelerini bilir.</a:t>
            </a:r>
          </a:p>
          <a:p>
            <a:pPr lvl="0"/>
            <a:r>
              <a:rPr lang="tr-TR" dirty="0"/>
              <a:t>Tanrı, emirlerini yerine getirenleri mükâfatlandırır, ihlâl edenleri cezalandırır.</a:t>
            </a:r>
          </a:p>
          <a:p>
            <a:pPr lvl="0"/>
            <a:r>
              <a:rPr lang="tr-TR" dirty="0"/>
              <a:t>Mesih gelecektir; geciktiği halde her gün onun gelmesini bekleyeceğim.</a:t>
            </a:r>
          </a:p>
          <a:p>
            <a:pPr lvl="0"/>
            <a:r>
              <a:rPr lang="tr-TR" dirty="0"/>
              <a:t>Tanrı’nın bildiği bir zamanda, ölümden sonra dirilme gerçekleşecektir.</a:t>
            </a:r>
          </a:p>
          <a:p>
            <a:endParaRPr lang="tr-TR" dirty="0"/>
          </a:p>
        </p:txBody>
      </p:sp>
    </p:spTree>
    <p:extLst>
      <p:ext uri="{BB962C8B-B14F-4D97-AF65-F5344CB8AC3E}">
        <p14:creationId xmlns:p14="http://schemas.microsoft.com/office/powerpoint/2010/main" val="539965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ea typeface="Calibri" panose="020F0502020204030204" pitchFamily="34" charset="0"/>
                <a:cs typeface="Times New Roman" panose="02020603050405020304" pitchFamily="18" charset="0"/>
              </a:rPr>
              <a:t>Tanrı </a:t>
            </a:r>
            <a:r>
              <a:rPr lang="tr-TR" sz="4800" dirty="0">
                <a:latin typeface="Calibri" panose="020F0502020204030204" pitchFamily="34" charset="0"/>
                <a:ea typeface="Calibri" panose="020F0502020204030204" pitchFamily="34" charset="0"/>
                <a:cs typeface="Times New Roman" panose="02020603050405020304" pitchFamily="18" charset="0"/>
              </a:rPr>
              <a:t/>
            </a:r>
            <a:br>
              <a:rPr lang="tr-TR" sz="4800"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a:xfrm>
            <a:off x="1079500" y="1231901"/>
            <a:ext cx="10350500" cy="4647692"/>
          </a:xfrm>
        </p:spPr>
        <p:txBody>
          <a:bodyPr>
            <a:normAutofit fontScale="85000" lnSpcReduction="10000"/>
          </a:bodyPr>
          <a:lstStyle/>
          <a:p>
            <a:pPr algn="just">
              <a:lnSpc>
                <a:spcPct val="150000"/>
              </a:lnSpc>
              <a:spcAft>
                <a:spcPts val="10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Yahudilik</a:t>
            </a:r>
            <a:r>
              <a:rPr lang="tr-TR" dirty="0">
                <a:latin typeface="Times New Roman" panose="02020603050405020304" pitchFamily="18" charset="0"/>
                <a:ea typeface="Calibri" panose="020F0502020204030204" pitchFamily="34" charset="0"/>
                <a:cs typeface="Times New Roman" panose="02020603050405020304" pitchFamily="18" charset="0"/>
              </a:rPr>
              <a:t>, tektanrıcı bir dindir. Tanrı, her şeyi yaratan ve hükmeden yüce bir varlıktır. Ezelî ve ebedîdir. Onun bedeni, şekli, eşi, benzeri ve ortağı yoktur. Bu yüzden hiçbir şekilde resmi ve heykeli yapılamaz. Bununla birlikte Tevrat’ta Tanrı, bir takım insani özellikleri olan, sevinen, öfkelenen, kimi zaman kıskanan bir tanrıdır. Yahudi otoriteler Tevrat’taki Tanrı’yla ilgili </a:t>
            </a:r>
            <a:r>
              <a:rPr lang="tr-TR" dirty="0" err="1">
                <a:latin typeface="Times New Roman" panose="02020603050405020304" pitchFamily="18" charset="0"/>
                <a:ea typeface="Calibri" panose="020F0502020204030204" pitchFamily="34" charset="0"/>
                <a:cs typeface="Times New Roman" panose="02020603050405020304" pitchFamily="18" charset="0"/>
              </a:rPr>
              <a:t>antropomorfik</a:t>
            </a:r>
            <a:r>
              <a:rPr lang="tr-TR" dirty="0">
                <a:latin typeface="Times New Roman" panose="02020603050405020304" pitchFamily="18" charset="0"/>
                <a:ea typeface="Calibri" panose="020F0502020204030204" pitchFamily="34" charset="0"/>
                <a:cs typeface="Times New Roman" panose="02020603050405020304" pitchFamily="18" charset="0"/>
              </a:rPr>
              <a:t> ifadeleri yorumlamış ve aşkın bir tanrı anlayışı ortaya koymuştur.</a:t>
            </a:r>
            <a:endParaRPr lang="tr-TR"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dirty="0">
                <a:latin typeface="Times New Roman" panose="02020603050405020304" pitchFamily="18" charset="0"/>
                <a:ea typeface="Calibri" panose="020F0502020204030204" pitchFamily="34" charset="0"/>
                <a:cs typeface="Times New Roman" panose="02020603050405020304" pitchFamily="18" charset="0"/>
              </a:rPr>
              <a:t>Tevrat’taki </a:t>
            </a:r>
            <a:r>
              <a:rPr lang="tr-TR" i="1" dirty="0">
                <a:latin typeface="Times New Roman" panose="02020603050405020304" pitchFamily="18" charset="0"/>
                <a:ea typeface="Calibri" panose="020F0502020204030204" pitchFamily="34" charset="0"/>
                <a:cs typeface="Times New Roman" panose="02020603050405020304" pitchFamily="18" charset="0"/>
              </a:rPr>
              <a:t>“Tanrı’nın eli”</a:t>
            </a:r>
            <a:r>
              <a:rPr lang="tr-TR" dirty="0">
                <a:latin typeface="Times New Roman" panose="02020603050405020304" pitchFamily="18" charset="0"/>
                <a:ea typeface="Calibri" panose="020F0502020204030204" pitchFamily="34" charset="0"/>
                <a:cs typeface="Times New Roman" panose="02020603050405020304" pitchFamily="18" charset="0"/>
              </a:rPr>
              <a:t> (Çıkış, 9:15) gibi ifadeler, Tanrı’yı daha kolay anlatabilmek için insana ait bazı kavramları ödünç almıştır. Yahudiler, evrenin hâkimi olarak ona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Melekh</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(Kral) ismini verirler. Tanrı, hem insana yakın hem de aşkındır. Yahudilik </a:t>
            </a:r>
            <a:r>
              <a:rPr lang="tr-TR" i="1" dirty="0">
                <a:latin typeface="Times New Roman" panose="02020603050405020304" pitchFamily="18" charset="0"/>
                <a:ea typeface="Calibri" panose="020F0502020204030204" pitchFamily="34" charset="0"/>
                <a:cs typeface="Times New Roman" panose="02020603050405020304" pitchFamily="18" charset="0"/>
              </a:rPr>
              <a:t>panteizmi</a:t>
            </a:r>
            <a:r>
              <a:rPr lang="tr-TR" dirty="0">
                <a:latin typeface="Times New Roman" panose="02020603050405020304" pitchFamily="18" charset="0"/>
                <a:ea typeface="Calibri" panose="020F0502020204030204" pitchFamily="34" charset="0"/>
                <a:cs typeface="Times New Roman" panose="02020603050405020304" pitchFamily="18" charset="0"/>
              </a:rPr>
              <a:t> reddeder. Tanrı’nın en kutsal adı </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i="1" dirty="0" err="1">
                <a:latin typeface="Times New Roman" panose="02020603050405020304" pitchFamily="18" charset="0"/>
                <a:ea typeface="Calibri" panose="020F0502020204030204" pitchFamily="34" charset="0"/>
                <a:cs typeface="Times New Roman" panose="02020603050405020304" pitchFamily="18" charset="0"/>
              </a:rPr>
              <a:t>Yehova”</a:t>
            </a:r>
            <a:r>
              <a:rPr lang="tr-TR" dirty="0" err="1">
                <a:latin typeface="Times New Roman" panose="02020603050405020304" pitchFamily="18" charset="0"/>
                <a:ea typeface="Calibri" panose="020F0502020204030204" pitchFamily="34" charset="0"/>
                <a:cs typeface="Times New Roman" panose="02020603050405020304" pitchFamily="18" charset="0"/>
              </a:rPr>
              <a:t>dır</a:t>
            </a:r>
            <a:r>
              <a:rPr lang="tr-TR" dirty="0">
                <a:latin typeface="Times New Roman" panose="02020603050405020304" pitchFamily="18" charset="0"/>
                <a:ea typeface="Calibri" panose="020F0502020204030204" pitchFamily="34" charset="0"/>
                <a:cs typeface="Times New Roman" panose="02020603050405020304" pitchFamily="18" charset="0"/>
              </a:rPr>
              <a:t>. Bu ismi gereksiz yere söylemek yasaktır. Yahudiler, onun bu ismini söylemekten çekindikleri için, ona “</a:t>
            </a:r>
            <a:r>
              <a:rPr lang="tr-TR" i="1" dirty="0">
                <a:latin typeface="Times New Roman" panose="02020603050405020304" pitchFamily="18" charset="0"/>
                <a:ea typeface="Calibri" panose="020F0502020204030204" pitchFamily="34" charset="0"/>
                <a:cs typeface="Times New Roman" panose="02020603050405020304" pitchFamily="18" charset="0"/>
              </a:rPr>
              <a:t>Ha-Şem” </a:t>
            </a:r>
            <a:r>
              <a:rPr lang="tr-TR" dirty="0">
                <a:latin typeface="Times New Roman" panose="02020603050405020304" pitchFamily="18" charset="0"/>
                <a:ea typeface="Calibri" panose="020F0502020204030204" pitchFamily="34" charset="0"/>
                <a:cs typeface="Times New Roman" panose="02020603050405020304" pitchFamily="18" charset="0"/>
              </a:rPr>
              <a:t>(İsim), </a:t>
            </a:r>
            <a:r>
              <a:rPr lang="tr-TR" i="1" dirty="0" err="1">
                <a:latin typeface="Times New Roman" panose="02020603050405020304" pitchFamily="18" charset="0"/>
                <a:ea typeface="Calibri" panose="020F0502020204030204" pitchFamily="34" charset="0"/>
                <a:cs typeface="Times New Roman" panose="02020603050405020304" pitchFamily="18" charset="0"/>
              </a:rPr>
              <a:t>Elohim</a:t>
            </a:r>
            <a:r>
              <a:rPr lang="tr-TR" dirty="0">
                <a:latin typeface="Times New Roman" panose="02020603050405020304" pitchFamily="18" charset="0"/>
                <a:ea typeface="Calibri" panose="020F0502020204030204" pitchFamily="34" charset="0"/>
                <a:cs typeface="Times New Roman" panose="02020603050405020304" pitchFamily="18" charset="0"/>
              </a:rPr>
              <a:t> (Rab) veya “</a:t>
            </a:r>
            <a:r>
              <a:rPr lang="tr-TR" i="1" dirty="0" err="1">
                <a:latin typeface="Times New Roman" panose="02020603050405020304" pitchFamily="18" charset="0"/>
                <a:ea typeface="Calibri" panose="020F0502020204030204" pitchFamily="34" charset="0"/>
                <a:cs typeface="Times New Roman" panose="02020603050405020304" pitchFamily="18" charset="0"/>
              </a:rPr>
              <a:t>Adonay</a:t>
            </a:r>
            <a:r>
              <a:rPr lang="tr-TR" i="1" dirty="0">
                <a:latin typeface="Times New Roman" panose="02020603050405020304" pitchFamily="18" charset="0"/>
                <a:ea typeface="Calibri" panose="020F0502020204030204" pitchFamily="34" charset="0"/>
                <a:cs typeface="Times New Roman" panose="02020603050405020304" pitchFamily="18" charset="0"/>
              </a:rPr>
              <a:t>”</a:t>
            </a:r>
            <a:r>
              <a:rPr lang="tr-TR" dirty="0">
                <a:latin typeface="Times New Roman" panose="02020603050405020304" pitchFamily="18" charset="0"/>
                <a:ea typeface="Calibri" panose="020F0502020204030204" pitchFamily="34" charset="0"/>
                <a:cs typeface="Times New Roman" panose="02020603050405020304" pitchFamily="18" charset="0"/>
              </a:rPr>
              <a:t> (Efendimiz) diye seslenirler. Yahudiler, Tanrı’nın en sevgili milletidir. Tanrı, onları seçmiş ve onlarla </a:t>
            </a:r>
            <a:r>
              <a:rPr lang="tr-TR" dirty="0" err="1">
                <a:latin typeface="Times New Roman" panose="02020603050405020304" pitchFamily="18" charset="0"/>
                <a:ea typeface="Calibri" panose="020F0502020204030204" pitchFamily="34" charset="0"/>
                <a:cs typeface="Times New Roman" panose="02020603050405020304" pitchFamily="18" charset="0"/>
              </a:rPr>
              <a:t>ahitleşmiştir</a:t>
            </a:r>
            <a:r>
              <a:rPr lang="tr-TR" dirty="0">
                <a:latin typeface="Times New Roman" panose="02020603050405020304" pitchFamily="18" charset="0"/>
                <a:ea typeface="Calibri" panose="020F0502020204030204" pitchFamily="34" charset="0"/>
                <a:cs typeface="Times New Roman" panose="02020603050405020304" pitchFamily="18" charset="0"/>
              </a:rPr>
              <a:t>. Bu Ahit, Hz. Musa şahsında </a:t>
            </a:r>
            <a:r>
              <a:rPr lang="tr-TR" dirty="0" err="1">
                <a:latin typeface="Times New Roman" panose="02020603050405020304" pitchFamily="18" charset="0"/>
                <a:ea typeface="Calibri" panose="020F0502020204030204" pitchFamily="34" charset="0"/>
                <a:cs typeface="Times New Roman" panose="02020603050405020304" pitchFamily="18" charset="0"/>
              </a:rPr>
              <a:t>İsrailoğulları</a:t>
            </a:r>
            <a:r>
              <a:rPr lang="tr-TR" dirty="0">
                <a:latin typeface="Times New Roman" panose="02020603050405020304" pitchFamily="18" charset="0"/>
                <a:ea typeface="Calibri" panose="020F0502020204030204" pitchFamily="34" charset="0"/>
                <a:cs typeface="Times New Roman" panose="02020603050405020304" pitchFamily="18" charset="0"/>
              </a:rPr>
              <a:t> ile yapılmıştır.</a:t>
            </a:r>
            <a:endParaRPr lang="tr-TR" sz="18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67389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Peygamberlik</a:t>
            </a:r>
            <a:r>
              <a:rPr lang="tr-TR" dirty="0"/>
              <a:t/>
            </a:r>
            <a:br>
              <a:rPr lang="tr-TR" dirty="0"/>
            </a:br>
            <a:endParaRPr lang="tr-TR" dirty="0"/>
          </a:p>
        </p:txBody>
      </p:sp>
      <p:sp>
        <p:nvSpPr>
          <p:cNvPr id="3" name="İçerik Yer Tutucusu 2"/>
          <p:cNvSpPr>
            <a:spLocks noGrp="1"/>
          </p:cNvSpPr>
          <p:nvPr>
            <p:ph idx="1"/>
          </p:nvPr>
        </p:nvSpPr>
        <p:spPr>
          <a:xfrm>
            <a:off x="914400" y="1206501"/>
            <a:ext cx="10515600" cy="4673092"/>
          </a:xfrm>
        </p:spPr>
        <p:txBody>
          <a:bodyPr>
            <a:normAutofit/>
          </a:bodyPr>
          <a:lstStyle/>
          <a:p>
            <a:r>
              <a:rPr lang="tr-TR" dirty="0" smtClean="0"/>
              <a:t>Yahudilikte </a:t>
            </a:r>
            <a:r>
              <a:rPr lang="tr-TR" dirty="0"/>
              <a:t>peygamberler, Tanrı’nın elçisidir. Peygamberler</a:t>
            </a:r>
            <a:r>
              <a:rPr lang="tr-TR" i="1" dirty="0"/>
              <a:t>, </a:t>
            </a:r>
            <a:r>
              <a:rPr lang="tr-TR" i="1" dirty="0" err="1"/>
              <a:t>navi</a:t>
            </a:r>
            <a:r>
              <a:rPr lang="tr-TR" i="1" dirty="0"/>
              <a:t>, </a:t>
            </a:r>
            <a:r>
              <a:rPr lang="tr-TR" i="1" dirty="0" err="1"/>
              <a:t>roe</a:t>
            </a:r>
            <a:r>
              <a:rPr lang="tr-TR" i="1" dirty="0"/>
              <a:t> </a:t>
            </a:r>
            <a:r>
              <a:rPr lang="tr-TR" dirty="0"/>
              <a:t>ve</a:t>
            </a:r>
            <a:r>
              <a:rPr lang="tr-TR" i="1" dirty="0"/>
              <a:t> </a:t>
            </a:r>
            <a:r>
              <a:rPr lang="tr-TR" i="1" dirty="0" err="1"/>
              <a:t>hoze</a:t>
            </a:r>
            <a:r>
              <a:rPr lang="tr-TR" dirty="0"/>
              <a:t> gibi terimlerle ifade edilir. Peygamberlerin ilki Hz. İbrahim, sonuncusu M.Ö. 5. yüzyılda yaşadığı tahmin edilen </a:t>
            </a:r>
            <a:r>
              <a:rPr lang="tr-TR" dirty="0" err="1"/>
              <a:t>Malaki’dir</a:t>
            </a:r>
            <a:r>
              <a:rPr lang="tr-TR" dirty="0"/>
              <a:t>. </a:t>
            </a:r>
          </a:p>
          <a:p>
            <a:r>
              <a:rPr lang="tr-TR" dirty="0"/>
              <a:t>Yahudi tarihinde aynı anda birden fazla peygamber görev yapmıştır. Kaynaklarda </a:t>
            </a:r>
            <a:r>
              <a:rPr lang="tr-TR" dirty="0" err="1"/>
              <a:t>ellibeş</a:t>
            </a:r>
            <a:r>
              <a:rPr lang="tr-TR" dirty="0"/>
              <a:t> peygamberden söz edilir. Son peygamber </a:t>
            </a:r>
            <a:r>
              <a:rPr lang="tr-TR" dirty="0" err="1"/>
              <a:t>Malaki</a:t>
            </a:r>
            <a:r>
              <a:rPr lang="tr-TR" dirty="0"/>
              <a:t> ile peygamberlik sona ermiştir. Yahudiler Hz. İsa’nın ve Hz. Muhammed’in peygamberliğini kabul etmezler. Kadın peygamberler de vardır. </a:t>
            </a:r>
          </a:p>
          <a:p>
            <a:r>
              <a:rPr lang="tr-TR" dirty="0"/>
              <a:t>Peygamberlik kişisel çabayla elde edilmez. Peygamberleri Tanrı seçer. Peygamberlik görevine başlayan kişinin bir mucizeyle peygamber olduğunu ispat etmesi yanında içinde yaşadığı toplumda dürüstlüğü ile bilinmesi, yazılı ve sözlü Tora bilgisine sahip olması gerekir. Bu özelliklere sahip kişi mucize gösterirse o kişinin peygamberliğinin Tanrı’dan olduğu kabul edilir. Hz. Musa, Peygamberlerin en büyüğü ve en üstünüdür. O, Tanrı’yla aracısız görüşmüş, istediği zaman vahiy alabilmiştir. Ona gelen vahiy eşsizdir. Bundan dolayı o, bütün peygamberlerin efendisidir. Her peygamber otoritesini Hz. Musa’nın </a:t>
            </a:r>
            <a:r>
              <a:rPr lang="tr-TR" dirty="0" err="1"/>
              <a:t>Tora’sından</a:t>
            </a:r>
            <a:r>
              <a:rPr lang="tr-TR" dirty="0"/>
              <a:t> alır. Hiçbir peygamber </a:t>
            </a:r>
            <a:r>
              <a:rPr lang="tr-TR" dirty="0" err="1"/>
              <a:t>Tora’ya</a:t>
            </a:r>
            <a:r>
              <a:rPr lang="tr-TR" dirty="0"/>
              <a:t> aykırı bir şey söyleyemez. Yahudiler, peygamberlerin günahsız olduğunu kabul etmezler.</a:t>
            </a:r>
          </a:p>
          <a:p>
            <a:endParaRPr lang="tr-TR" dirty="0"/>
          </a:p>
        </p:txBody>
      </p:sp>
    </p:spTree>
    <p:extLst>
      <p:ext uri="{BB962C8B-B14F-4D97-AF65-F5344CB8AC3E}">
        <p14:creationId xmlns:p14="http://schemas.microsoft.com/office/powerpoint/2010/main" val="785486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mesih</a:t>
            </a:r>
            <a:endParaRPr lang="tr-TR" dirty="0"/>
          </a:p>
        </p:txBody>
      </p:sp>
      <p:sp>
        <p:nvSpPr>
          <p:cNvPr id="3" name="İçerik Yer Tutucusu 2"/>
          <p:cNvSpPr>
            <a:spLocks noGrp="1"/>
          </p:cNvSpPr>
          <p:nvPr>
            <p:ph idx="1"/>
          </p:nvPr>
        </p:nvSpPr>
        <p:spPr>
          <a:xfrm>
            <a:off x="1041400" y="1282701"/>
            <a:ext cx="10388600" cy="4596892"/>
          </a:xfrm>
        </p:spPr>
        <p:txBody>
          <a:bodyPr/>
          <a:lstStyle/>
          <a:p>
            <a:r>
              <a:rPr lang="tr-TR" dirty="0" err="1"/>
              <a:t>İbranice’de</a:t>
            </a:r>
            <a:r>
              <a:rPr lang="tr-TR" dirty="0"/>
              <a:t> </a:t>
            </a:r>
            <a:r>
              <a:rPr lang="tr-TR" i="1" dirty="0"/>
              <a:t>“</a:t>
            </a:r>
            <a:r>
              <a:rPr lang="tr-TR" i="1" dirty="0" err="1"/>
              <a:t>meshedilmiş</a:t>
            </a:r>
            <a:r>
              <a:rPr lang="tr-TR" i="1" dirty="0"/>
              <a:t>”</a:t>
            </a:r>
            <a:r>
              <a:rPr lang="tr-TR" dirty="0"/>
              <a:t> anlamına gelen </a:t>
            </a:r>
            <a:r>
              <a:rPr lang="tr-TR" dirty="0" err="1"/>
              <a:t>mesih</a:t>
            </a:r>
            <a:r>
              <a:rPr lang="tr-TR" dirty="0"/>
              <a:t> terimi, başı yağlanmak suretiyle göreve başlayan kral ve </a:t>
            </a:r>
            <a:r>
              <a:rPr lang="tr-TR" dirty="0" err="1"/>
              <a:t>kohen</a:t>
            </a:r>
            <a:r>
              <a:rPr lang="tr-TR" dirty="0"/>
              <a:t> için kullanılırdı. Hz. Davut kral olup güçlü bir devlet meydana getirince, büyüklüğünü ve ihtişamını ifade etmek için halk tarafından </a:t>
            </a:r>
            <a:r>
              <a:rPr lang="tr-TR" dirty="0" err="1"/>
              <a:t>mesih</a:t>
            </a:r>
            <a:r>
              <a:rPr lang="tr-TR" dirty="0"/>
              <a:t> olarak nitelendirilmişti. Yahudiler en görkemli dönemlerini onun zamanında yaşamıştı. Hz. Davut’un kurduğu İsrail krallığının parçalanıp yok olmasından sonra, onun soyundan başka bir kralın, yani </a:t>
            </a:r>
            <a:r>
              <a:rPr lang="tr-TR" dirty="0" err="1"/>
              <a:t>mesihin</a:t>
            </a:r>
            <a:r>
              <a:rPr lang="tr-TR" dirty="0"/>
              <a:t> İsrail krallığını yeniden kuracağı inancı oluştu. Yahudi din bilginleri, gelme vakti gecikmiş olsa da </a:t>
            </a:r>
            <a:r>
              <a:rPr lang="tr-TR" dirty="0" err="1"/>
              <a:t>mesihin</a:t>
            </a:r>
            <a:r>
              <a:rPr lang="tr-TR" dirty="0"/>
              <a:t> bir gün mutlaka geleceğini söylerler. Musa bin </a:t>
            </a:r>
            <a:r>
              <a:rPr lang="tr-TR" dirty="0" err="1"/>
              <a:t>Meymun</a:t>
            </a:r>
            <a:r>
              <a:rPr lang="tr-TR" dirty="0"/>
              <a:t>, Yahudiler için belirlediği on üç maddelik iman esası arasına </a:t>
            </a:r>
            <a:r>
              <a:rPr lang="tr-TR" dirty="0" err="1"/>
              <a:t>mesih</a:t>
            </a:r>
            <a:r>
              <a:rPr lang="tr-TR" dirty="0"/>
              <a:t> inancını da koymuştur. Günümüzde Ortodoks Yahudilerin dışındaki Yahudilerin çoğu </a:t>
            </a:r>
            <a:r>
              <a:rPr lang="tr-TR" dirty="0" err="1"/>
              <a:t>mesih</a:t>
            </a:r>
            <a:r>
              <a:rPr lang="tr-TR" dirty="0"/>
              <a:t> inancını terk etmiştir. </a:t>
            </a:r>
          </a:p>
          <a:p>
            <a:endParaRPr lang="tr-TR" dirty="0"/>
          </a:p>
        </p:txBody>
      </p:sp>
    </p:spTree>
    <p:extLst>
      <p:ext uri="{BB962C8B-B14F-4D97-AF65-F5344CB8AC3E}">
        <p14:creationId xmlns:p14="http://schemas.microsoft.com/office/powerpoint/2010/main" val="3468995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Ahiret</a:t>
            </a:r>
            <a:endParaRPr lang="tr-TR" dirty="0"/>
          </a:p>
        </p:txBody>
      </p:sp>
      <p:sp>
        <p:nvSpPr>
          <p:cNvPr id="3" name="İçerik Yer Tutucusu 2"/>
          <p:cNvSpPr>
            <a:spLocks noGrp="1"/>
          </p:cNvSpPr>
          <p:nvPr>
            <p:ph idx="1"/>
          </p:nvPr>
        </p:nvSpPr>
        <p:spPr>
          <a:xfrm>
            <a:off x="1117600" y="1676401"/>
            <a:ext cx="10312400" cy="4203192"/>
          </a:xfrm>
        </p:spPr>
        <p:txBody>
          <a:bodyPr>
            <a:normAutofit/>
          </a:bodyPr>
          <a:lstStyle/>
          <a:p>
            <a:endParaRPr lang="tr-TR" dirty="0"/>
          </a:p>
          <a:p>
            <a:r>
              <a:rPr lang="tr-TR" dirty="0"/>
              <a:t>İbranicede ahirete “</a:t>
            </a:r>
            <a:r>
              <a:rPr lang="tr-TR" i="1" dirty="0"/>
              <a:t>öteki dünya”</a:t>
            </a:r>
            <a:r>
              <a:rPr lang="tr-TR" dirty="0"/>
              <a:t> anlamında </a:t>
            </a:r>
            <a:r>
              <a:rPr lang="tr-TR" i="1" dirty="0"/>
              <a:t>“</a:t>
            </a:r>
            <a:r>
              <a:rPr lang="tr-TR" i="1" dirty="0" err="1"/>
              <a:t>olam</a:t>
            </a:r>
            <a:r>
              <a:rPr lang="tr-TR" i="1" dirty="0"/>
              <a:t> </a:t>
            </a:r>
            <a:r>
              <a:rPr lang="tr-TR" i="1" dirty="0" err="1"/>
              <a:t>haba</a:t>
            </a:r>
            <a:r>
              <a:rPr lang="tr-TR" i="1" dirty="0"/>
              <a:t>”</a:t>
            </a:r>
            <a:r>
              <a:rPr lang="tr-TR" dirty="0"/>
              <a:t> denir. Tevrat’ta ahiretten söz edilmediğinden bu konuda Yahudilikte bir belirsizlik vardır. Buna rağmen Yahudi din bilgini rabbiler öldükten sonra dirilme ve ahiret hayatı ile ilgili tasvir ve tanımlamalarda bulunmuş, ahiretin varlığına inanmayı bir iman esası haline getirmişlerdir. Ancak bu iman esası genel kabul görmemiştir. </a:t>
            </a:r>
            <a:r>
              <a:rPr lang="tr-TR" dirty="0" err="1"/>
              <a:t>Sadukilerde</a:t>
            </a:r>
            <a:r>
              <a:rPr lang="tr-TR" dirty="0"/>
              <a:t> ve daha sonra modern dönemdeki bazı Yahudi mezheplerinde ahiret inancı yer almamaktadır. Ahiret inancı tam olarak Ortodoks Yahudilikte bulunmaktadır.</a:t>
            </a:r>
          </a:p>
          <a:p>
            <a:r>
              <a:rPr lang="tr-TR" dirty="0"/>
              <a:t> </a:t>
            </a:r>
          </a:p>
          <a:p>
            <a:endParaRPr lang="tr-TR" dirty="0"/>
          </a:p>
        </p:txBody>
      </p:sp>
    </p:spTree>
    <p:extLst>
      <p:ext uri="{BB962C8B-B14F-4D97-AF65-F5344CB8AC3E}">
        <p14:creationId xmlns:p14="http://schemas.microsoft.com/office/powerpoint/2010/main" val="455192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Otekine</a:t>
            </a:r>
            <a:r>
              <a:rPr lang="tr-TR" dirty="0" smtClean="0"/>
              <a:t> bakış</a:t>
            </a:r>
            <a:endParaRPr lang="tr-TR" dirty="0"/>
          </a:p>
        </p:txBody>
      </p:sp>
      <p:sp>
        <p:nvSpPr>
          <p:cNvPr id="3" name="İçerik Yer Tutucusu 2"/>
          <p:cNvSpPr>
            <a:spLocks noGrp="1"/>
          </p:cNvSpPr>
          <p:nvPr>
            <p:ph idx="1"/>
          </p:nvPr>
        </p:nvSpPr>
        <p:spPr>
          <a:xfrm>
            <a:off x="1028700" y="1574801"/>
            <a:ext cx="10401300" cy="4304792"/>
          </a:xfrm>
        </p:spPr>
        <p:txBody>
          <a:bodyPr>
            <a:normAutofit/>
          </a:bodyPr>
          <a:lstStyle/>
          <a:p>
            <a:pPr marL="0" indent="0">
              <a:buNone/>
            </a:pPr>
            <a:r>
              <a:rPr lang="tr-TR" dirty="0"/>
              <a:t>Yahudi hukukuna göre Yahudi olmayanlar, “</a:t>
            </a:r>
            <a:r>
              <a:rPr lang="tr-TR" dirty="0" err="1"/>
              <a:t>Nuhiler</a:t>
            </a:r>
            <a:r>
              <a:rPr lang="tr-TR" dirty="0"/>
              <a:t>” ve “putperestler” olarak iki kısma ayrılırlar. </a:t>
            </a:r>
            <a:r>
              <a:rPr lang="tr-TR" dirty="0" err="1"/>
              <a:t>Nuhiler</a:t>
            </a:r>
            <a:r>
              <a:rPr lang="tr-TR" dirty="0"/>
              <a:t>, Hz. Nuh’un tevhit esasına dayalı yedi temel kanununu benimseyen kimselerdir. </a:t>
            </a:r>
            <a:r>
              <a:rPr lang="tr-TR" dirty="0" err="1"/>
              <a:t>Nuhilik</a:t>
            </a:r>
            <a:r>
              <a:rPr lang="tr-TR" dirty="0"/>
              <a:t> esaslarını yerine getirenler, yarı mühtedi sayılırlar. Her iki dünyada kurtuluşa ulaşırlar. Yaptıkları işe göre kutsiyet kazanırlar. </a:t>
            </a:r>
          </a:p>
          <a:p>
            <a:pPr marL="0" indent="0">
              <a:buNone/>
            </a:pPr>
            <a:r>
              <a:rPr lang="tr-TR" dirty="0"/>
              <a:t> İslam ve Hristiyanlık </a:t>
            </a:r>
            <a:r>
              <a:rPr lang="tr-TR" dirty="0" err="1"/>
              <a:t>Nuhi</a:t>
            </a:r>
            <a:r>
              <a:rPr lang="tr-TR" dirty="0"/>
              <a:t> dinlerden sayılır. Ancak bir Yahudi’nin İslam veya Hristiyanlığa geçmesi büyük günah sayılır. Çünkü Yahudilikten çıkan bir kişi, kendisini Tanrı’ya ve halkına bağlayan ahdini bozmuş olur. Yahudilik, Müslümanları </a:t>
            </a:r>
            <a:r>
              <a:rPr lang="tr-TR" dirty="0" err="1"/>
              <a:t>Nuhi</a:t>
            </a:r>
            <a:r>
              <a:rPr lang="tr-TR" dirty="0"/>
              <a:t> saymakla birlikte Hz. Muhammed’i peygamber olarak kabul etmez. İbadethanelerine suret (resim) sokmamak, domuz eti yememek, sünnet olmak iki dinin ortak noktalarındandır. İslam’ı Hristiyanlığa göre inanç açısından kendilerine daha yakın görürler. Yahudilik, diğer gruba giren putperest ve müşrikler için ise hiçbir kurtuluş ümidi kabul etmez.</a:t>
            </a:r>
          </a:p>
          <a:p>
            <a:endParaRPr lang="tr-TR" dirty="0"/>
          </a:p>
        </p:txBody>
      </p:sp>
    </p:spTree>
    <p:extLst>
      <p:ext uri="{BB962C8B-B14F-4D97-AF65-F5344CB8AC3E}">
        <p14:creationId xmlns:p14="http://schemas.microsoft.com/office/powerpoint/2010/main" val="469864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Nuhilik</a:t>
            </a:r>
            <a:r>
              <a:rPr lang="tr-TR" b="1" dirty="0"/>
              <a:t> Teolojisi</a:t>
            </a:r>
            <a:r>
              <a:rPr lang="tr-TR" dirty="0"/>
              <a:t/>
            </a:r>
            <a:br>
              <a:rPr lang="tr-TR" dirty="0"/>
            </a:br>
            <a:endParaRPr lang="tr-TR" dirty="0"/>
          </a:p>
        </p:txBody>
      </p:sp>
      <p:sp>
        <p:nvSpPr>
          <p:cNvPr id="3" name="İçerik Yer Tutucusu 2"/>
          <p:cNvSpPr>
            <a:spLocks noGrp="1"/>
          </p:cNvSpPr>
          <p:nvPr>
            <p:ph idx="1"/>
          </p:nvPr>
        </p:nvSpPr>
        <p:spPr>
          <a:xfrm>
            <a:off x="1041400" y="1308101"/>
            <a:ext cx="10388600" cy="4571492"/>
          </a:xfrm>
        </p:spPr>
        <p:txBody>
          <a:bodyPr>
            <a:normAutofit fontScale="85000" lnSpcReduction="20000"/>
          </a:bodyPr>
          <a:lstStyle/>
          <a:p>
            <a:r>
              <a:rPr lang="tr-TR" dirty="0" smtClean="0"/>
              <a:t>Din </a:t>
            </a:r>
            <a:r>
              <a:rPr lang="tr-TR" dirty="0"/>
              <a:t>adamı rabbiler, Tevrat’ın yorumundan hareket ederek </a:t>
            </a:r>
            <a:r>
              <a:rPr lang="tr-TR" i="1" dirty="0" err="1"/>
              <a:t>Nuhîlik</a:t>
            </a:r>
            <a:r>
              <a:rPr lang="tr-TR" dirty="0"/>
              <a:t> teolojisini geliştirmiştir. Bu teoloji, insanlığın kurtuluşu için Yahudiliğe girmeyi zorunlu görmez. </a:t>
            </a:r>
          </a:p>
          <a:p>
            <a:r>
              <a:rPr lang="tr-TR" dirty="0" err="1"/>
              <a:t>Nuhîlik</a:t>
            </a:r>
            <a:r>
              <a:rPr lang="tr-TR" dirty="0"/>
              <a:t>, tektanrıcılığı ve evrensel ahlak ilkelerini içerir. Bu ilkeler şunlardır:</a:t>
            </a:r>
          </a:p>
          <a:p>
            <a:pPr lvl="0"/>
            <a:r>
              <a:rPr lang="tr-TR" dirty="0"/>
              <a:t>Putperestlikten kaçınmak</a:t>
            </a:r>
          </a:p>
          <a:p>
            <a:pPr lvl="0"/>
            <a:r>
              <a:rPr lang="tr-TR" dirty="0"/>
              <a:t>Küfürden kaçınmak</a:t>
            </a:r>
          </a:p>
          <a:p>
            <a:pPr lvl="0"/>
            <a:r>
              <a:rPr lang="tr-TR" dirty="0"/>
              <a:t>Zinadan, özellikle akrabalar arası zinadan kaçınmak</a:t>
            </a:r>
          </a:p>
          <a:p>
            <a:pPr lvl="0"/>
            <a:r>
              <a:rPr lang="tr-TR" dirty="0"/>
              <a:t>Adaleti sağlayacak adalet kurumlarını oluşturmak, adil ve dürüst olmak</a:t>
            </a:r>
          </a:p>
          <a:p>
            <a:pPr lvl="0"/>
            <a:r>
              <a:rPr lang="tr-TR" dirty="0"/>
              <a:t>Kan dökmemek</a:t>
            </a:r>
          </a:p>
          <a:p>
            <a:pPr lvl="0"/>
            <a:r>
              <a:rPr lang="tr-TR" dirty="0"/>
              <a:t>Hırsızlık yapmamak</a:t>
            </a:r>
          </a:p>
          <a:p>
            <a:pPr lvl="0"/>
            <a:r>
              <a:rPr lang="tr-TR" dirty="0"/>
              <a:t>Canlı hayvandan et koparıp yememek</a:t>
            </a:r>
          </a:p>
          <a:p>
            <a:r>
              <a:rPr lang="tr-TR" dirty="0"/>
              <a:t>Geleneksel Yahudiliğin </a:t>
            </a:r>
            <a:r>
              <a:rPr lang="tr-TR" dirty="0" err="1"/>
              <a:t>Nuhîlik</a:t>
            </a:r>
            <a:r>
              <a:rPr lang="tr-TR" dirty="0"/>
              <a:t> teolojisine göre bu ilkeleri benimseyen ve uygulayan kimselerin kurtuluşu mümkündür. Ortodoks Yahudi alimlerine göre, dinleri bozuk olmakla birlikte, Hıristiyanlar ve Müslümanlar inanç ve yaşayış bakımından </a:t>
            </a:r>
            <a:r>
              <a:rPr lang="tr-TR" dirty="0" err="1"/>
              <a:t>Nuhî</a:t>
            </a:r>
            <a:r>
              <a:rPr lang="tr-TR" dirty="0"/>
              <a:t> sayılır.</a:t>
            </a:r>
          </a:p>
          <a:p>
            <a:endParaRPr lang="tr-TR" dirty="0" smtClean="0"/>
          </a:p>
          <a:p>
            <a:r>
              <a:rPr lang="tr-TR" dirty="0" smtClean="0"/>
              <a:t>Kaynak:  Prof. Dr. Durmuş Arık’ın,  Açık Erişim Ders </a:t>
            </a:r>
            <a:r>
              <a:rPr lang="tr-TR" dirty="0" err="1" smtClean="0"/>
              <a:t>Notları’ndan</a:t>
            </a:r>
            <a:r>
              <a:rPr lang="tr-TR" dirty="0" smtClean="0"/>
              <a:t> alıntılanmıştır.</a:t>
            </a:r>
            <a:endParaRPr lang="tr-TR" dirty="0"/>
          </a:p>
        </p:txBody>
      </p:sp>
    </p:spTree>
    <p:extLst>
      <p:ext uri="{BB962C8B-B14F-4D97-AF65-F5344CB8AC3E}">
        <p14:creationId xmlns:p14="http://schemas.microsoft.com/office/powerpoint/2010/main" val="3315714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929525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docProps/app.xml><?xml version="1.0" encoding="utf-8"?>
<Properties xmlns="http://schemas.openxmlformats.org/officeDocument/2006/extended-properties" xmlns:vt="http://schemas.openxmlformats.org/officeDocument/2006/docPropsVTypes">
  <Template>TM10001106[[fn=Rozet]]</Template>
  <TotalTime>7</TotalTime>
  <Words>1060</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Gill Sans MT</vt:lpstr>
      <vt:lpstr>Impact</vt:lpstr>
      <vt:lpstr>Times New Roman</vt:lpstr>
      <vt:lpstr>Badge</vt:lpstr>
      <vt:lpstr>YAHUDİLİĞİN İNANÇ ESASLARI </vt:lpstr>
      <vt:lpstr>Tanrı  </vt:lpstr>
      <vt:lpstr>Peygamberlik </vt:lpstr>
      <vt:lpstr>mesih</vt:lpstr>
      <vt:lpstr>Ahiret</vt:lpstr>
      <vt:lpstr>Otekine bakış</vt:lpstr>
      <vt:lpstr>Nuhilik Teolojisi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cp:revision>
  <dcterms:created xsi:type="dcterms:W3CDTF">2020-04-06T07:45:49Z</dcterms:created>
  <dcterms:modified xsi:type="dcterms:W3CDTF">2020-07-10T15:17:19Z</dcterms:modified>
</cp:coreProperties>
</file>