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49" r:id="rId2"/>
    <p:sldId id="349" r:id="rId3"/>
    <p:sldId id="351" r:id="rId4"/>
    <p:sldId id="406" r:id="rId5"/>
    <p:sldId id="407" r:id="rId6"/>
    <p:sldId id="405"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43" r:id="rId25"/>
    <p:sldId id="425" r:id="rId26"/>
    <p:sldId id="426" r:id="rId27"/>
    <p:sldId id="448" r:id="rId28"/>
    <p:sldId id="1705" r:id="rId29"/>
    <p:sldId id="428" r:id="rId30"/>
    <p:sldId id="429" r:id="rId31"/>
    <p:sldId id="430" r:id="rId32"/>
    <p:sldId id="431" r:id="rId33"/>
    <p:sldId id="433" r:id="rId34"/>
    <p:sldId id="434" r:id="rId35"/>
    <p:sldId id="444" r:id="rId36"/>
    <p:sldId id="432" r:id="rId37"/>
    <p:sldId id="435" r:id="rId38"/>
    <p:sldId id="436" r:id="rId39"/>
    <p:sldId id="446" r:id="rId40"/>
    <p:sldId id="438" r:id="rId41"/>
    <p:sldId id="439" r:id="rId42"/>
    <p:sldId id="395" r:id="rId43"/>
    <p:sldId id="397" r:id="rId44"/>
    <p:sldId id="399" r:id="rId45"/>
    <p:sldId id="401" r:id="rId46"/>
    <p:sldId id="403" r:id="rId47"/>
    <p:sldId id="445" r:id="rId48"/>
    <p:sldId id="44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3" pos="288" userDrawn="1">
          <p15:clr>
            <a:srgbClr val="A4A3A4"/>
          </p15:clr>
        </p15:guide>
        <p15:guide id="4" orient="horz" pos="384" userDrawn="1">
          <p15:clr>
            <a:srgbClr val="A4A3A4"/>
          </p15:clr>
        </p15:guide>
        <p15:guide id="5" orient="horz" pos="672" userDrawn="1">
          <p15:clr>
            <a:srgbClr val="A4A3A4"/>
          </p15:clr>
        </p15:guide>
        <p15:guide id="6" pos="5472" userDrawn="1">
          <p15:clr>
            <a:srgbClr val="A4A3A4"/>
          </p15:clr>
        </p15:guide>
        <p15:guide id="7" orient="horz" pos="25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93" autoAdjust="0"/>
    <p:restoredTop sz="96279" autoAdjust="0"/>
  </p:normalViewPr>
  <p:slideViewPr>
    <p:cSldViewPr>
      <p:cViewPr varScale="1">
        <p:scale>
          <a:sx n="72" d="100"/>
          <a:sy n="72" d="100"/>
        </p:scale>
        <p:origin x="1524" y="66"/>
      </p:cViewPr>
      <p:guideLst>
        <p:guide orient="horz" pos="2160"/>
        <p:guide pos="2880"/>
        <p:guide pos="288"/>
        <p:guide orient="horz" pos="384"/>
        <p:guide orient="horz" pos="672"/>
        <p:guide pos="5472"/>
        <p:guide orient="horz" pos="2592"/>
      </p:guideLst>
    </p:cSldViewPr>
  </p:slideViewPr>
  <p:outlineViewPr>
    <p:cViewPr>
      <p:scale>
        <a:sx n="33" d="100"/>
        <a:sy n="33" d="100"/>
      </p:scale>
      <p:origin x="0" y="-222"/>
    </p:cViewPr>
  </p:outlineViewPr>
  <p:notesTextViewPr>
    <p:cViewPr>
      <p:scale>
        <a:sx n="1" d="1"/>
        <a:sy n="1" d="1"/>
      </p:scale>
      <p:origin x="0" y="0"/>
    </p:cViewPr>
  </p:notesTextViewPr>
  <p:sorterViewPr>
    <p:cViewPr>
      <p:scale>
        <a:sx n="66" d="100"/>
        <a:sy n="66" d="100"/>
      </p:scale>
      <p:origin x="0" y="-132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35068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chart lists the name of the law, the year it came into force, and a brief description of the law as follows.</a:t>
            </a:r>
          </a:p>
          <a:p>
            <a:r>
              <a:rPr lang="en-US" sz="1200" b="1" kern="1200" dirty="0">
                <a:solidFill>
                  <a:schemeClr val="tx1"/>
                </a:solidFill>
                <a:effectLst/>
                <a:latin typeface="+mn-lt"/>
                <a:ea typeface="+mn-ea"/>
                <a:cs typeface="+mn-cs"/>
              </a:rPr>
              <a:t>Compensation/Bene­fits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Worker Adjustment and Retraining Notifi­cation Act, 1990: Requires employers with more than 100 employees to provide 60 days’ notice before a mass layoff or facility closing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Family and Medical Leave Act, 1993: Gives employees in organizations with 50 or more employees up to 12 weeks of unpaid leave each year for family or medical reasons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Insurance Portability and Accountability Act, 1996: Permits portability of employees’ insurance from one employer to another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Lilly Ledbetter Fair Pay Act, 2009: Changes the statute of limitations on pay discrimination to 180 days from each paycheck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 Protection and Affordable Care Act, 2010: Penalizes employers with 50 or more employees who don’t offer coverage or do not offer coverage that meets minimal value and affordability standards.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68897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chart lists the name of the law, the year it came into force, and a brief description of the law as follows.</a:t>
            </a:r>
          </a:p>
          <a:p>
            <a:r>
              <a:rPr lang="en-US" sz="1200" b="1" kern="1200" dirty="0">
                <a:solidFill>
                  <a:schemeClr val="tx1"/>
                </a:solidFill>
                <a:effectLst/>
                <a:latin typeface="+mn-lt"/>
                <a:ea typeface="+mn-ea"/>
                <a:cs typeface="+mn-cs"/>
              </a:rPr>
              <a:t>Health/Safety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Occupational Safety and Health Act (OSHA), 1970: Establishes mandatory safety and health standards in organizations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Privacy Act, 1974: Gives employees the legal right to examine personnel fi­les and letters of reference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Consolidated Omnibus Reconciliation Act (COBRA), 1985: Requires continued health coverage following termination (paid by employee)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03861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What about HRM laws globally? It’s important that managers in other countries be familiar with the specific laws that apply there.</a:t>
            </a:r>
          </a:p>
          <a:p>
            <a:pPr eaLnBrk="1" hangingPunct="1"/>
            <a:endParaRPr lang="en-US" dirty="0">
              <a:cs typeface="Arial" charset="0"/>
            </a:endParaRPr>
          </a:p>
          <a:p>
            <a:pPr eaLnBrk="1" hangingPunct="1"/>
            <a:r>
              <a:rPr lang="en-US" dirty="0">
                <a:cs typeface="Arial" charset="0"/>
              </a:rPr>
              <a:t>In western Europe, the two most common forms of representative participation are work councils and board representatives. </a:t>
            </a:r>
            <a:r>
              <a:rPr lang="en-US" b="1" dirty="0">
                <a:cs typeface="Arial" charset="0"/>
              </a:rPr>
              <a:t>Work councils </a:t>
            </a:r>
            <a:r>
              <a:rPr lang="en-US" dirty="0">
                <a:cs typeface="Arial" charset="0"/>
              </a:rPr>
              <a:t>link employees with management. They are groups of nominated or elected employees who must be consulted when management makes decisions involving personnel. </a:t>
            </a:r>
            <a:r>
              <a:rPr lang="en-US" b="1" dirty="0">
                <a:cs typeface="Arial" charset="0"/>
              </a:rPr>
              <a:t>Board representatives </a:t>
            </a:r>
            <a:r>
              <a:rPr lang="en-US" dirty="0">
                <a:cs typeface="Arial" charset="0"/>
              </a:rPr>
              <a:t>are employees who sit on a company’s board of directors and represent the interests of the firm’s employees.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9746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Workforce trends in the early twenty-first century will be notable for four reasons: (1) changes in racial and ethnic composition, (2) an aging baby boom generation, (3) an expanding cohort of Gen Y workers, and (4) skill imbalances.</a:t>
            </a:r>
          </a:p>
          <a:p>
            <a:endParaRPr lang="en-US" sz="1200" kern="1200" dirty="0">
              <a:solidFill>
                <a:schemeClr val="tx1"/>
              </a:solidFill>
              <a:effectLst/>
              <a:latin typeface="+mn-lt"/>
              <a:ea typeface="+mn-ea"/>
              <a:cs typeface="+mn-cs"/>
            </a:endParaRPr>
          </a:p>
          <a:p>
            <a:r>
              <a:rPr lang="en-US" dirty="0">
                <a:cs typeface="Arial" charset="0"/>
              </a:rPr>
              <a:t>Meanwhile, the labor force is aging. The 55-and-older age group, which currently makes up 16.3 percent of the workforce, will increase to 24.8 percent by 2024. Another group that’s having a significant impact on today’s workforce is Gen Y, a population group that includes individuals born from about 1978 to 1994. Gen Y has been the fastest-growing segment of the workforce—increasing from 14 percent to more than</a:t>
            </a:r>
            <a:r>
              <a:rPr lang="en-US" baseline="0" dirty="0">
                <a:cs typeface="Arial" charset="0"/>
              </a:rPr>
              <a:t> </a:t>
            </a:r>
            <a:r>
              <a:rPr lang="en-US" dirty="0">
                <a:cs typeface="Arial" charset="0"/>
              </a:rPr>
              <a:t>24 percent. With Gen Y now in the workforce, analysts point to the four generations that are working side</a:t>
            </a:r>
            <a:r>
              <a:rPr lang="en-US" baseline="0" dirty="0">
                <a:cs typeface="Arial" charset="0"/>
              </a:rPr>
              <a:t> </a:t>
            </a:r>
            <a:r>
              <a:rPr lang="en-US" dirty="0">
                <a:cs typeface="Arial" charset="0"/>
              </a:rPr>
              <a:t>by side in the workplace.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0950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cs typeface="Arial" charset="0"/>
              </a:rPr>
              <a:t>Human resource planning </a:t>
            </a:r>
            <a:r>
              <a:rPr lang="en-US" dirty="0">
                <a:cs typeface="Arial" charset="0"/>
              </a:rPr>
              <a:t>is the process by which managers ensure that they have the right number and kinds of capable people in the right places and at the right times. Through planning, organizations avoid sudden people shortages and surpluses. HR planning entails two steps: (1) assessing current human resources and (2) meeting future HR needs.</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34436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Managers begin HR planning by inventorying current employees. This inventory usually includes information on employees such as name, education, training, prior employment, languages spoken, special capabilities, and specialized skills. Sophisticated databases make getting and keeping this information quite easy.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202890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Demand for employees results from demand for the organization’s products or services. After assessing both current capabilities and future needs, managers can estimate areas in which the organization will be understaffed or overstaffed. Then they’re ready to proceed to the next step in the HRM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driver at Fresh Direct, an online grocer that delivers food to masses of apartment-dwelling New Yorkers, was charged with, and later pled guilty to, stalking and harassing female customers.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San Francisco and Los Angeles prosecutors have accused ride-hailing service Uber of misleading the public about the rigor of driver background checks and claim of “safety you can trust.” The prosecutors maintain that Uber’s selection process led to the employment of individuals using false names and convicted of sex offenses, murder, and kidnapping. What do these outcomes suggest? Both companies have used selection processes that do not consistently screen out unsuitable applicants.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5457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If employee vacancies exist, managers should use the information gathered through job analysis to guide them in </a:t>
            </a:r>
            <a:r>
              <a:rPr lang="en-US" b="1" dirty="0">
                <a:cs typeface="Arial" charset="0"/>
              </a:rPr>
              <a:t>recruitment</a:t>
            </a:r>
            <a:r>
              <a:rPr lang="en-US" dirty="0">
                <a:cs typeface="Arial" charset="0"/>
              </a:rPr>
              <a:t>—that is, locating, identifying, and attracting capable applicants. On the other hand, if HR planning shows a surplus of employees, managers may want to reduce the organization’s workforce through </a:t>
            </a:r>
            <a:r>
              <a:rPr lang="en-US" b="1" dirty="0">
                <a:cs typeface="Arial" charset="0"/>
              </a:rPr>
              <a:t>decruitment</a:t>
            </a:r>
            <a:r>
              <a:rPr lang="en-US" b="0" dirty="0">
                <a:cs typeface="Arial" charset="0"/>
              </a:rPr>
              <a: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525180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12.3 explains different recruitment sources managers can use to find potential job candidates.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83621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other approach to controlling labor supply is decruitment, which is not a pleasant task for any manager. Decruitment options are shown in Exhibit 12-4. Although employees can be fired, other choices may be better. However, no matter how you do it, it’s never easy to reduce an organization’s workforce.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427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Once you have a pool of candidates, the next step in the HRM process is </a:t>
            </a:r>
            <a:r>
              <a:rPr lang="en-US" b="1" dirty="0">
                <a:cs typeface="Arial" charset="0"/>
              </a:rPr>
              <a:t>selection</a:t>
            </a:r>
            <a:r>
              <a:rPr lang="en-US" dirty="0">
                <a:cs typeface="Arial" charset="0"/>
              </a:rPr>
              <a:t>, screening job applicants to determine who is best qualified for the job. Managers need to “select” carefully since hiring errors can have significant implications.</a:t>
            </a:r>
          </a:p>
          <a:p>
            <a:pPr eaLnBrk="1" hangingPunct="1"/>
            <a:endParaRPr lang="en-US" dirty="0">
              <a:cs typeface="Arial" charset="0"/>
            </a:endParaRPr>
          </a:p>
          <a:p>
            <a:r>
              <a:rPr lang="en-US" sz="1200" kern="1200" dirty="0">
                <a:solidFill>
                  <a:schemeClr val="tx1"/>
                </a:solidFill>
                <a:effectLst/>
                <a:latin typeface="+mn-lt"/>
                <a:ea typeface="+mn-ea"/>
                <a:cs typeface="+mn-cs"/>
              </a:rPr>
              <a:t>Selection involves predicting which applicants will be successful if hired. As shown in Exhibit 12-5, any selection decision can result in four possible outcomes—two correct and two errors.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904080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shown in Exhibit 12.5, any selection decision can result in four possible outcomes—two correct and two errors. </a:t>
            </a:r>
          </a:p>
          <a:p>
            <a:endParaRPr lang="en-US" dirty="0"/>
          </a:p>
          <a:p>
            <a:r>
              <a:rPr lang="en-US" sz="1200" kern="1200" dirty="0">
                <a:solidFill>
                  <a:schemeClr val="tx1"/>
                </a:solidFill>
                <a:effectLst/>
                <a:latin typeface="+mn-lt"/>
                <a:ea typeface="+mn-ea"/>
                <a:cs typeface="+mn-cs"/>
              </a:rPr>
              <a:t>A decision is correct when the applicant was predicted to be successful and proved to be successful on the job, or when the applicant was predicted to be unsuccessful and was not hired. In the first instance, we have successfully accepted; in the second, we have successfully rejected.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2 variables in the matrix are “Later Job Performance” and “Selection Decision.” The values shown in the matrix for each of the variables are as follows.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Later Job Performance: Unsuccessful, Successful</a:t>
            </a:r>
          </a:p>
          <a:p>
            <a:r>
              <a:rPr lang="en-US" sz="1200" kern="1200" dirty="0">
                <a:solidFill>
                  <a:schemeClr val="tx1"/>
                </a:solidFill>
                <a:effectLst/>
                <a:latin typeface="+mn-lt"/>
                <a:ea typeface="+mn-ea"/>
                <a:cs typeface="+mn-cs"/>
              </a:rPr>
              <a:t>Selection Decision: Accept, Reject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outcomes for the combinations of the values are as follows.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Unsuccessful; Accept: Accept Error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Successful; Accept: Correct Decision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Unsuccessful; Reject: Correct Decision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Successful; Reject: Reject Error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7438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Federal employment laws prohibit managers from using a test score to select employees unless clear evidence shows that, once on the job, individuals with high scores on this test outperform individuals with low test scores.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a test that’s reliable, any single individual’s score should remain fairly consistent over time, assuming that the characteristics being measured are also stable. No selection device can be effective if it’s not reliable.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038054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12.6 lists the strengths and weaknesses of each. Because many selection tools have limited value for making selection decisions, managers should use those that effectively predict performance for a given job.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964312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Managerial potential is often tested via several days of simulated problems at an assessment center. </a:t>
            </a:r>
          </a:p>
        </p:txBody>
      </p:sp>
      <p:sp>
        <p:nvSpPr>
          <p:cNvPr id="4" name="Slide Number Placeholder 3"/>
          <p:cNvSpPr>
            <a:spLocks noGrp="1"/>
          </p:cNvSpPr>
          <p:nvPr>
            <p:ph type="sldNum" sz="quarter" idx="5"/>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855524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One thing managers need to carefully watch is how they portray the organization and the work an applicant will be doing. If they tell</a:t>
            </a:r>
            <a:r>
              <a:rPr lang="en-US" baseline="0" dirty="0">
                <a:cs typeface="Arial" charset="0"/>
              </a:rPr>
              <a:t> </a:t>
            </a:r>
            <a:r>
              <a:rPr lang="en-US" dirty="0">
                <a:cs typeface="Arial" charset="0"/>
              </a:rPr>
              <a:t>applicants only the good aspects, they’re likely to have a workforce that’s dissatisfied and prone to high turnover.</a:t>
            </a:r>
          </a:p>
          <a:p>
            <a:pPr eaLnBrk="1" hangingPunct="1"/>
            <a:endParaRPr lang="en-US" dirty="0">
              <a:cs typeface="Arial" charset="0"/>
            </a:endParaRPr>
          </a:p>
          <a:p>
            <a:pPr eaLnBrk="1" hangingPunct="1"/>
            <a:r>
              <a:rPr lang="en-US" dirty="0">
                <a:cs typeface="Arial" charset="0"/>
              </a:rPr>
              <a:t>To increase employee job satisfaction and reduce turnover, managers should consider a </a:t>
            </a:r>
            <a:r>
              <a:rPr lang="en-US" b="1" dirty="0">
                <a:cs typeface="Arial" charset="0"/>
              </a:rPr>
              <a:t>realistic job preview (RJP)</a:t>
            </a:r>
            <a:r>
              <a:rPr lang="en-US" dirty="0">
                <a:cs typeface="Arial" charset="0"/>
              </a:rPr>
              <a:t>, one that includes both positive and negative information about the job and the company.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60846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person starting a new job needs the same type of introduction to his or her job and the organization. This introduction is called </a:t>
            </a:r>
            <a:r>
              <a:rPr lang="en-US" b="1" dirty="0">
                <a:cs typeface="Arial" charset="0"/>
              </a:rPr>
              <a:t>orientation</a:t>
            </a:r>
            <a:r>
              <a:rPr lang="en-US" dirty="0">
                <a:cs typeface="Arial" charset="0"/>
              </a:rPr>
              <a:t>. There are two types of orientation. </a:t>
            </a:r>
            <a:r>
              <a:rPr lang="en-US" i="1" dirty="0">
                <a:cs typeface="Arial" charset="0"/>
              </a:rPr>
              <a:t>Work unit orientation </a:t>
            </a:r>
            <a:r>
              <a:rPr lang="en-US" dirty="0">
                <a:cs typeface="Arial" charset="0"/>
              </a:rPr>
              <a:t>familiarizes the employee with the goals of the work unit, clarifies how his or her job contributes to the unit’s goals, and includes an introduction to his or her new coworkers. </a:t>
            </a:r>
            <a:r>
              <a:rPr lang="en-US" i="1" dirty="0">
                <a:cs typeface="Arial" charset="0"/>
              </a:rPr>
              <a:t>Organization orientation </a:t>
            </a:r>
            <a:r>
              <a:rPr lang="en-US" dirty="0">
                <a:cs typeface="Arial" charset="0"/>
              </a:rPr>
              <a:t>informs the new employee about the company’s goals, history, philosophy, procedures, and rules. It should also include relevant HR policies and maybe even a tour of the facilities.</a:t>
            </a:r>
          </a:p>
          <a:p>
            <a:pPr eaLnBrk="1" hangingPunct="1"/>
            <a:endParaRPr lang="en-US" dirty="0">
              <a:cs typeface="Arial" charset="0"/>
            </a:endParaRPr>
          </a:p>
          <a:p>
            <a:pPr eaLnBrk="1" hangingPunct="1"/>
            <a:r>
              <a:rPr lang="en-US" dirty="0">
                <a:cs typeface="Arial" charset="0"/>
              </a:rPr>
              <a:t>Employee training is an important HRM activity. As job demands change, employee skills have to change. In 2011, U.S. business firms spent more than $59 billion on formal employee training. Managers, of course, are responsible for deciding what type of training employees need, when they need it, and what form that training should take.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510026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addition to orientation, workers will go through a socialization process. Sometimes these are formal processes and sometimes they are informal. Exhibit 12-7 shows a list of socialization options that may be used.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228547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In addition to orientation, workers will go through a socialization process. Sometimes these are formal processes and sometimes they are informal. Exhibit 12-7 shows a list of socialization options that may be used.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769981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“2005 Industry Report—Types of Training,” </a:t>
            </a:r>
            <a:r>
              <a:rPr lang="en-US" sz="1200" i="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December 2005, p. 22.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types are as follows.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General: Includes Communication skills, computer systems application and programming, customer service, executive development, management skills and development, personal growth, sales, supervisory skills, and technological skills and knowledge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Specific: Includes Basic life–work skills, creativity, customer education, diversity/cultural awareness, remedial writing, managing change, leadership, product knowledge, public speaking/presentation skills, safety, ethics, sexual harassment, team building, wellness, and others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52769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HRM is important for three reasons. First, as various studies have concluded, it can be a significant source of competitive advantage. And that’s true for organizations around the world, not just U.S. firms.</a:t>
            </a:r>
          </a:p>
          <a:p>
            <a:pPr eaLnBrk="1" hangingPunct="1"/>
            <a:endParaRPr lang="en-US" dirty="0">
              <a:cs typeface="Arial" charset="0"/>
            </a:endParaRPr>
          </a:p>
          <a:p>
            <a:pPr eaLnBrk="1" hangingPunct="1"/>
            <a:r>
              <a:rPr lang="en-US" dirty="0">
                <a:cs typeface="Arial" charset="0"/>
              </a:rPr>
              <a:t>Second, HRM is an important part of organizational strategies. Achieving competitive success through people means managers must change how they think about their employees and how they view the work relationship.</a:t>
            </a:r>
          </a:p>
          <a:p>
            <a:pPr eaLnBrk="1" hangingPunct="1"/>
            <a:endParaRPr lang="en-US" dirty="0">
              <a:cs typeface="Arial" charset="0"/>
            </a:endParaRPr>
          </a:p>
          <a:p>
            <a:pPr eaLnBrk="1" hangingPunct="1"/>
            <a:r>
              <a:rPr lang="en-US" dirty="0">
                <a:cs typeface="Arial" charset="0"/>
              </a:rPr>
              <a:t>Finally, the way organizations treat their people has been found to significantly impact organizational performance. For instance, one study reported that improving work practices could increase market value by as much as 30 percent.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12.9 provides a description of the various traditional and technology-based training methods that managers might use. Of all these training methods, experts believe that organizations will increasingly rely on e-learning and mobile applications to deliver important information and to develop employees’ skills.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861894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Exhibit 12.9 provides a description of the various traditional and technology-based training methods that managers might use. Of all these training methods, experts believe that organizations will increasingly rely on e-learning and mobile applications to deliver important information and to develop employees’ skills.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1761216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charset="0"/>
              </a:rPr>
              <a:t>Performance evaluation is one of the most important tasks a manager undertakes. It can help employees improve performance and also boost or erode employee morale, depending on how it is accomplished and perceived. </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17725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appraising someone’s performance is never easy, especially with employees who aren’t doing their jobs well, managers can be better at it by using any of the seven different performance appraisal methods, along with providing frequent feedback. A description of each of these methods, including advantages and disadvantages, is shown in Exhibit 12-10.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1532984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appraising someone’s performance is never easy, especially with employees who aren’t doing their jobs well, managers can be better at it by using any of the seven different performance appraisal methods, along with providing frequent feedback. A description of each of these methods, including advantages and disadvantages, is shown in Exhibit 12-10.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425713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makes it much easier to collect reams of performance data in almost any field. Some digital monitoring systems alert supervisors immediately if performance differs from the norm.</a:t>
            </a:r>
          </a:p>
        </p:txBody>
      </p:sp>
      <p:sp>
        <p:nvSpPr>
          <p:cNvPr id="4" name="Slide Number Placeholder 3"/>
          <p:cNvSpPr>
            <a:spLocks noGrp="1"/>
          </p:cNvSpPr>
          <p:nvPr>
            <p:ph type="sldNum" sz="quarter" idx="5"/>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213396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in case you think that compensation and benefits decisions aren’t important, a survey showed that 71 percent of workers surveyed said their benefits package would influence their decision to leave their job.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Managers must develop a compensation system that reflects the changing nature of work and the workplace in order to keep people motivated. Organizational compensation can include many different types of rewards and benefits such as base wages and salaries, wage and salary add-ons, incentive payments, and other benefits and services. Employee benefits commonly include offerings such as retirement benefits, healthcare insurance, and paid time off. Many organizations are addressing the needs of their diverse workforces through offering flexible work options and family–friendly benefits to accommodate employees’ needs for work-family life balance.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692806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managers determine who gets paid what? Several factors influence the compensation and benefit packages that different employees receive. Exhibit 12-11 summarizes these factors, which are job-based and business- or industry-based. Many organizations, however, are using alternative approaches to determining compensation: skill-based pay and variable pay.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chart shows the following.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Level of Compensation and Benefits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Tenure and Performance: How long has employee been with organization and how has he or she performed?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Kind of Job Performed: Does job require high level of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Kind of Business: What industry is job 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Unionization: Is business unionized?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Labor or Capital Intensive: Is business labor or capital intensive?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Management Philosophy: What is management’s philosophy towards pay?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Geographical Location: Where is organization located?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Company Profitability: How profitable is the business?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Size of Company: How large is the organization?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2064590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Annual pay raises have been the norm in the US but now some pay experts believe one-time bonuses for selected, high-performing individuals works better as a motivational tool.</a:t>
            </a:r>
          </a:p>
          <a:p>
            <a:pPr eaLnBrk="1" hangingPunct="1"/>
            <a:endParaRPr lang="en-US" dirty="0">
              <a:cs typeface="Arial" charset="0"/>
            </a:endParaRPr>
          </a:p>
          <a:p>
            <a:pPr eaLnBrk="1" hangingPunct="1"/>
            <a:r>
              <a:rPr lang="en-US" dirty="0">
                <a:cs typeface="Arial" charset="0"/>
              </a:rPr>
              <a:t>Historically, employers have been secretive about salary information and asked employees not to discuss pay among themselves. However, a new age of pay transparency was ushered in beginning in 2016 when firms contracting with the US government were required to disclose pay.</a:t>
            </a:r>
          </a:p>
          <a:p>
            <a:pPr eaLnBrk="1" hangingPunct="1"/>
            <a:endParaRPr lang="en-US" dirty="0">
              <a:cs typeface="Arial" charset="0"/>
            </a:endParaRPr>
          </a:p>
          <a:p>
            <a:pPr eaLnBrk="1" hangingPunct="1"/>
            <a:r>
              <a:rPr lang="en-US" dirty="0">
                <a:cs typeface="Arial" charset="0"/>
              </a:rPr>
              <a:t>Benefits are becoming increasingly important to workers. Fifty-seven percent of employees indicated that benefits were a top priority when selecting a job and 87 percent indicated the right benefit package would make them less likely to leave their job.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915182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firms recognize the need to cultivate managerial talent and are offering on-site training to prepare employees to take on managerial responsibilities. </a:t>
            </a:r>
          </a:p>
          <a:p>
            <a:endParaRPr lang="en-US" dirty="0"/>
          </a:p>
          <a:p>
            <a:r>
              <a:rPr lang="en-US" dirty="0"/>
              <a:t>Internships are good for the intern too. They give the intern a way to evaluate whether they want to work at the organization.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31539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HRM activities must be completed in order to ensure that the organization has qualified people to perform the work that needs to be done—activities that compose the HRM process.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799237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charset="0"/>
              </a:rPr>
              <a:t>Sexual harassment is a serious issue in both public and private sector organizations. </a:t>
            </a:r>
            <a:r>
              <a:rPr lang="en-US" sz="1200" kern="1200" dirty="0">
                <a:solidFill>
                  <a:schemeClr val="tx1"/>
                </a:solidFill>
                <a:effectLst/>
                <a:latin typeface="+mn-lt"/>
                <a:ea typeface="+mn-ea"/>
                <a:cs typeface="+mn-cs"/>
              </a:rPr>
              <a:t>During 2015 (the latest data available), more than 6,800 complaints were led with the EEOC, a drop from 7,944 in 2010. Although most complaints are led by women, the percentage of charges led by males was 17.6 percent. The costs of sexual harassment are high. Almost all </a:t>
            </a:r>
            <a:r>
              <a:rPr lang="en-US" sz="1200" i="0" kern="1200" dirty="0">
                <a:solidFill>
                  <a:schemeClr val="tx1"/>
                </a:solidFill>
                <a:effectLst/>
                <a:latin typeface="+mn-lt"/>
                <a:ea typeface="+mn-ea"/>
                <a:cs typeface="+mn-cs"/>
              </a:rPr>
              <a:t>Fortune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500 companies in the United States have had complaints lodged by employees, and at least a third have been sued. Settlements can range from low thousands to millions.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seven-element program has been suggested to help organizations protect themselves against sexual harassment. They must have; 1) a clear anti-harassment policy; 2) explicit prohibited behaviors; 3) a formal complaint procedure that encourages employees to come forward; 4) protections for complainants and witnesses against retaliation; 5) an investigative strategy that protects everyone involved; 6) ongoing management and employee training; and 7) measures to ensure prompt action is taken.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40</a:t>
            </a:fld>
            <a:endParaRPr lang="en-US" dirty="0"/>
          </a:p>
        </p:txBody>
      </p:sp>
    </p:spTree>
    <p:extLst>
      <p:ext uri="{BB962C8B-B14F-4D97-AF65-F5344CB8AC3E}">
        <p14:creationId xmlns:p14="http://schemas.microsoft.com/office/powerpoint/2010/main" val="2144781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bullying is becoming more common. Twenty-nine percent of the US workforce has been bullied on the job. It is four times more prevalent than sexual harassment and there are no federal laws against bullying.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41</a:t>
            </a:fld>
            <a:endParaRPr lang="en-US" dirty="0"/>
          </a:p>
        </p:txBody>
      </p:sp>
    </p:spTree>
    <p:extLst>
      <p:ext uri="{BB962C8B-B14F-4D97-AF65-F5344CB8AC3E}">
        <p14:creationId xmlns:p14="http://schemas.microsoft.com/office/powerpoint/2010/main" val="1392822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HRM is important for three reasons. First, it can be a significant source of competitive advantage. Second, it’s an important part of organizational strategies. Finally, the way organizations treat their people has been found to significantly impact organizational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42</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economy affects how employees view their work and has implications for how an organization manages its human resources. A labor union is an organization that represents workers and seeks to protect their interests through collective bargaining. In unionized organizations, HRM practices are dictated by collective bargaining agreements. HRM practices are governed by a country’s laws and not following those laws can be costly. Demographic trends such as changes in the racial and ethnic composition of the workforce, retiring Baby Boomers, and an expanding cohort of Gen Y workers will also have implications for HRM practices.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43</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Human resource planning is the process by which managers ensure they have the right number and kinds of capable people in the right places at the right times.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Employers must cautiously screen potential job applicants. </a:t>
            </a:r>
            <a:endParaRPr lang="en-US" dirty="0"/>
          </a:p>
          <a:p>
            <a:endParaRPr lang="en-US" dirty="0"/>
          </a:p>
          <a:p>
            <a:r>
              <a:rPr lang="en-US" sz="1200" kern="1200" dirty="0">
                <a:solidFill>
                  <a:schemeClr val="tx1"/>
                </a:solidFill>
                <a:effectLst/>
                <a:latin typeface="+mn-lt"/>
                <a:ea typeface="+mn-ea"/>
                <a:cs typeface="+mn-cs"/>
              </a:rPr>
              <a:t>A valid selection device is characterized by a proven relationship between the selection device and some relevant criterion. A reliable selection device indicates that it measures the same thing consistently. The different selection devices include application forms, written and performance-simulation tests, interviews, background investigations, and in some cases physical exams. </a:t>
            </a:r>
          </a:p>
          <a:p>
            <a:endParaRPr lang="en-US" dirty="0"/>
          </a:p>
          <a:p>
            <a:r>
              <a:rPr lang="en-US" sz="1200" kern="1200" dirty="0">
                <a:solidFill>
                  <a:schemeClr val="tx1"/>
                </a:solidFill>
                <a:effectLst/>
                <a:latin typeface="+mn-lt"/>
                <a:ea typeface="+mn-ea"/>
                <a:cs typeface="+mn-cs"/>
              </a:rPr>
              <a:t>A realistic job preview is important because it gives an applicant more realistic expectations about the job, which in turn should increase employee job satisfaction and reduce turnover.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44</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Orientation is important because it results in an outsider-insider transition that makes the new employee feel comfortable and fairly well adjusted, lowers the likelihood of poor work performance, and reduces the probability of an early surprise resignation. </a:t>
            </a:r>
          </a:p>
          <a:p>
            <a:endParaRPr lang="en-US" dirty="0"/>
          </a:p>
          <a:p>
            <a:r>
              <a:rPr lang="en-US" sz="1200" kern="1200" dirty="0">
                <a:solidFill>
                  <a:schemeClr val="tx1"/>
                </a:solidFill>
                <a:effectLst/>
                <a:latin typeface="+mn-lt"/>
                <a:ea typeface="+mn-ea"/>
                <a:cs typeface="+mn-cs"/>
              </a:rPr>
              <a:t>The most popular types of training include profession/industry-specific training, management/supervisory skills, mandatory/compliance information, and customer service training. This training can be provided using traditional training methods (on the job, job rotation, mentoring and coaching, experiential exercises, workbooks/manuals, and classroom lectures) or by technology-based methods (CD/DVD/videotapes/ audiotapes, videoconferencing or teleconferencing, or e-learning).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45</a:t>
            </a:fld>
            <a:endParaRPr lang="en-US" dirty="0"/>
          </a:p>
        </p:txBody>
      </p:sp>
    </p:spTree>
    <p:extLst>
      <p:ext uri="{BB962C8B-B14F-4D97-AF65-F5344CB8AC3E}">
        <p14:creationId xmlns:p14="http://schemas.microsoft.com/office/powerpoint/2010/main" val="1147061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performance management system establishes performance standards used to evaluate employee performance. The different performance appraisal methods are written essays, critical incidents, graphic rating scales, BARS, multiperson comparisons, MBO, and 360-degree appraisals. </a:t>
            </a:r>
          </a:p>
          <a:p>
            <a:endParaRPr lang="en-US" dirty="0"/>
          </a:p>
          <a:p>
            <a:r>
              <a:rPr lang="en-US" sz="1200" kern="1200" dirty="0">
                <a:solidFill>
                  <a:schemeClr val="tx1"/>
                </a:solidFill>
                <a:effectLst/>
                <a:latin typeface="+mn-lt"/>
                <a:ea typeface="+mn-ea"/>
                <a:cs typeface="+mn-cs"/>
              </a:rPr>
              <a:t>The factors that influence employee compensation and benefits include the employee’s tenure and performance, kind of job performed, kind of business/industry, unionization, whether it is labor or capital intensive, management philosophy, geographical location, company profitability, and size of company. </a:t>
            </a:r>
          </a:p>
          <a:p>
            <a:endParaRPr lang="en-US" dirty="0"/>
          </a:p>
          <a:p>
            <a:r>
              <a:rPr lang="en-US" sz="1200" kern="1200" dirty="0">
                <a:solidFill>
                  <a:schemeClr val="tx1"/>
                </a:solidFill>
                <a:effectLst/>
                <a:latin typeface="+mn-lt"/>
                <a:ea typeface="+mn-ea"/>
                <a:cs typeface="+mn-cs"/>
              </a:rPr>
              <a:t>Skill-based pay systems reward employees for the job skills and competencies they can demonstrate. In a variable pay system, an employee’s compensation is contingent on performance.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46</a:t>
            </a:fld>
            <a:endParaRPr lang="en-US" dirty="0"/>
          </a:p>
        </p:txBody>
      </p:sp>
    </p:spTree>
    <p:extLst>
      <p:ext uri="{BB962C8B-B14F-4D97-AF65-F5344CB8AC3E}">
        <p14:creationId xmlns:p14="http://schemas.microsoft.com/office/powerpoint/2010/main" val="2016266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Many organizations now support employee lifelong learning through tuition reimbursement and leadership programs.</a:t>
            </a:r>
          </a:p>
          <a:p>
            <a:endParaRPr lang="en-US" sz="1200" dirty="0"/>
          </a:p>
          <a:p>
            <a:r>
              <a:rPr lang="en-US" sz="1200" dirty="0"/>
              <a:t>Internships are becoming more popular as organizations realize this is a way to evaluate a potential employee without a commitment to a full-time job.</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47</a:t>
            </a:fld>
            <a:endParaRPr lang="en-US" dirty="0"/>
          </a:p>
        </p:txBody>
      </p:sp>
    </p:spTree>
    <p:extLst>
      <p:ext uri="{BB962C8B-B14F-4D97-AF65-F5344CB8AC3E}">
        <p14:creationId xmlns:p14="http://schemas.microsoft.com/office/powerpoint/2010/main" val="2905407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manage downsizing by communicating openly and honestly, following appropriate laws regarding severance pay or benefits, providing support/counseling for surviving employees, reassigning roles according to individuals’ talents and backgrounds, focusing on boosting morale, and having a plan for empty office spaces. </a:t>
            </a:r>
          </a:p>
          <a:p>
            <a:pPr eaLnBrk="1" hangingPunct="1"/>
            <a:endParaRPr lang="en-US" dirty="0">
              <a:cs typeface="Arial" charset="0"/>
            </a:endParaRPr>
          </a:p>
          <a:p>
            <a:pPr eaLnBrk="1" hangingPunct="1"/>
            <a:r>
              <a:rPr lang="en-US" dirty="0">
                <a:cs typeface="Arial" charset="0"/>
              </a:rPr>
              <a:t>Sexual harassment is any unwanted action or activity of a sexual nature that</a:t>
            </a:r>
            <a:r>
              <a:rPr lang="en-US" baseline="0" dirty="0">
                <a:cs typeface="Arial" charset="0"/>
              </a:rPr>
              <a:t> </a:t>
            </a:r>
            <a:r>
              <a:rPr lang="en-US" dirty="0">
                <a:cs typeface="Arial" charset="0"/>
              </a:rPr>
              <a:t>explicitly or implicitly affects an individual’s employment, performance, or work environment. Managers need to be aware of what constitutes an offensive or hostile work environment, educate employees on sexual harassment, and ensure that no retaliatory actions are taken against any person who files harassment charges. Also, they may need to have a policy in place for workplace romances.</a:t>
            </a:r>
          </a:p>
          <a:p>
            <a:pPr eaLnBrk="1" hangingPunct="1"/>
            <a:endParaRPr lang="en-US" dirty="0">
              <a:cs typeface="Arial" charset="0"/>
            </a:endParaRPr>
          </a:p>
          <a:p>
            <a:pPr eaLnBrk="1" hangingPunct="1"/>
            <a:r>
              <a:rPr lang="en-US" dirty="0">
                <a:cs typeface="Arial" charset="0"/>
              </a:rPr>
              <a:t>Organizations are dealing with work–family life balance issues by offering family-friendly benefits such as on-site child care, flextime, telecommuting, and so on. Managers need to understand that people may prefer programs that segment work and personal lives, while others prefer programs that integrate their work and personal lives.</a:t>
            </a:r>
          </a:p>
          <a:p>
            <a:pPr eaLnBrk="1" hangingPunct="1"/>
            <a:endParaRPr lang="en-US" dirty="0">
              <a:cs typeface="Arial" charset="0"/>
            </a:endParaRPr>
          </a:p>
          <a:p>
            <a:pPr eaLnBrk="1" hangingPunct="1"/>
            <a:r>
              <a:rPr lang="en-US" dirty="0">
                <a:cs typeface="Arial" charset="0"/>
              </a:rPr>
              <a:t>Organizations are controlling HR costs by controlling employee healthcare costs through employee health initiatives (encouraging healthy behavior and penalizing unhealthy behaviors) and controlling employee pension plans by eliminating or severely limiting them.</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48</a:t>
            </a:fld>
            <a:endParaRPr lang="en-US" dirty="0"/>
          </a:p>
        </p:txBody>
      </p:sp>
    </p:spTree>
    <p:extLst>
      <p:ext uri="{BB962C8B-B14F-4D97-AF65-F5344CB8AC3E}">
        <p14:creationId xmlns:p14="http://schemas.microsoft.com/office/powerpoint/2010/main" val="96556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Exhibit 12.1 shows the eight activities in this process. The first three activities ensure that competent employees are identified and selected; the next two involve providing employees with up-to-date knowledge and skills; and the final three ensure that the organization retains competent and high-performing employees. Before we discuss those specific activities, we need to look at external factors that affect the HRM process.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map shows 11 steps in sequence as follows.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Resources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Recruitment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and select competent employees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Orientation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employees with up-to-date skills and knowledge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Performance Evaluation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Compensation and Benefits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Career Development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Retain competent and high-performing employees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11 steps are shown to be within a rectangle labeled “External Environment.”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Of the 11 steps, 3 are provided within brackets while the remaining 8 are written in small rectangle. The steps written within brackets are as follows.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and select competent employees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employees with up-to-date skills and knowledge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Retain competent and high-performing employees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map also shows “Decruitment” as one more step after “Human Resources Planning” apart from “Recruitment.”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1230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entire HRM process is influenced by the external environment. Those factors most directly influencing it include the economy, employee labor unions, governmental laws and regulations, and demographic trends.</a:t>
            </a:r>
          </a:p>
          <a:p>
            <a:pPr eaLnBrk="1" hangingPunct="1"/>
            <a:endParaRPr lang="en-US" dirty="0">
              <a:cs typeface="Arial" charset="0"/>
            </a:endParaRPr>
          </a:p>
          <a:p>
            <a:pPr eaLnBrk="1" hangingPunct="1"/>
            <a:r>
              <a:rPr lang="en-US" dirty="0">
                <a:cs typeface="Arial" charset="0"/>
              </a:rPr>
              <a:t>The global economic downturn has left what many experts believe to be an enduring mark on HRM practices worldwide. In the United States, labor economists say that although jobs may be coming back slowly, they aren’t the same ones that employees were used to. Many of these jobs are temporary or contract positions, rather than full-time jobs with benefits.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93462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 </a:t>
            </a:r>
            <a:r>
              <a:rPr lang="en-US" b="1" dirty="0">
                <a:cs typeface="Arial" charset="0"/>
              </a:rPr>
              <a:t>labor union </a:t>
            </a:r>
            <a:r>
              <a:rPr lang="en-US" dirty="0">
                <a:cs typeface="Arial" charset="0"/>
              </a:rPr>
              <a:t>is an organization that represents workers and seeks to protect their interests through collective bargaining. In unionized organizations, many HRM decisions are dictated by collective bargaining agreements, which usually define things such as recruitment sources; criteria for hiring, promotions, and layoffs; training eligibility; and disciplinary practices. Work stops, labor disputes, and negotiations between management and labor are just a few of the challenges organizations and managers face when their workforce is unionized.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104962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An organization’s HRM practices are governed by a country’s laws. A number of important laws and regulations affect what you can</a:t>
            </a:r>
            <a:r>
              <a:rPr lang="en-US" baseline="0" dirty="0">
                <a:cs typeface="Arial" charset="0"/>
              </a:rPr>
              <a:t> </a:t>
            </a:r>
            <a:r>
              <a:rPr lang="en-US" dirty="0">
                <a:cs typeface="Arial" charset="0"/>
              </a:rPr>
              <a:t>and cannot do legally as a manager. Because workplace lawsuits are increasingly targeting supervisors, as well as their organizations, managers must know what they can and cannot do by law. </a:t>
            </a:r>
            <a:r>
              <a:rPr lang="en-US" sz="1200" kern="1200" dirty="0">
                <a:solidFill>
                  <a:schemeClr val="tx1"/>
                </a:solidFill>
                <a:effectLst/>
                <a:latin typeface="+mn-lt"/>
                <a:ea typeface="+mn-ea"/>
                <a:cs typeface="+mn-cs"/>
              </a:rPr>
              <a:t>(See Exhibit 12-2 for some of the important U.S. laws that affect the HRM process.) </a:t>
            </a:r>
            <a:endParaRPr lang="en-US" dirty="0"/>
          </a:p>
          <a:p>
            <a:pPr eaLnBrk="1" hangingPunct="1"/>
            <a:endParaRPr lang="en-US" dirty="0">
              <a:cs typeface="Arial" charset="0"/>
            </a:endParaRPr>
          </a:p>
          <a:p>
            <a:pPr eaLnBrk="1" hangingPunct="1"/>
            <a:r>
              <a:rPr lang="en-US" dirty="0">
                <a:cs typeface="Arial" charset="0"/>
              </a:rPr>
              <a:t>Many U.S. organizations have affirmative action programs to ensure that decisions and practices enhance the employment, upgrading, and retention of members from protected groups such as minorities and females. That is, an organization refrains from discrimination and actively seeks to enhance the status of members from protected groups.</a:t>
            </a:r>
          </a:p>
          <a:p>
            <a:pPr eaLnBrk="1" hangingPunct="1"/>
            <a:r>
              <a:rPr lang="en-US" dirty="0">
                <a:cs typeface="Arial" charset="0"/>
              </a:rPr>
              <a:t> </a:t>
            </a:r>
          </a:p>
          <a:p>
            <a:pPr eaLnBrk="1" hangingPunct="1"/>
            <a:r>
              <a:rPr lang="en-US" dirty="0">
                <a:cs typeface="Arial" charset="0"/>
              </a:rPr>
              <a:t>We do want to mention two current U.S. laws that each have the potential to affect future HRM practices. The first of these, the Patient Protection and Affordable Care Act (PPACA;</a:t>
            </a:r>
            <a:r>
              <a:rPr lang="en-US" baseline="0" dirty="0">
                <a:cs typeface="Arial" charset="0"/>
              </a:rPr>
              <a:t> </a:t>
            </a:r>
            <a:r>
              <a:rPr lang="en-US" dirty="0">
                <a:cs typeface="Arial" charset="0"/>
              </a:rPr>
              <a:t>commonly called the Health Care Reform Act), was signed into law in March 2010 and upheld by the Supreme Court of the United States in 2012.</a:t>
            </a:r>
          </a:p>
          <a:p>
            <a:pPr eaLnBrk="1" hangingPunct="1"/>
            <a:endParaRPr lang="en-US" dirty="0">
              <a:cs typeface="Arial" charset="0"/>
            </a:endParaRPr>
          </a:p>
          <a:p>
            <a:pPr eaLnBrk="1" hangingPunct="1"/>
            <a:r>
              <a:rPr lang="en-US" dirty="0">
                <a:cs typeface="Arial" charset="0"/>
              </a:rPr>
              <a:t>The Social Networking Online Protection Act (SNOPA) has been introduced and would prohibit employers from requiring a username, password, or other access to online content.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8386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Sources: </a:t>
            </a:r>
            <a:r>
              <a:rPr lang="en-US" sz="1200" kern="1200" dirty="0">
                <a:solidFill>
                  <a:schemeClr val="tx1"/>
                </a:solidFill>
                <a:effectLst/>
                <a:latin typeface="+mn-lt"/>
                <a:ea typeface="+mn-ea"/>
                <a:cs typeface="+mn-cs"/>
              </a:rPr>
              <a:t>U.S. Equal Employment Opportunity Commission, www.eeoc.gov; U.S. Department of Labor, www.dol.gov; U.S. Occupational Safety and Health Administration, www.osha.gov.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chart lists the name of the law, the year it came into force, and a brief description of the law as follows.</a:t>
            </a:r>
          </a:p>
          <a:p>
            <a:r>
              <a:rPr lang="en-US" sz="1200" b="1" kern="1200" dirty="0">
                <a:solidFill>
                  <a:schemeClr val="tx1"/>
                </a:solidFill>
                <a:effectLst/>
                <a:latin typeface="+mn-lt"/>
                <a:ea typeface="+mn-ea"/>
                <a:cs typeface="+mn-cs"/>
              </a:rPr>
              <a:t>Equal Employment Opportunity and Discrimination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Equal Pay Act, 1963: Prohibits pay differences for equal work based on gender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Civil Rights Act, Title 7, 1964 (amended in 1972): Prohibits discrimination based on race, color, religion, national origin, or gender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 Discrimination in Employment Act, 1967 (amended in 1978): Prohibits discrimination against employees 40 years and older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Vocational Rehabilitation Act, 1973: Prohibits discrimination on the basis of physical or mental disabilities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Americans with Disabilities Act, 1990: Prohibits discrimination against individuals who have disabilities or chronic illnesses; also requires reasonable accommodations for these individuals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49324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5/21/2020</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1" name="TextBox 10"/>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5/21/2020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5/21/2020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838200" y="2209800"/>
            <a:ext cx="4419600" cy="2743200"/>
          </a:xfrm>
        </p:spPr>
        <p:txBody>
          <a:bodyPr/>
          <a:lstStyle/>
          <a:p>
            <a:endParaRPr lang="en-IN"/>
          </a:p>
        </p:txBody>
      </p:sp>
    </p:spTree>
    <p:extLst>
      <p:ext uri="{BB962C8B-B14F-4D97-AF65-F5344CB8AC3E}">
        <p14:creationId xmlns:p14="http://schemas.microsoft.com/office/powerpoint/2010/main" val="36840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5/21/2020</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5/21/2020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5/21/2020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5/21/2020</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4" name="Picture Placeholder 3">
            <a:extLst>
              <a:ext uri="{FF2B5EF4-FFF2-40B4-BE49-F238E27FC236}">
                <a16:creationId xmlns:a16="http://schemas.microsoft.com/office/drawing/2014/main" id="{8923199B-05F8-408C-9810-2C2B2ECEDD75}"/>
              </a:ext>
            </a:extLst>
          </p:cNvPr>
          <p:cNvSpPr>
            <a:spLocks noGrp="1"/>
          </p:cNvSpPr>
          <p:nvPr>
            <p:ph type="pic" sz="quarter" idx="14"/>
          </p:nvPr>
        </p:nvSpPr>
        <p:spPr>
          <a:xfrm>
            <a:off x="1905000" y="2438400"/>
            <a:ext cx="3429000" cy="1371600"/>
          </a:xfrm>
        </p:spPr>
        <p:txBody>
          <a:bodyPr/>
          <a:lstStyle>
            <a:lvl1pPr marL="0" indent="0">
              <a:buNone/>
              <a:defRPr/>
            </a:lvl1pPr>
          </a:lstStyle>
          <a:p>
            <a:endParaRPr lang="en-US" dirty="0"/>
          </a:p>
        </p:txBody>
      </p:sp>
      <p:sp>
        <p:nvSpPr>
          <p:cNvPr id="6" name="Content Placeholder 5">
            <a:extLst>
              <a:ext uri="{FF2B5EF4-FFF2-40B4-BE49-F238E27FC236}">
                <a16:creationId xmlns:a16="http://schemas.microsoft.com/office/drawing/2014/main" id="{AA45E441-3BFE-40DE-8C4F-62B2CCB891FD}"/>
              </a:ext>
            </a:extLst>
          </p:cNvPr>
          <p:cNvSpPr>
            <a:spLocks noGrp="1"/>
          </p:cNvSpPr>
          <p:nvPr>
            <p:ph sz="quarter" idx="15"/>
          </p:nvPr>
        </p:nvSpPr>
        <p:spPr>
          <a:xfrm>
            <a:off x="914400" y="5116513"/>
            <a:ext cx="5943600" cy="598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5/21/2020</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5/21/2020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5/21/2020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5/21/2020</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3"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7616"/>
            <a:ext cx="8229600" cy="621792"/>
          </a:xfrm>
        </p:spPr>
        <p:txBody>
          <a:bodyPr/>
          <a:lstStyle/>
          <a:p>
            <a:r>
              <a:rPr lang="en-US" dirty="0"/>
              <a:t>Management</a:t>
            </a:r>
          </a:p>
        </p:txBody>
      </p:sp>
      <p:sp>
        <p:nvSpPr>
          <p:cNvPr id="2" name="Text Placeholder 1"/>
          <p:cNvSpPr>
            <a:spLocks noGrp="1"/>
          </p:cNvSpPr>
          <p:nvPr>
            <p:ph type="body" sz="quarter" idx="13"/>
          </p:nvPr>
        </p:nvSpPr>
        <p:spPr>
          <a:xfrm>
            <a:off x="457200" y="896841"/>
            <a:ext cx="8229600" cy="322359"/>
          </a:xfrm>
        </p:spPr>
        <p:txBody>
          <a:bodyPr/>
          <a:lstStyle/>
          <a:p>
            <a:r>
              <a:rPr lang="en-US" dirty="0"/>
              <a:t>Fifteenth Edition, Global Edition</a:t>
            </a:r>
          </a:p>
        </p:txBody>
      </p:sp>
      <p:sp>
        <p:nvSpPr>
          <p:cNvPr id="3" name="Text Placeholder 2"/>
          <p:cNvSpPr>
            <a:spLocks noGrp="1"/>
          </p:cNvSpPr>
          <p:nvPr>
            <p:ph type="body" sz="quarter" idx="14"/>
          </p:nvPr>
        </p:nvSpPr>
        <p:spPr>
          <a:xfrm>
            <a:off x="4572000" y="2667000"/>
            <a:ext cx="4114800" cy="533400"/>
          </a:xfrm>
        </p:spPr>
        <p:txBody>
          <a:bodyPr anchor="ctr"/>
          <a:lstStyle/>
          <a:p>
            <a:r>
              <a:rPr lang="en-US" dirty="0"/>
              <a:t>Chapter 12</a:t>
            </a:r>
          </a:p>
        </p:txBody>
      </p:sp>
      <p:sp>
        <p:nvSpPr>
          <p:cNvPr id="4" name="Text Placeholder 3"/>
          <p:cNvSpPr>
            <a:spLocks noGrp="1"/>
          </p:cNvSpPr>
          <p:nvPr>
            <p:ph type="body" sz="quarter" idx="15"/>
          </p:nvPr>
        </p:nvSpPr>
        <p:spPr>
          <a:xfrm>
            <a:off x="4572000" y="3429001"/>
            <a:ext cx="4114800" cy="457200"/>
          </a:xfrm>
        </p:spPr>
        <p:txBody>
          <a:bodyPr anchor="ctr"/>
          <a:lstStyle/>
          <a:p>
            <a:r>
              <a:rPr lang="en-US" dirty="0"/>
              <a:t>Managing Human Resources</a:t>
            </a:r>
          </a:p>
        </p:txBody>
      </p:sp>
      <p:sp>
        <p:nvSpPr>
          <p:cNvPr id="6" name="Text Placeholder 5"/>
          <p:cNvSpPr>
            <a:spLocks noGrp="1"/>
          </p:cNvSpPr>
          <p:nvPr>
            <p:ph type="body" sz="quarter" idx="4294967295"/>
          </p:nvPr>
        </p:nvSpPr>
        <p:spPr>
          <a:xfrm>
            <a:off x="2884449" y="6427788"/>
            <a:ext cx="5870575" cy="274637"/>
          </a:xfrm>
          <a:solidFill>
            <a:schemeClr val="bg1"/>
          </a:solidFill>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3" name="Picture 12" descr="A close up of a logo&#10;&#10;Description automatically generated">
            <a:extLst>
              <a:ext uri="{FF2B5EF4-FFF2-40B4-BE49-F238E27FC236}">
                <a16:creationId xmlns:a16="http://schemas.microsoft.com/office/drawing/2014/main" id="{27A397EE-1B81-4A90-A054-5A89B3108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339608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67474" y="199452"/>
            <a:ext cx="8229600" cy="1066800"/>
          </a:xfrm>
        </p:spPr>
        <p:txBody>
          <a:bodyPr/>
          <a:lstStyle/>
          <a:p>
            <a:r>
              <a:rPr lang="en-US" dirty="0"/>
              <a:t>Exhibit 12.2 Major HRM Laws—Compensation/Benefits</a:t>
            </a:r>
          </a:p>
        </p:txBody>
      </p:sp>
      <p:graphicFrame>
        <p:nvGraphicFramePr>
          <p:cNvPr id="5" name="Table 4" descr="A chart lists the major Human Resources Management Laws in U.S.&#10;Long description is available in notes,&#10;press F6"/>
          <p:cNvGraphicFramePr>
            <a:graphicFrameLocks noGrp="1"/>
          </p:cNvGraphicFramePr>
          <p:nvPr>
            <p:extLst>
              <p:ext uri="{D42A27DB-BD31-4B8C-83A1-F6EECF244321}">
                <p14:modId xmlns:p14="http://schemas.microsoft.com/office/powerpoint/2010/main" val="854627728"/>
              </p:ext>
            </p:extLst>
          </p:nvPr>
        </p:nvGraphicFramePr>
        <p:xfrm>
          <a:off x="457200" y="1553210"/>
          <a:ext cx="8153400" cy="3751580"/>
        </p:xfrm>
        <a:graphic>
          <a:graphicData uri="http://schemas.openxmlformats.org/drawingml/2006/table">
            <a:tbl>
              <a:tblPr firstRow="1" bandRow="1">
                <a:tableStyleId>{3B4B98B0-60AC-42C2-AFA5-B58CD77FA1E5}</a:tableStyleId>
              </a:tblPr>
              <a:tblGrid>
                <a:gridCol w="2881805">
                  <a:extLst>
                    <a:ext uri="{9D8B030D-6E8A-4147-A177-3AD203B41FA5}">
                      <a16:colId xmlns:a16="http://schemas.microsoft.com/office/drawing/2014/main" val="20000"/>
                    </a:ext>
                  </a:extLst>
                </a:gridCol>
                <a:gridCol w="637277">
                  <a:extLst>
                    <a:ext uri="{9D8B030D-6E8A-4147-A177-3AD203B41FA5}">
                      <a16:colId xmlns:a16="http://schemas.microsoft.com/office/drawing/2014/main" val="20001"/>
                    </a:ext>
                  </a:extLst>
                </a:gridCol>
                <a:gridCol w="4634318">
                  <a:extLst>
                    <a:ext uri="{9D8B030D-6E8A-4147-A177-3AD203B41FA5}">
                      <a16:colId xmlns:a16="http://schemas.microsoft.com/office/drawing/2014/main" val="20002"/>
                    </a:ext>
                  </a:extLst>
                </a:gridCol>
              </a:tblGrid>
              <a:tr h="368300">
                <a:tc>
                  <a:txBody>
                    <a:bodyPr/>
                    <a:lstStyle/>
                    <a:p>
                      <a:r>
                        <a:rPr lang="en-US" sz="1600" dirty="0">
                          <a:solidFill>
                            <a:schemeClr val="bg1"/>
                          </a:solidFill>
                        </a:rPr>
                        <a:t>Law</a:t>
                      </a:r>
                      <a:r>
                        <a:rPr lang="en-US" sz="1600" baseline="0" dirty="0">
                          <a:solidFill>
                            <a:schemeClr val="bg1"/>
                          </a:solidFill>
                        </a:rPr>
                        <a:t> or Ruling</a:t>
                      </a:r>
                      <a:endParaRPr lang="en-US" sz="16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Year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300">
                <a:tc>
                  <a:txBody>
                    <a:bodyPr/>
                    <a:lstStyle/>
                    <a:p>
                      <a:r>
                        <a:rPr lang="en-US" sz="1600" b="0" kern="1200" dirty="0">
                          <a:solidFill>
                            <a:schemeClr val="tx1"/>
                          </a:solidFill>
                          <a:effectLst/>
                          <a:latin typeface="+mn-lt"/>
                          <a:ea typeface="+mn-ea"/>
                          <a:cs typeface="+mn-cs"/>
                        </a:rPr>
                        <a:t>Worker Adjustment and Retraining Notification Act</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dirty="0"/>
                        <a:t>1990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Requires employers with more than 100 employees to provide 60 days’ notice before a mass layoff or facility closing</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68300">
                <a:tc>
                  <a:txBody>
                    <a:bodyPr/>
                    <a:lstStyle/>
                    <a:p>
                      <a:r>
                        <a:rPr lang="en-US" sz="1600" b="0" kern="1200" dirty="0">
                          <a:solidFill>
                            <a:schemeClr val="tx1"/>
                          </a:solidFill>
                          <a:effectLst/>
                          <a:latin typeface="+mn-lt"/>
                          <a:ea typeface="+mn-ea"/>
                          <a:cs typeface="+mn-cs"/>
                        </a:rPr>
                        <a:t>Family and Medical Leave Act</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1993</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Gives employees in organizations with 50 or more employees up to 12 weeks of unpaid leave each year for family or medical reasons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68300">
                <a:tc>
                  <a:txBody>
                    <a:bodyPr/>
                    <a:lstStyle/>
                    <a:p>
                      <a:r>
                        <a:rPr lang="en-US" sz="1600" b="0" kern="1200" dirty="0">
                          <a:solidFill>
                            <a:schemeClr val="tx1"/>
                          </a:solidFill>
                          <a:effectLst/>
                          <a:latin typeface="+mn-lt"/>
                          <a:ea typeface="+mn-ea"/>
                          <a:cs typeface="+mn-cs"/>
                        </a:rPr>
                        <a:t>Health Insurance Portability and Accountability Act</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1996</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Permits portability of employees’ insurance from one employer to another</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68300">
                <a:tc>
                  <a:txBody>
                    <a:bodyPr/>
                    <a:lstStyle/>
                    <a:p>
                      <a:r>
                        <a:rPr lang="en-US" sz="1600" b="0" kern="1200" dirty="0">
                          <a:solidFill>
                            <a:schemeClr val="tx1"/>
                          </a:solidFill>
                          <a:effectLst/>
                          <a:latin typeface="+mn-lt"/>
                          <a:ea typeface="+mn-ea"/>
                          <a:cs typeface="+mn-cs"/>
                        </a:rPr>
                        <a:t>Lilly Ledbetter Fair Pay Act</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2009</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Changes the statute of limitations on pay discrimination to 180 days from each paycheck</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68300">
                <a:tc>
                  <a:txBody>
                    <a:bodyPr/>
                    <a:lstStyle/>
                    <a:p>
                      <a:r>
                        <a:rPr lang="en-US" sz="1600" b="0" kern="1200" dirty="0">
                          <a:solidFill>
                            <a:schemeClr val="tx1"/>
                          </a:solidFill>
                          <a:effectLst/>
                          <a:latin typeface="+mn-lt"/>
                          <a:ea typeface="+mn-ea"/>
                          <a:cs typeface="+mn-cs"/>
                        </a:rPr>
                        <a:t>Patient Protection and Affordable Care Act</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dirty="0"/>
                        <a:t>2010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Healthcare legislation that puts in place comprehensive health insurance reforms</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088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71465"/>
            <a:ext cx="8229600" cy="533400"/>
          </a:xfrm>
        </p:spPr>
        <p:txBody>
          <a:bodyPr/>
          <a:lstStyle/>
          <a:p>
            <a:r>
              <a:rPr lang="en-US" sz="2800" dirty="0"/>
              <a:t>Exhibit 12.2 Major HRM Laws—Health/Safety</a:t>
            </a:r>
          </a:p>
        </p:txBody>
      </p:sp>
      <p:graphicFrame>
        <p:nvGraphicFramePr>
          <p:cNvPr id="5" name="Table 4" descr="A chart lists the major Human Resources Management Laws in U.S.&#10;Long description is available in notes,&#10;press F6"/>
          <p:cNvGraphicFramePr>
            <a:graphicFrameLocks noGrp="1"/>
          </p:cNvGraphicFramePr>
          <p:nvPr>
            <p:extLst>
              <p:ext uri="{D42A27DB-BD31-4B8C-83A1-F6EECF244321}">
                <p14:modId xmlns:p14="http://schemas.microsoft.com/office/powerpoint/2010/main" val="451629173"/>
              </p:ext>
            </p:extLst>
          </p:nvPr>
        </p:nvGraphicFramePr>
        <p:xfrm>
          <a:off x="457200" y="1600200"/>
          <a:ext cx="8229601" cy="2562860"/>
        </p:xfrm>
        <a:graphic>
          <a:graphicData uri="http://schemas.openxmlformats.org/drawingml/2006/table">
            <a:tbl>
              <a:tblPr firstRow="1" bandRow="1">
                <a:tableStyleId>{3B4B98B0-60AC-42C2-AFA5-B58CD77FA1E5}</a:tableStyleId>
              </a:tblPr>
              <a:tblGrid>
                <a:gridCol w="2888438">
                  <a:extLst>
                    <a:ext uri="{9D8B030D-6E8A-4147-A177-3AD203B41FA5}">
                      <a16:colId xmlns:a16="http://schemas.microsoft.com/office/drawing/2014/main" val="20000"/>
                    </a:ext>
                  </a:extLst>
                </a:gridCol>
                <a:gridCol w="691808">
                  <a:extLst>
                    <a:ext uri="{9D8B030D-6E8A-4147-A177-3AD203B41FA5}">
                      <a16:colId xmlns:a16="http://schemas.microsoft.com/office/drawing/2014/main" val="20001"/>
                    </a:ext>
                  </a:extLst>
                </a:gridCol>
                <a:gridCol w="4649355">
                  <a:extLst>
                    <a:ext uri="{9D8B030D-6E8A-4147-A177-3AD203B41FA5}">
                      <a16:colId xmlns:a16="http://schemas.microsoft.com/office/drawing/2014/main" val="20002"/>
                    </a:ext>
                  </a:extLst>
                </a:gridCol>
              </a:tblGrid>
              <a:tr h="368300">
                <a:tc>
                  <a:txBody>
                    <a:bodyPr/>
                    <a:lstStyle/>
                    <a:p>
                      <a:r>
                        <a:rPr lang="en-US" sz="1800" dirty="0">
                          <a:solidFill>
                            <a:schemeClr val="bg1"/>
                          </a:solidFill>
                        </a:rPr>
                        <a:t>Law</a:t>
                      </a:r>
                      <a:r>
                        <a:rPr lang="en-US" sz="1800" baseline="0" dirty="0">
                          <a:solidFill>
                            <a:schemeClr val="bg1"/>
                          </a:solidFill>
                        </a:rPr>
                        <a:t> or Ruling</a:t>
                      </a:r>
                      <a:endParaRPr lang="en-US" sz="18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800" dirty="0">
                          <a:solidFill>
                            <a:schemeClr val="bg1"/>
                          </a:solidFill>
                        </a:rPr>
                        <a:t>Year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8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Occupational Safety and Health Act (OSHA)</a:t>
                      </a:r>
                      <a:endParaRPr lang="en-US" sz="18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800" dirty="0"/>
                        <a:t>1970</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Establishes mandatory safety and health standards in organizations</a:t>
                      </a:r>
                      <a:endParaRPr lang="en-US" sz="18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68300">
                <a:tc>
                  <a:txBody>
                    <a:bodyPr/>
                    <a:lstStyle/>
                    <a:p>
                      <a:r>
                        <a:rPr lang="en-US" sz="1800" b="0" kern="1200" dirty="0">
                          <a:solidFill>
                            <a:schemeClr val="tx1"/>
                          </a:solidFill>
                          <a:effectLst/>
                          <a:latin typeface="+mn-lt"/>
                          <a:ea typeface="+mn-ea"/>
                          <a:cs typeface="+mn-cs"/>
                        </a:rPr>
                        <a:t>Privacy Act</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dirty="0"/>
                        <a:t>1974</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Gives employees the legal right to examine personnel files and letters of reference</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68300">
                <a:tc>
                  <a:txBody>
                    <a:bodyPr/>
                    <a:lstStyle/>
                    <a:p>
                      <a:r>
                        <a:rPr lang="en-US" sz="1800" b="0" kern="1200" dirty="0">
                          <a:solidFill>
                            <a:schemeClr val="tx1"/>
                          </a:solidFill>
                          <a:effectLst/>
                          <a:latin typeface="+mn-lt"/>
                          <a:ea typeface="+mn-ea"/>
                          <a:cs typeface="+mn-cs"/>
                        </a:rPr>
                        <a:t>Consolidated Omnibus Reconciliation Act (COBRA)</a:t>
                      </a:r>
                      <a:endParaRPr lang="en-US" sz="18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800" dirty="0"/>
                        <a:t>1985</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Requires continued health coverage following termination (paid by employee)</a:t>
                      </a:r>
                      <a:endParaRPr lang="en-US" sz="18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161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Global </a:t>
            </a:r>
            <a:r>
              <a:rPr lang="en-US" spc="-400" dirty="0"/>
              <a:t>H R </a:t>
            </a:r>
            <a:r>
              <a:rPr lang="en-US" dirty="0"/>
              <a:t>M</a:t>
            </a:r>
          </a:p>
        </p:txBody>
      </p:sp>
      <p:sp>
        <p:nvSpPr>
          <p:cNvPr id="3" name="Content Placeholder 2"/>
          <p:cNvSpPr>
            <a:spLocks noGrp="1"/>
          </p:cNvSpPr>
          <p:nvPr>
            <p:ph idx="1"/>
          </p:nvPr>
        </p:nvSpPr>
        <p:spPr>
          <a:xfrm>
            <a:off x="457200" y="1066800"/>
            <a:ext cx="8229600" cy="2514600"/>
          </a:xfrm>
        </p:spPr>
        <p:txBody>
          <a:bodyPr/>
          <a:lstStyle/>
          <a:p>
            <a:r>
              <a:rPr lang="en-US" sz="2400" b="1" dirty="0"/>
              <a:t>Work councils</a:t>
            </a:r>
            <a:r>
              <a:rPr lang="en-US" sz="2400" dirty="0"/>
              <a:t>: groups of nominated or elected employees who must be consulted when management makes decisions involving personnel</a:t>
            </a:r>
          </a:p>
          <a:p>
            <a:r>
              <a:rPr lang="en-US" sz="2400" b="1" dirty="0"/>
              <a:t>Board representatives</a:t>
            </a:r>
            <a:r>
              <a:rPr lang="en-US" sz="2400" dirty="0"/>
              <a:t>: employees who sit on a company’s board of directors and represent the interests of the firm’s employees</a:t>
            </a:r>
          </a:p>
        </p:txBody>
      </p:sp>
    </p:spTree>
    <p:extLst>
      <p:ext uri="{BB962C8B-B14F-4D97-AF65-F5344CB8AC3E}">
        <p14:creationId xmlns:p14="http://schemas.microsoft.com/office/powerpoint/2010/main" val="210966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Demography</a:t>
            </a:r>
          </a:p>
        </p:txBody>
      </p:sp>
      <p:sp>
        <p:nvSpPr>
          <p:cNvPr id="3" name="Content Placeholder 2"/>
          <p:cNvSpPr>
            <a:spLocks noGrp="1"/>
          </p:cNvSpPr>
          <p:nvPr>
            <p:ph idx="1"/>
          </p:nvPr>
        </p:nvSpPr>
        <p:spPr>
          <a:xfrm>
            <a:off x="457200" y="1066800"/>
            <a:ext cx="8229600" cy="2819400"/>
          </a:xfrm>
        </p:spPr>
        <p:txBody>
          <a:bodyPr/>
          <a:lstStyle/>
          <a:p>
            <a:r>
              <a:rPr lang="en-US" sz="2400" dirty="0"/>
              <a:t>Workers age 55 and older make up 16.3% of the workforce</a:t>
            </a:r>
          </a:p>
          <a:p>
            <a:r>
              <a:rPr lang="en-US" sz="2400" dirty="0"/>
              <a:t>Hispanics make up 13% of the workforce</a:t>
            </a:r>
          </a:p>
          <a:p>
            <a:r>
              <a:rPr lang="en-US" sz="2400" dirty="0"/>
              <a:t>Women make up almost 47% of the workforce</a:t>
            </a:r>
          </a:p>
          <a:p>
            <a:r>
              <a:rPr lang="en-US" sz="2400" dirty="0"/>
              <a:t>Gen Yers make up almost 24% of the workforce</a:t>
            </a:r>
          </a:p>
          <a:p>
            <a:r>
              <a:rPr lang="en-US" sz="2400" dirty="0"/>
              <a:t>Blacks make up about 13% of the workforce</a:t>
            </a:r>
          </a:p>
        </p:txBody>
      </p:sp>
    </p:spTree>
    <p:extLst>
      <p:ext uri="{BB962C8B-B14F-4D97-AF65-F5344CB8AC3E}">
        <p14:creationId xmlns:p14="http://schemas.microsoft.com/office/powerpoint/2010/main" val="85250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Human Resource Planning</a:t>
            </a:r>
          </a:p>
        </p:txBody>
      </p:sp>
      <p:sp>
        <p:nvSpPr>
          <p:cNvPr id="3" name="Content Placeholder 2"/>
          <p:cNvSpPr>
            <a:spLocks noGrp="1"/>
          </p:cNvSpPr>
          <p:nvPr>
            <p:ph idx="1"/>
          </p:nvPr>
        </p:nvSpPr>
        <p:spPr>
          <a:xfrm>
            <a:off x="457200" y="1066800"/>
            <a:ext cx="8229600" cy="2743200"/>
          </a:xfrm>
        </p:spPr>
        <p:txBody>
          <a:bodyPr/>
          <a:lstStyle/>
          <a:p>
            <a:r>
              <a:rPr lang="en-US" sz="2400" b="1" dirty="0"/>
              <a:t>Human resource planning</a:t>
            </a:r>
            <a:r>
              <a:rPr lang="en-US" sz="2400" dirty="0"/>
              <a:t>: ensuring that the organization has the right number and kinds of capable people in the right places and at the right times</a:t>
            </a:r>
          </a:p>
          <a:p>
            <a:r>
              <a:rPr lang="en-US" sz="2400" dirty="0"/>
              <a:t>Two steps:</a:t>
            </a:r>
          </a:p>
          <a:p>
            <a:pPr lvl="1"/>
            <a:r>
              <a:rPr lang="en-US" sz="2400" dirty="0"/>
              <a:t>Assessing current human resources</a:t>
            </a:r>
          </a:p>
          <a:p>
            <a:pPr lvl="1"/>
            <a:r>
              <a:rPr lang="en-US" sz="2400" dirty="0"/>
              <a:t>Meeting future HR needs</a:t>
            </a:r>
          </a:p>
        </p:txBody>
      </p:sp>
    </p:spTree>
    <p:extLst>
      <p:ext uri="{BB962C8B-B14F-4D97-AF65-F5344CB8AC3E}">
        <p14:creationId xmlns:p14="http://schemas.microsoft.com/office/powerpoint/2010/main" val="193118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580815"/>
          </a:xfrm>
        </p:spPr>
        <p:txBody>
          <a:bodyPr/>
          <a:lstStyle/>
          <a:p>
            <a:r>
              <a:rPr lang="en-US" dirty="0"/>
              <a:t>Current Assessment</a:t>
            </a:r>
          </a:p>
        </p:txBody>
      </p:sp>
      <p:sp>
        <p:nvSpPr>
          <p:cNvPr id="3" name="Content Placeholder 2"/>
          <p:cNvSpPr>
            <a:spLocks noGrp="1"/>
          </p:cNvSpPr>
          <p:nvPr>
            <p:ph idx="1"/>
          </p:nvPr>
        </p:nvSpPr>
        <p:spPr>
          <a:xfrm>
            <a:off x="457200" y="1066800"/>
            <a:ext cx="8229600" cy="3124200"/>
          </a:xfrm>
        </p:spPr>
        <p:txBody>
          <a:bodyPr/>
          <a:lstStyle/>
          <a:p>
            <a:r>
              <a:rPr lang="en-US" sz="2400" b="1" dirty="0"/>
              <a:t>Job analysis</a:t>
            </a:r>
            <a:r>
              <a:rPr lang="en-US" sz="2400" dirty="0"/>
              <a:t>: an assessment that defines jobs and the behaviors necessary to perform them</a:t>
            </a:r>
          </a:p>
          <a:p>
            <a:r>
              <a:rPr lang="en-US" sz="2400" b="1" dirty="0"/>
              <a:t>Job description (position description)</a:t>
            </a:r>
            <a:r>
              <a:rPr lang="en-US" sz="2400" dirty="0"/>
              <a:t>: a written statement that describes a job</a:t>
            </a:r>
          </a:p>
          <a:p>
            <a:r>
              <a:rPr lang="en-US" sz="2400" b="1" dirty="0"/>
              <a:t>Job specifications</a:t>
            </a:r>
            <a:r>
              <a:rPr lang="en-US" sz="2400" dirty="0"/>
              <a:t>: a written statement of the minimum qualifications a person must possess to perform a given job successfully</a:t>
            </a:r>
          </a:p>
        </p:txBody>
      </p:sp>
    </p:spTree>
    <p:extLst>
      <p:ext uri="{BB962C8B-B14F-4D97-AF65-F5344CB8AC3E}">
        <p14:creationId xmlns:p14="http://schemas.microsoft.com/office/powerpoint/2010/main" val="195786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1097280"/>
          </a:xfrm>
        </p:spPr>
        <p:txBody>
          <a:bodyPr/>
          <a:lstStyle/>
          <a:p>
            <a:r>
              <a:rPr lang="en-US" dirty="0"/>
              <a:t>Meeting Future </a:t>
            </a:r>
            <a:r>
              <a:rPr lang="en-US" spc="-400" dirty="0"/>
              <a:t>H </a:t>
            </a:r>
            <a:r>
              <a:rPr lang="en-US" dirty="0"/>
              <a:t>R Needs/Increased Scrutiny in Selection Process</a:t>
            </a:r>
          </a:p>
        </p:txBody>
      </p:sp>
      <p:sp>
        <p:nvSpPr>
          <p:cNvPr id="3" name="Content Placeholder 2"/>
          <p:cNvSpPr>
            <a:spLocks noGrp="1"/>
          </p:cNvSpPr>
          <p:nvPr>
            <p:ph idx="1"/>
          </p:nvPr>
        </p:nvSpPr>
        <p:spPr>
          <a:xfrm>
            <a:off x="457200" y="1600201"/>
            <a:ext cx="8229600" cy="2514599"/>
          </a:xfrm>
        </p:spPr>
        <p:txBody>
          <a:bodyPr/>
          <a:lstStyle/>
          <a:p>
            <a:r>
              <a:rPr lang="en-US" sz="2400" dirty="0"/>
              <a:t>Future </a:t>
            </a:r>
            <a:r>
              <a:rPr lang="en-US" sz="2400" spc="-300" dirty="0"/>
              <a:t>H </a:t>
            </a:r>
            <a:r>
              <a:rPr lang="en-US" sz="2400" dirty="0"/>
              <a:t>R needs are determined by the organization’s mission, goals, and strategies.</a:t>
            </a:r>
          </a:p>
          <a:p>
            <a:r>
              <a:rPr lang="en-US" sz="2400" dirty="0"/>
              <a:t>Companies that do not carefully scrutinize the qualifications or backgrounds of employees surely pose risks of increased liability, poor reputation, and lower performance.</a:t>
            </a:r>
          </a:p>
        </p:txBody>
      </p:sp>
    </p:spTree>
    <p:extLst>
      <p:ext uri="{BB962C8B-B14F-4D97-AF65-F5344CB8AC3E}">
        <p14:creationId xmlns:p14="http://schemas.microsoft.com/office/powerpoint/2010/main" val="88830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474452"/>
          </a:xfrm>
        </p:spPr>
        <p:txBody>
          <a:bodyPr/>
          <a:lstStyle/>
          <a:p>
            <a:r>
              <a:rPr lang="en-US" dirty="0"/>
              <a:t>Recruitment and Decruitment</a:t>
            </a:r>
          </a:p>
        </p:txBody>
      </p:sp>
      <p:sp>
        <p:nvSpPr>
          <p:cNvPr id="3" name="Content Placeholder 2"/>
          <p:cNvSpPr>
            <a:spLocks noGrp="1"/>
          </p:cNvSpPr>
          <p:nvPr>
            <p:ph idx="1"/>
          </p:nvPr>
        </p:nvSpPr>
        <p:spPr>
          <a:xfrm>
            <a:off x="457200" y="1066800"/>
            <a:ext cx="8229600" cy="1600200"/>
          </a:xfrm>
        </p:spPr>
        <p:txBody>
          <a:bodyPr/>
          <a:lstStyle/>
          <a:p>
            <a:r>
              <a:rPr lang="en-US" sz="2400" b="1" dirty="0"/>
              <a:t>Recruitment</a:t>
            </a:r>
            <a:r>
              <a:rPr lang="en-US" sz="2400" dirty="0"/>
              <a:t>: locating, identifying, and attracting capable applicants</a:t>
            </a:r>
          </a:p>
          <a:p>
            <a:r>
              <a:rPr lang="en-US" sz="2400" b="1" dirty="0"/>
              <a:t>Decruitment</a:t>
            </a:r>
            <a:r>
              <a:rPr lang="en-US" sz="2400" dirty="0"/>
              <a:t>: reducing an organization’s workforce</a:t>
            </a:r>
          </a:p>
        </p:txBody>
      </p:sp>
    </p:spTree>
    <p:extLst>
      <p:ext uri="{BB962C8B-B14F-4D97-AF65-F5344CB8AC3E}">
        <p14:creationId xmlns:p14="http://schemas.microsoft.com/office/powerpoint/2010/main" val="28573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02096"/>
            <a:ext cx="8229600" cy="533400"/>
          </a:xfrm>
        </p:spPr>
        <p:txBody>
          <a:bodyPr/>
          <a:lstStyle/>
          <a:p>
            <a:r>
              <a:rPr lang="en-US" dirty="0"/>
              <a:t>Exhibit 12.3 Recruiting Sources</a:t>
            </a:r>
          </a:p>
        </p:txBody>
      </p:sp>
      <p:graphicFrame>
        <p:nvGraphicFramePr>
          <p:cNvPr id="5" name="Table 4" descr="Headers: Source, Advantages, Disadvantages"/>
          <p:cNvGraphicFramePr>
            <a:graphicFrameLocks noGrp="1"/>
          </p:cNvGraphicFramePr>
          <p:nvPr>
            <p:extLst>
              <p:ext uri="{D42A27DB-BD31-4B8C-83A1-F6EECF244321}">
                <p14:modId xmlns:p14="http://schemas.microsoft.com/office/powerpoint/2010/main" val="2470169055"/>
              </p:ext>
            </p:extLst>
          </p:nvPr>
        </p:nvGraphicFramePr>
        <p:xfrm>
          <a:off x="457201" y="866140"/>
          <a:ext cx="8229599" cy="5306060"/>
        </p:xfrm>
        <a:graphic>
          <a:graphicData uri="http://schemas.openxmlformats.org/drawingml/2006/table">
            <a:tbl>
              <a:tblPr firstRow="1" bandRow="1">
                <a:tableStyleId>{3B4B98B0-60AC-42C2-AFA5-B58CD77FA1E5}</a:tableStyleId>
              </a:tblPr>
              <a:tblGrid>
                <a:gridCol w="1523999">
                  <a:extLst>
                    <a:ext uri="{9D8B030D-6E8A-4147-A177-3AD203B41FA5}">
                      <a16:colId xmlns:a16="http://schemas.microsoft.com/office/drawing/2014/main" val="20000"/>
                    </a:ext>
                  </a:extLst>
                </a:gridCol>
                <a:gridCol w="3700007">
                  <a:extLst>
                    <a:ext uri="{9D8B030D-6E8A-4147-A177-3AD203B41FA5}">
                      <a16:colId xmlns:a16="http://schemas.microsoft.com/office/drawing/2014/main" val="20001"/>
                    </a:ext>
                  </a:extLst>
                </a:gridCol>
                <a:gridCol w="3005593">
                  <a:extLst>
                    <a:ext uri="{9D8B030D-6E8A-4147-A177-3AD203B41FA5}">
                      <a16:colId xmlns:a16="http://schemas.microsoft.com/office/drawing/2014/main" val="20002"/>
                    </a:ext>
                  </a:extLst>
                </a:gridCol>
              </a:tblGrid>
              <a:tr h="368300">
                <a:tc>
                  <a:txBody>
                    <a:bodyPr/>
                    <a:lstStyle/>
                    <a:p>
                      <a:r>
                        <a:rPr lang="en-US" sz="1600" dirty="0">
                          <a:solidFill>
                            <a:schemeClr val="bg1"/>
                          </a:solidFill>
                        </a:rPr>
                        <a:t>Source</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Advantages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Disadvantages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300">
                <a:tc>
                  <a:txBody>
                    <a:bodyPr/>
                    <a:lstStyle/>
                    <a:p>
                      <a:r>
                        <a:rPr lang="en-US" sz="1600" b="0" kern="1200" dirty="0">
                          <a:solidFill>
                            <a:schemeClr val="tx1"/>
                          </a:solidFill>
                          <a:effectLst/>
                          <a:latin typeface="+mn-lt"/>
                          <a:ea typeface="+mn-ea"/>
                          <a:cs typeface="+mn-cs"/>
                        </a:rPr>
                        <a:t>Internet </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Reaches large numbers of people; can get immediate feedback</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Generates many unqualified candidates</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68300">
                <a:tc>
                  <a:txBody>
                    <a:bodyPr/>
                    <a:lstStyle/>
                    <a:p>
                      <a:r>
                        <a:rPr lang="en-US" sz="1600" b="0" kern="1200" dirty="0">
                          <a:solidFill>
                            <a:schemeClr val="tx1"/>
                          </a:solidFill>
                          <a:effectLst/>
                          <a:latin typeface="+mn-lt"/>
                          <a:ea typeface="+mn-ea"/>
                          <a:cs typeface="+mn-cs"/>
                        </a:rPr>
                        <a:t>Employee referrals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Knowledge about the organization provided by current employee; can generate strong candidates because a good referral reflects on the recommender</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May not increase the diversity and mix of employees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68300">
                <a:tc>
                  <a:txBody>
                    <a:bodyPr/>
                    <a:lstStyle/>
                    <a:p>
                      <a:r>
                        <a:rPr lang="en-US" sz="1600" b="0" kern="1200" dirty="0">
                          <a:solidFill>
                            <a:schemeClr val="tx1"/>
                          </a:solidFill>
                          <a:effectLst/>
                          <a:latin typeface="+mn-lt"/>
                          <a:ea typeface="+mn-ea"/>
                          <a:cs typeface="+mn-cs"/>
                        </a:rPr>
                        <a:t>Company website</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Wide distribution; can be targeted to specific groups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Generates many unqualified candidates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68300">
                <a:tc>
                  <a:txBody>
                    <a:bodyPr/>
                    <a:lstStyle/>
                    <a:p>
                      <a:r>
                        <a:rPr lang="en-US" sz="1600" b="0" kern="1200" dirty="0">
                          <a:solidFill>
                            <a:schemeClr val="tx1"/>
                          </a:solidFill>
                          <a:effectLst/>
                          <a:latin typeface="+mn-lt"/>
                          <a:ea typeface="+mn-ea"/>
                          <a:cs typeface="+mn-cs"/>
                        </a:rPr>
                        <a:t>College recruiting</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Large centralized body of candidates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Limited to entry-level positions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11480">
                <a:tc>
                  <a:txBody>
                    <a:bodyPr/>
                    <a:lstStyle/>
                    <a:p>
                      <a:r>
                        <a:rPr lang="en-US" sz="1600" b="0" kern="1200" dirty="0">
                          <a:solidFill>
                            <a:schemeClr val="tx1"/>
                          </a:solidFill>
                          <a:effectLst/>
                          <a:latin typeface="+mn-lt"/>
                          <a:ea typeface="+mn-ea"/>
                          <a:cs typeface="+mn-cs"/>
                        </a:rPr>
                        <a:t>Professional recruiting organizations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Good knowledge of industry challenges and requirements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Little commitment to specific organization</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11480">
                <a:tc>
                  <a:txBody>
                    <a:bodyPr/>
                    <a:lstStyle/>
                    <a:p>
                      <a:r>
                        <a:rPr lang="en-US" sz="1600" b="0" dirty="0"/>
                        <a:t>Social media</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dirty="0"/>
                        <a:t>Takes advantage of current employees’ connections; particularly effective at recruiting younger candidates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dirty="0"/>
                        <a:t>Not nearly as effective in reaching older or senior candidates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186427740"/>
                  </a:ext>
                </a:extLst>
              </a:tr>
            </a:tbl>
          </a:graphicData>
        </a:graphic>
      </p:graphicFrame>
    </p:spTree>
    <p:extLst>
      <p:ext uri="{BB962C8B-B14F-4D97-AF65-F5344CB8AC3E}">
        <p14:creationId xmlns:p14="http://schemas.microsoft.com/office/powerpoint/2010/main" val="64223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02096"/>
            <a:ext cx="8229600" cy="609600"/>
          </a:xfrm>
        </p:spPr>
        <p:txBody>
          <a:bodyPr/>
          <a:lstStyle/>
          <a:p>
            <a:r>
              <a:rPr lang="en-US" dirty="0"/>
              <a:t>Exhibit 12.4 Decruitment Options</a:t>
            </a:r>
          </a:p>
        </p:txBody>
      </p:sp>
      <p:graphicFrame>
        <p:nvGraphicFramePr>
          <p:cNvPr id="5" name="Table 4" descr="Headers: Option, Description "/>
          <p:cNvGraphicFramePr>
            <a:graphicFrameLocks noGrp="1"/>
          </p:cNvGraphicFramePr>
          <p:nvPr>
            <p:extLst>
              <p:ext uri="{D42A27DB-BD31-4B8C-83A1-F6EECF244321}">
                <p14:modId xmlns:p14="http://schemas.microsoft.com/office/powerpoint/2010/main" val="998993359"/>
              </p:ext>
            </p:extLst>
          </p:nvPr>
        </p:nvGraphicFramePr>
        <p:xfrm>
          <a:off x="457200" y="1120140"/>
          <a:ext cx="8229600" cy="4671059"/>
        </p:xfrm>
        <a:graphic>
          <a:graphicData uri="http://schemas.openxmlformats.org/drawingml/2006/table">
            <a:tbl>
              <a:tblPr firstRow="1" bandRow="1">
                <a:tableStyleId>{3B4B98B0-60AC-42C2-AFA5-B58CD77FA1E5}</a:tableStyleId>
              </a:tblPr>
              <a:tblGrid>
                <a:gridCol w="1981899">
                  <a:extLst>
                    <a:ext uri="{9D8B030D-6E8A-4147-A177-3AD203B41FA5}">
                      <a16:colId xmlns:a16="http://schemas.microsoft.com/office/drawing/2014/main" val="20000"/>
                    </a:ext>
                  </a:extLst>
                </a:gridCol>
                <a:gridCol w="6247701">
                  <a:extLst>
                    <a:ext uri="{9D8B030D-6E8A-4147-A177-3AD203B41FA5}">
                      <a16:colId xmlns:a16="http://schemas.microsoft.com/office/drawing/2014/main" val="20001"/>
                    </a:ext>
                  </a:extLst>
                </a:gridCol>
              </a:tblGrid>
              <a:tr h="362370">
                <a:tc>
                  <a:txBody>
                    <a:bodyPr/>
                    <a:lstStyle/>
                    <a:p>
                      <a:r>
                        <a:rPr lang="en-US" sz="1600" dirty="0">
                          <a:solidFill>
                            <a:schemeClr val="bg1"/>
                          </a:solidFill>
                        </a:rPr>
                        <a:t>Option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8432">
                <a:tc>
                  <a:txBody>
                    <a:bodyPr/>
                    <a:lstStyle/>
                    <a:p>
                      <a:r>
                        <a:rPr lang="en-US" sz="1600" b="0" kern="1200" dirty="0">
                          <a:solidFill>
                            <a:schemeClr val="tx1"/>
                          </a:solidFill>
                          <a:effectLst/>
                          <a:latin typeface="+mn-lt"/>
                          <a:ea typeface="+mn-ea"/>
                          <a:cs typeface="+mn-cs"/>
                        </a:rPr>
                        <a:t>Firing</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Permanent involuntary termination</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16642">
                <a:tc>
                  <a:txBody>
                    <a:bodyPr/>
                    <a:lstStyle/>
                    <a:p>
                      <a:r>
                        <a:rPr lang="en-US" sz="1600" b="0" kern="1200" dirty="0">
                          <a:solidFill>
                            <a:schemeClr val="tx1"/>
                          </a:solidFill>
                          <a:effectLst/>
                          <a:latin typeface="+mn-lt"/>
                          <a:ea typeface="+mn-ea"/>
                          <a:cs typeface="+mn-cs"/>
                        </a:rPr>
                        <a:t>Layoffs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Temporary involuntary termination; may last only a few days or extend to years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85809">
                <a:tc>
                  <a:txBody>
                    <a:bodyPr/>
                    <a:lstStyle/>
                    <a:p>
                      <a:r>
                        <a:rPr lang="en-US" sz="1600" b="0" kern="1200" dirty="0">
                          <a:solidFill>
                            <a:schemeClr val="tx1"/>
                          </a:solidFill>
                          <a:effectLst/>
                          <a:latin typeface="+mn-lt"/>
                          <a:ea typeface="+mn-ea"/>
                          <a:cs typeface="+mn-cs"/>
                        </a:rPr>
                        <a:t>Attrition</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Not filling openings created by voluntary resignations or normal retirements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832466">
                <a:tc>
                  <a:txBody>
                    <a:bodyPr/>
                    <a:lstStyle/>
                    <a:p>
                      <a:r>
                        <a:rPr lang="en-US" sz="1600" b="0" kern="1200" dirty="0">
                          <a:solidFill>
                            <a:schemeClr val="tx1"/>
                          </a:solidFill>
                          <a:effectLst/>
                          <a:latin typeface="+mn-lt"/>
                          <a:ea typeface="+mn-ea"/>
                          <a:cs typeface="+mn-cs"/>
                        </a:rPr>
                        <a:t>Transfers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Moving employees either laterally or downward; usually does not reduce costs but can reduce intraorganizational supply–demand imbalances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662890">
                <a:tc>
                  <a:txBody>
                    <a:bodyPr/>
                    <a:lstStyle/>
                    <a:p>
                      <a:r>
                        <a:rPr lang="en-US" sz="1600" b="0" kern="1200" dirty="0">
                          <a:solidFill>
                            <a:schemeClr val="tx1"/>
                          </a:solidFill>
                          <a:effectLst/>
                          <a:latin typeface="+mn-lt"/>
                          <a:ea typeface="+mn-ea"/>
                          <a:cs typeface="+mn-cs"/>
                        </a:rPr>
                        <a:t>Reduced workweeks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Having employees work fewer hours per week, share jobs, or perform their jobs on a part-time basis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601225">
                <a:tc>
                  <a:txBody>
                    <a:bodyPr/>
                    <a:lstStyle/>
                    <a:p>
                      <a:r>
                        <a:rPr lang="en-US" sz="1600" b="0" dirty="0"/>
                        <a:t>Early retirements</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Providing incentives to older and more senior employees for retiring before their normal retirement date</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601225">
                <a:tc>
                  <a:txBody>
                    <a:bodyPr/>
                    <a:lstStyle/>
                    <a:p>
                      <a:r>
                        <a:rPr lang="en-US" sz="1600" b="0" dirty="0"/>
                        <a:t>Job sharing</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Having employees share one full-time position</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0655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68"/>
            <a:ext cx="8229600" cy="580815"/>
          </a:xfrm>
        </p:spPr>
        <p:txBody>
          <a:bodyPr/>
          <a:lstStyle/>
          <a:p>
            <a:r>
              <a:rPr lang="en-US" dirty="0"/>
              <a:t>Learning Objectives</a:t>
            </a:r>
          </a:p>
        </p:txBody>
      </p:sp>
      <p:sp>
        <p:nvSpPr>
          <p:cNvPr id="3" name="Content Placeholder 2"/>
          <p:cNvSpPr>
            <a:spLocks noGrp="1"/>
          </p:cNvSpPr>
          <p:nvPr>
            <p:ph idx="1"/>
          </p:nvPr>
        </p:nvSpPr>
        <p:spPr>
          <a:xfrm>
            <a:off x="483704" y="788504"/>
            <a:ext cx="8229600" cy="5257800"/>
          </a:xfrm>
        </p:spPr>
        <p:txBody>
          <a:bodyPr/>
          <a:lstStyle/>
          <a:p>
            <a:pPr marL="609600" indent="-609600">
              <a:spcBef>
                <a:spcPts val="600"/>
              </a:spcBef>
              <a:buNone/>
            </a:pPr>
            <a:r>
              <a:rPr lang="en-US" sz="2200" b="1" dirty="0">
                <a:solidFill>
                  <a:srgbClr val="007FA3"/>
                </a:solidFill>
              </a:rPr>
              <a:t>12.1 </a:t>
            </a:r>
            <a:r>
              <a:rPr lang="en-US" sz="2200" b="1" dirty="0"/>
              <a:t>Explain </a:t>
            </a:r>
            <a:r>
              <a:rPr lang="en-US" sz="2200" dirty="0"/>
              <a:t>the importance of human resource management and the human resource management process.</a:t>
            </a:r>
          </a:p>
          <a:p>
            <a:pPr marL="622300" indent="-622300">
              <a:spcBef>
                <a:spcPts val="600"/>
              </a:spcBef>
              <a:buNone/>
            </a:pPr>
            <a:r>
              <a:rPr lang="en-US" sz="2200" b="1" dirty="0">
                <a:solidFill>
                  <a:srgbClr val="007FA3"/>
                </a:solidFill>
              </a:rPr>
              <a:t>12.2</a:t>
            </a:r>
            <a:r>
              <a:rPr lang="en-US" sz="2200" dirty="0"/>
              <a:t> </a:t>
            </a:r>
            <a:r>
              <a:rPr lang="en-US" sz="2200" b="1" dirty="0"/>
              <a:t>Describe </a:t>
            </a:r>
            <a:r>
              <a:rPr lang="en-US" sz="2200" dirty="0"/>
              <a:t>the external influences that affect the human resource management process.</a:t>
            </a:r>
          </a:p>
          <a:p>
            <a:pPr marL="596900" indent="-596900">
              <a:spcBef>
                <a:spcPts val="600"/>
              </a:spcBef>
              <a:buNone/>
            </a:pPr>
            <a:r>
              <a:rPr lang="en-US" sz="2200" b="1" dirty="0">
                <a:solidFill>
                  <a:srgbClr val="007FA3"/>
                </a:solidFill>
              </a:rPr>
              <a:t>12.3 </a:t>
            </a:r>
            <a:r>
              <a:rPr lang="en-US" sz="2200" b="1" dirty="0"/>
              <a:t>Discuss </a:t>
            </a:r>
            <a:r>
              <a:rPr lang="en-US" sz="2200" dirty="0"/>
              <a:t>the tasks associated with identifying and selecting competent employees. </a:t>
            </a:r>
          </a:p>
          <a:p>
            <a:pPr marL="622300" indent="-622300">
              <a:spcBef>
                <a:spcPts val="600"/>
              </a:spcBef>
              <a:buNone/>
            </a:pPr>
            <a:r>
              <a:rPr lang="en-US" sz="2200" b="1" dirty="0">
                <a:solidFill>
                  <a:srgbClr val="007FA3"/>
                </a:solidFill>
              </a:rPr>
              <a:t>12.4 </a:t>
            </a:r>
            <a:r>
              <a:rPr lang="en-US" sz="2200" b="1" dirty="0"/>
              <a:t>Explain </a:t>
            </a:r>
            <a:r>
              <a:rPr lang="en-US" sz="2200" dirty="0"/>
              <a:t>how companies provide employees with skills and knowledge.</a:t>
            </a:r>
          </a:p>
          <a:p>
            <a:pPr marL="622300" indent="-622300">
              <a:spcBef>
                <a:spcPts val="600"/>
              </a:spcBef>
              <a:buNone/>
            </a:pPr>
            <a:r>
              <a:rPr lang="en-US" sz="2200" b="1" dirty="0">
                <a:solidFill>
                  <a:srgbClr val="007FA3"/>
                </a:solidFill>
              </a:rPr>
              <a:t>12.5 </a:t>
            </a:r>
            <a:r>
              <a:rPr lang="en-US" sz="2200" b="1" dirty="0"/>
              <a:t>Describe </a:t>
            </a:r>
            <a:r>
              <a:rPr lang="en-US" sz="2200" dirty="0"/>
              <a:t>strategies for retaining competent, high-performing employees.</a:t>
            </a:r>
          </a:p>
          <a:p>
            <a:pPr marL="609600" indent="-609600">
              <a:spcBef>
                <a:spcPts val="600"/>
              </a:spcBef>
              <a:buNone/>
            </a:pPr>
            <a:r>
              <a:rPr lang="en-US" sz="2200" b="1" dirty="0">
                <a:solidFill>
                  <a:srgbClr val="007FA3"/>
                </a:solidFill>
              </a:rPr>
              <a:t>12.6 </a:t>
            </a:r>
            <a:r>
              <a:rPr lang="en-US" sz="2200" b="1" dirty="0"/>
              <a:t>Identify </a:t>
            </a:r>
            <a:r>
              <a:rPr lang="en-US" sz="2200" dirty="0"/>
              <a:t>two important trends in organizational career development.</a:t>
            </a:r>
          </a:p>
          <a:p>
            <a:pPr marL="609600" indent="-609600">
              <a:spcBef>
                <a:spcPts val="600"/>
              </a:spcBef>
              <a:buNone/>
            </a:pPr>
            <a:r>
              <a:rPr lang="en-US" sz="2200" b="1" dirty="0">
                <a:solidFill>
                  <a:srgbClr val="007FA3"/>
                </a:solidFill>
              </a:rPr>
              <a:t>12.7 </a:t>
            </a:r>
            <a:r>
              <a:rPr lang="en-US" sz="2200" b="1" dirty="0"/>
              <a:t>Discuss </a:t>
            </a:r>
            <a:r>
              <a:rPr lang="en-US" sz="2200" dirty="0"/>
              <a:t>contemporary issues in managing human resources.</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55"/>
            <a:ext cx="8229600" cy="626852"/>
          </a:xfrm>
        </p:spPr>
        <p:txBody>
          <a:bodyPr/>
          <a:lstStyle/>
          <a:p>
            <a:r>
              <a:rPr lang="en-US" dirty="0"/>
              <a:t>Selection</a:t>
            </a:r>
          </a:p>
        </p:txBody>
      </p:sp>
      <p:sp>
        <p:nvSpPr>
          <p:cNvPr id="3" name="Content Placeholder 2"/>
          <p:cNvSpPr>
            <a:spLocks noGrp="1"/>
          </p:cNvSpPr>
          <p:nvPr>
            <p:ph idx="1"/>
          </p:nvPr>
        </p:nvSpPr>
        <p:spPr>
          <a:xfrm>
            <a:off x="457200" y="1066800"/>
            <a:ext cx="8229600" cy="1096963"/>
          </a:xfrm>
        </p:spPr>
        <p:txBody>
          <a:bodyPr/>
          <a:lstStyle/>
          <a:p>
            <a:r>
              <a:rPr lang="en-US" sz="2400" b="1" dirty="0"/>
              <a:t>Selection</a:t>
            </a:r>
            <a:r>
              <a:rPr lang="en-US" sz="2400" dirty="0"/>
              <a:t>: screening job applicants to ensure that the most appropriate candidates are hired</a:t>
            </a:r>
          </a:p>
        </p:txBody>
      </p:sp>
    </p:spTree>
    <p:extLst>
      <p:ext uri="{BB962C8B-B14F-4D97-AF65-F5344CB8AC3E}">
        <p14:creationId xmlns:p14="http://schemas.microsoft.com/office/powerpoint/2010/main" val="1422995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is a rectangle with a two-by two grid. The horizonal axis is labeled Selection Decision. The first column is labeled Accept and the second is labeled Reject. The vertical axis is labeled Later Job Perfromance. The top row is labeled Successful and the bottom row is labeled Unsuccessful. The top left field in the grid is labeled Correct Decision. The top right field in the grid is labeled Reject Error. The bottom left field in the grid is labeled Accept Error. The bottom right field is labeled Correct Decision."/>
          <p:cNvSpPr>
            <a:spLocks noGrp="1"/>
          </p:cNvSpPr>
          <p:nvPr>
            <p:ph type="title"/>
          </p:nvPr>
        </p:nvSpPr>
        <p:spPr>
          <a:xfrm>
            <a:off x="457200" y="202096"/>
            <a:ext cx="8229600" cy="609600"/>
          </a:xfrm>
        </p:spPr>
        <p:txBody>
          <a:bodyPr/>
          <a:lstStyle/>
          <a:p>
            <a:r>
              <a:rPr lang="en-US" dirty="0"/>
              <a:t>Exhibit 12.5 Selection Decision Outcomes</a:t>
            </a:r>
          </a:p>
        </p:txBody>
      </p:sp>
      <p:pic>
        <p:nvPicPr>
          <p:cNvPr id="8" name="Picture Placeholder 7" descr="A two-by-two matrix explains the outcomes of selection decisions.&#10;Long description is available in notes,&#10;press F6">
            <a:extLst>
              <a:ext uri="{FF2B5EF4-FFF2-40B4-BE49-F238E27FC236}">
                <a16:creationId xmlns:a16="http://schemas.microsoft.com/office/drawing/2014/main" id="{5C3E056B-00D7-4220-98D3-13B2081A9981}"/>
              </a:ext>
            </a:extLst>
          </p:cNvPr>
          <p:cNvPicPr>
            <a:picLocks noGrp="1" noChangeAspect="1"/>
          </p:cNvPicPr>
          <p:nvPr>
            <p:ph type="pic" sz="quarter" idx="14"/>
          </p:nvPr>
        </p:nvPicPr>
        <p:blipFill>
          <a:blip r:embed="rId3" cstate="print"/>
          <a:stretch>
            <a:fillRect/>
          </a:stretch>
        </p:blipFill>
        <p:spPr>
          <a:xfrm>
            <a:off x="1074125" y="1143000"/>
            <a:ext cx="7007005" cy="3923168"/>
          </a:xfrm>
          <a:prstGeom prst="rect">
            <a:avLst/>
          </a:prstGeom>
        </p:spPr>
      </p:pic>
      <p:sp>
        <p:nvSpPr>
          <p:cNvPr id="5" name="Content Placeholder 4">
            <a:extLst>
              <a:ext uri="{FF2B5EF4-FFF2-40B4-BE49-F238E27FC236}">
                <a16:creationId xmlns:a16="http://schemas.microsoft.com/office/drawing/2014/main" id="{661E6734-A65E-40BF-993F-0CDEFF80FE3F}"/>
              </a:ext>
            </a:extLst>
          </p:cNvPr>
          <p:cNvSpPr>
            <a:spLocks noGrp="1"/>
          </p:cNvSpPr>
          <p:nvPr>
            <p:ph sz="quarter" idx="15"/>
          </p:nvPr>
        </p:nvSpPr>
        <p:spPr>
          <a:xfrm>
            <a:off x="457200" y="5421313"/>
            <a:ext cx="8229600" cy="598487"/>
          </a:xfrm>
        </p:spPr>
        <p:txBody>
          <a:bodyPr/>
          <a:lstStyle/>
          <a:p>
            <a:pPr marL="0" indent="0">
              <a:buNone/>
            </a:pPr>
            <a:r>
              <a:rPr lang="en-US" dirty="0"/>
              <a:t>As shown in Exhibit 12.5, any selection decision can result in four possible outcomes—two correct and two errors.</a:t>
            </a:r>
          </a:p>
        </p:txBody>
      </p:sp>
    </p:spTree>
    <p:extLst>
      <p:ext uri="{BB962C8B-B14F-4D97-AF65-F5344CB8AC3E}">
        <p14:creationId xmlns:p14="http://schemas.microsoft.com/office/powerpoint/2010/main" val="76268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580815"/>
          </a:xfrm>
        </p:spPr>
        <p:txBody>
          <a:bodyPr/>
          <a:lstStyle/>
          <a:p>
            <a:r>
              <a:rPr lang="en-US" dirty="0"/>
              <a:t>Validity and Reliability</a:t>
            </a:r>
          </a:p>
        </p:txBody>
      </p:sp>
      <p:sp>
        <p:nvSpPr>
          <p:cNvPr id="3" name="Content Placeholder 2"/>
          <p:cNvSpPr>
            <a:spLocks noGrp="1"/>
          </p:cNvSpPr>
          <p:nvPr>
            <p:ph idx="1"/>
          </p:nvPr>
        </p:nvSpPr>
        <p:spPr>
          <a:xfrm>
            <a:off x="457200" y="1066800"/>
            <a:ext cx="8229600" cy="2133600"/>
          </a:xfrm>
        </p:spPr>
        <p:txBody>
          <a:bodyPr/>
          <a:lstStyle/>
          <a:p>
            <a:r>
              <a:rPr lang="en-US" sz="2400" dirty="0"/>
              <a:t>A valid selection device is characterized by a proven relationship between the selection device and some relevant criterion.</a:t>
            </a:r>
          </a:p>
          <a:p>
            <a:r>
              <a:rPr lang="en-US" sz="2400" dirty="0"/>
              <a:t>A reliable selection device indicates that it measures the same thing consistently.</a:t>
            </a:r>
          </a:p>
        </p:txBody>
      </p:sp>
    </p:spTree>
    <p:extLst>
      <p:ext uri="{BB962C8B-B14F-4D97-AF65-F5344CB8AC3E}">
        <p14:creationId xmlns:p14="http://schemas.microsoft.com/office/powerpoint/2010/main" val="125996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15348"/>
            <a:ext cx="8229600" cy="559904"/>
          </a:xfrm>
        </p:spPr>
        <p:txBody>
          <a:bodyPr/>
          <a:lstStyle/>
          <a:p>
            <a:r>
              <a:rPr lang="en-US" sz="3200" dirty="0"/>
              <a:t>Exhibit 12.6 Selection Tools</a:t>
            </a:r>
          </a:p>
        </p:txBody>
      </p:sp>
      <p:graphicFrame>
        <p:nvGraphicFramePr>
          <p:cNvPr id="5" name="Table 4" descr="Headers: Tool, Characteristics"/>
          <p:cNvGraphicFramePr>
            <a:graphicFrameLocks noGrp="1"/>
          </p:cNvGraphicFramePr>
          <p:nvPr>
            <p:extLst>
              <p:ext uri="{D42A27DB-BD31-4B8C-83A1-F6EECF244321}">
                <p14:modId xmlns:p14="http://schemas.microsoft.com/office/powerpoint/2010/main" val="2791685275"/>
              </p:ext>
            </p:extLst>
          </p:nvPr>
        </p:nvGraphicFramePr>
        <p:xfrm>
          <a:off x="457200" y="1021080"/>
          <a:ext cx="8229600" cy="5074920"/>
        </p:xfrm>
        <a:graphic>
          <a:graphicData uri="http://schemas.openxmlformats.org/drawingml/2006/table">
            <a:tbl>
              <a:tblPr firstRow="1" bandRow="1">
                <a:tableStyleId>{3B4B98B0-60AC-42C2-AFA5-B58CD77FA1E5}</a:tableStyleId>
              </a:tblPr>
              <a:tblGrid>
                <a:gridCol w="1446310">
                  <a:extLst>
                    <a:ext uri="{9D8B030D-6E8A-4147-A177-3AD203B41FA5}">
                      <a16:colId xmlns:a16="http://schemas.microsoft.com/office/drawing/2014/main" val="20000"/>
                    </a:ext>
                  </a:extLst>
                </a:gridCol>
                <a:gridCol w="6783290">
                  <a:extLst>
                    <a:ext uri="{9D8B030D-6E8A-4147-A177-3AD203B41FA5}">
                      <a16:colId xmlns:a16="http://schemas.microsoft.com/office/drawing/2014/main" val="20001"/>
                    </a:ext>
                  </a:extLst>
                </a:gridCol>
              </a:tblGrid>
              <a:tr h="365760">
                <a:tc>
                  <a:txBody>
                    <a:bodyPr/>
                    <a:lstStyle/>
                    <a:p>
                      <a:r>
                        <a:rPr lang="en-US" sz="1600" dirty="0">
                          <a:solidFill>
                            <a:schemeClr val="bg1"/>
                          </a:solidFill>
                        </a:rPr>
                        <a:t>Tool</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Characteristics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3768">
                <a:tc>
                  <a:txBody>
                    <a:bodyPr/>
                    <a:lstStyle/>
                    <a:p>
                      <a:r>
                        <a:rPr lang="en-US" sz="1600" b="0" kern="1200" dirty="0">
                          <a:solidFill>
                            <a:schemeClr val="tx1"/>
                          </a:solidFill>
                          <a:effectLst/>
                          <a:latin typeface="+mn-lt"/>
                          <a:ea typeface="+mn-ea"/>
                          <a:cs typeface="+mn-cs"/>
                        </a:rPr>
                        <a:t>Application forms</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Almost universally used</a:t>
                      </a:r>
                      <a:r>
                        <a:rPr lang="en-US" sz="16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Most useful for gathering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Can predict job performance but not easy to create one that does </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09600">
                <a:tc>
                  <a:txBody>
                    <a:bodyPr/>
                    <a:lstStyle/>
                    <a:p>
                      <a:r>
                        <a:rPr lang="en-US" sz="1600" b="0" kern="1200" dirty="0">
                          <a:solidFill>
                            <a:schemeClr val="tx1"/>
                          </a:solidFill>
                          <a:effectLst/>
                          <a:latin typeface="+mn-lt"/>
                          <a:ea typeface="+mn-ea"/>
                          <a:cs typeface="+mn-cs"/>
                        </a:rPr>
                        <a:t>Written tests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Must be job-related Include intelligence, aptitude, ability, personality, and interest tests Are popular (e.g., personality tests; aptitude tests) Relatively good predictor for supervisory positions </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63289">
                <a:tc>
                  <a:txBody>
                    <a:bodyPr/>
                    <a:lstStyle/>
                    <a:p>
                      <a:r>
                        <a:rPr lang="en-US" sz="1600" b="0" kern="1200" dirty="0">
                          <a:solidFill>
                            <a:schemeClr val="tx1"/>
                          </a:solidFill>
                          <a:effectLst/>
                          <a:latin typeface="+mn-lt"/>
                          <a:ea typeface="+mn-ea"/>
                          <a:cs typeface="+mn-cs"/>
                        </a:rPr>
                        <a:t>Performance simulation tests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Use actual job behaviors Work sampling—test applicants on tasks associated with that job; appropriate for routine or standardized work </a:t>
                      </a:r>
                    </a:p>
                    <a:p>
                      <a:r>
                        <a:rPr lang="en-US" sz="1600" kern="1200" dirty="0">
                          <a:solidFill>
                            <a:schemeClr val="tx1"/>
                          </a:solidFill>
                          <a:effectLst/>
                          <a:latin typeface="+mn-lt"/>
                          <a:ea typeface="+mn-ea"/>
                          <a:cs typeface="+mn-cs"/>
                        </a:rPr>
                        <a:t>Assessment center—simulate jobs; appropriate for evaluating managerial potential </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63289">
                <a:tc>
                  <a:txBody>
                    <a:bodyPr/>
                    <a:lstStyle/>
                    <a:p>
                      <a:r>
                        <a:rPr lang="en-US" sz="1600" b="0" kern="1200" dirty="0">
                          <a:solidFill>
                            <a:schemeClr val="tx1"/>
                          </a:solidFill>
                          <a:effectLst/>
                          <a:latin typeface="+mn-lt"/>
                          <a:ea typeface="+mn-ea"/>
                          <a:cs typeface="+mn-cs"/>
                        </a:rPr>
                        <a:t>Interviews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Almost universally used  Must know what can and cannot be asked </a:t>
                      </a:r>
                    </a:p>
                    <a:p>
                      <a:r>
                        <a:rPr lang="en-US" sz="1600" kern="1200" dirty="0">
                          <a:solidFill>
                            <a:schemeClr val="tx1"/>
                          </a:solidFill>
                          <a:effectLst/>
                          <a:latin typeface="+mn-lt"/>
                          <a:ea typeface="+mn-ea"/>
                          <a:cs typeface="+mn-cs"/>
                        </a:rPr>
                        <a:t>Can be useful for managerial positions </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655320">
                <a:tc>
                  <a:txBody>
                    <a:bodyPr/>
                    <a:lstStyle/>
                    <a:p>
                      <a:r>
                        <a:rPr lang="en-US" sz="1600" b="0" kern="1200" dirty="0">
                          <a:solidFill>
                            <a:schemeClr val="tx1"/>
                          </a:solidFill>
                          <a:effectLst/>
                          <a:latin typeface="+mn-lt"/>
                          <a:ea typeface="+mn-ea"/>
                          <a:cs typeface="+mn-cs"/>
                        </a:rPr>
                        <a:t>Background</a:t>
                      </a:r>
                      <a:r>
                        <a:rPr lang="en-US" sz="1600" b="0" kern="1200" baseline="0" dirty="0">
                          <a:solidFill>
                            <a:schemeClr val="tx1"/>
                          </a:solidFill>
                          <a:effectLst/>
                          <a:latin typeface="+mn-lt"/>
                          <a:ea typeface="+mn-ea"/>
                          <a:cs typeface="+mn-cs"/>
                        </a:rPr>
                        <a:t> investigations</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Used for verifying application data—valuable source of information </a:t>
                      </a:r>
                    </a:p>
                    <a:p>
                      <a:r>
                        <a:rPr lang="en-US" sz="1600" kern="1200" dirty="0">
                          <a:solidFill>
                            <a:schemeClr val="tx1"/>
                          </a:solidFill>
                          <a:effectLst/>
                          <a:latin typeface="+mn-lt"/>
                          <a:ea typeface="+mn-ea"/>
                          <a:cs typeface="+mn-cs"/>
                        </a:rPr>
                        <a:t>Used for verifying reference checks—not a valuable source of information </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594360">
                <a:tc>
                  <a:txBody>
                    <a:bodyPr/>
                    <a:lstStyle/>
                    <a:p>
                      <a:r>
                        <a:rPr lang="en-US" sz="1600" b="0" dirty="0"/>
                        <a:t>Physical examinations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Are for jobs that have certain physical requirements Mostly used for insurance purposes </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925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53E1-B665-456B-B467-AC600C49A22A}"/>
              </a:ext>
            </a:extLst>
          </p:cNvPr>
          <p:cNvSpPr>
            <a:spLocks noGrp="1"/>
          </p:cNvSpPr>
          <p:nvPr>
            <p:ph type="title"/>
          </p:nvPr>
        </p:nvSpPr>
        <p:spPr>
          <a:xfrm>
            <a:off x="457200" y="183422"/>
            <a:ext cx="8229600" cy="580815"/>
          </a:xfrm>
        </p:spPr>
        <p:txBody>
          <a:bodyPr anchor="ctr"/>
          <a:lstStyle/>
          <a:p>
            <a:r>
              <a:rPr lang="en-US" sz="2800" dirty="0"/>
              <a:t>Assessing an Applicant’s Future Job Performance</a:t>
            </a:r>
          </a:p>
        </p:txBody>
      </p:sp>
      <p:sp>
        <p:nvSpPr>
          <p:cNvPr id="3" name="Content Placeholder 2">
            <a:extLst>
              <a:ext uri="{FF2B5EF4-FFF2-40B4-BE49-F238E27FC236}">
                <a16:creationId xmlns:a16="http://schemas.microsoft.com/office/drawing/2014/main" id="{BC645C5D-3A34-4F69-ADEC-486831E1B20A}"/>
              </a:ext>
            </a:extLst>
          </p:cNvPr>
          <p:cNvSpPr>
            <a:spLocks noGrp="1"/>
          </p:cNvSpPr>
          <p:nvPr>
            <p:ph idx="1"/>
          </p:nvPr>
        </p:nvSpPr>
        <p:spPr>
          <a:xfrm>
            <a:off x="457200" y="1066800"/>
            <a:ext cx="8229600" cy="2819400"/>
          </a:xfrm>
        </p:spPr>
        <p:txBody>
          <a:bodyPr/>
          <a:lstStyle/>
          <a:p>
            <a:r>
              <a:rPr lang="en-US" sz="2400" b="1" dirty="0"/>
              <a:t>Work sample tests</a:t>
            </a:r>
            <a:r>
              <a:rPr lang="en-US" sz="2400" dirty="0"/>
              <a:t>: Hands-on simulations of part or all of the work that workers in a job routinely must perform.</a:t>
            </a:r>
          </a:p>
          <a:p>
            <a:pPr lvl="1"/>
            <a:r>
              <a:rPr lang="en-US" sz="2400" dirty="0"/>
              <a:t>One of the most reliable and valid tools for predicting future performance</a:t>
            </a:r>
          </a:p>
          <a:p>
            <a:pPr lvl="1"/>
            <a:r>
              <a:rPr lang="en-US" sz="2400" dirty="0"/>
              <a:t>More elaborate simulations can be designed and administered through an </a:t>
            </a:r>
            <a:r>
              <a:rPr lang="en-US" sz="2400" b="1" dirty="0"/>
              <a:t>assessment center </a:t>
            </a:r>
            <a:r>
              <a:rPr lang="en-US" sz="2400" dirty="0"/>
              <a:t>to determine managerial potential</a:t>
            </a:r>
          </a:p>
        </p:txBody>
      </p:sp>
    </p:spTree>
    <p:extLst>
      <p:ext uri="{BB962C8B-B14F-4D97-AF65-F5344CB8AC3E}">
        <p14:creationId xmlns:p14="http://schemas.microsoft.com/office/powerpoint/2010/main" val="102590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Realistic Job Preview</a:t>
            </a:r>
          </a:p>
        </p:txBody>
      </p:sp>
      <p:sp>
        <p:nvSpPr>
          <p:cNvPr id="3" name="Content Placeholder 2"/>
          <p:cNvSpPr>
            <a:spLocks noGrp="1"/>
          </p:cNvSpPr>
          <p:nvPr>
            <p:ph idx="1"/>
          </p:nvPr>
        </p:nvSpPr>
        <p:spPr>
          <a:xfrm>
            <a:off x="457200" y="1066800"/>
            <a:ext cx="8229600" cy="1447800"/>
          </a:xfrm>
        </p:spPr>
        <p:txBody>
          <a:bodyPr/>
          <a:lstStyle/>
          <a:p>
            <a:r>
              <a:rPr lang="en-US" sz="2400" b="1" dirty="0"/>
              <a:t>Realistic job preview (</a:t>
            </a:r>
            <a:r>
              <a:rPr lang="en-US" sz="2400" b="1" spc="-300" dirty="0"/>
              <a:t>R J </a:t>
            </a:r>
            <a:r>
              <a:rPr lang="en-US" sz="2400" b="1" dirty="0"/>
              <a:t>P)</a:t>
            </a:r>
            <a:r>
              <a:rPr lang="en-US" sz="2400" dirty="0"/>
              <a:t>: a preview of a job that provides both positive and negative information about the job and the company</a:t>
            </a:r>
          </a:p>
        </p:txBody>
      </p:sp>
    </p:spTree>
    <p:extLst>
      <p:ext uri="{BB962C8B-B14F-4D97-AF65-F5344CB8AC3E}">
        <p14:creationId xmlns:p14="http://schemas.microsoft.com/office/powerpoint/2010/main" val="613475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474452"/>
          </a:xfrm>
        </p:spPr>
        <p:txBody>
          <a:bodyPr/>
          <a:lstStyle/>
          <a:p>
            <a:r>
              <a:rPr lang="en-US" dirty="0"/>
              <a:t>Orientation</a:t>
            </a:r>
          </a:p>
        </p:txBody>
      </p:sp>
      <p:sp>
        <p:nvSpPr>
          <p:cNvPr id="3" name="Content Placeholder 2"/>
          <p:cNvSpPr>
            <a:spLocks noGrp="1"/>
          </p:cNvSpPr>
          <p:nvPr>
            <p:ph idx="1"/>
          </p:nvPr>
        </p:nvSpPr>
        <p:spPr>
          <a:xfrm>
            <a:off x="457200" y="1066800"/>
            <a:ext cx="8229600" cy="2743199"/>
          </a:xfrm>
        </p:spPr>
        <p:txBody>
          <a:bodyPr/>
          <a:lstStyle/>
          <a:p>
            <a:r>
              <a:rPr lang="en-US" sz="2400" b="1" dirty="0"/>
              <a:t>Orientation</a:t>
            </a:r>
            <a:r>
              <a:rPr lang="en-US" sz="2400" dirty="0"/>
              <a:t>: introducing a new employee to his or her job and the organization</a:t>
            </a:r>
          </a:p>
          <a:p>
            <a:r>
              <a:rPr lang="en-US" sz="2400" b="1" dirty="0"/>
              <a:t>Work unit orientation</a:t>
            </a:r>
            <a:r>
              <a:rPr lang="en-US" sz="2400" dirty="0"/>
              <a:t>: familiarizes employees with the goal of the work unit and their specific job</a:t>
            </a:r>
          </a:p>
          <a:p>
            <a:r>
              <a:rPr lang="en-US" sz="2400" b="1" dirty="0"/>
              <a:t>Organization orientation</a:t>
            </a:r>
            <a:r>
              <a:rPr lang="en-US" sz="2400" dirty="0"/>
              <a:t>: informs employees about the company’s goals, history, philosophy, procedures and rules</a:t>
            </a:r>
          </a:p>
        </p:txBody>
      </p:sp>
    </p:spTree>
    <p:extLst>
      <p:ext uri="{BB962C8B-B14F-4D97-AF65-F5344CB8AC3E}">
        <p14:creationId xmlns:p14="http://schemas.microsoft.com/office/powerpoint/2010/main" val="158562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0"/>
            <a:ext cx="8229600" cy="600722"/>
          </a:xfrm>
        </p:spPr>
        <p:txBody>
          <a:bodyPr anchor="ctr"/>
          <a:lstStyle/>
          <a:p>
            <a:r>
              <a:rPr lang="en-US" sz="3200" dirty="0"/>
              <a:t>Exhibit 12.7 Entry Socialization Options </a:t>
            </a:r>
            <a:r>
              <a:rPr lang="en-US" sz="2400" dirty="0"/>
              <a:t>(1 of 2)</a:t>
            </a:r>
            <a:endParaRPr lang="en-US" sz="2600" dirty="0"/>
          </a:p>
        </p:txBody>
      </p:sp>
      <p:sp>
        <p:nvSpPr>
          <p:cNvPr id="3" name="Content Placeholder 2"/>
          <p:cNvSpPr>
            <a:spLocks noGrp="1"/>
          </p:cNvSpPr>
          <p:nvPr>
            <p:ph idx="1"/>
          </p:nvPr>
        </p:nvSpPr>
        <p:spPr>
          <a:xfrm>
            <a:off x="472735" y="855956"/>
            <a:ext cx="8229600" cy="4724400"/>
          </a:xfrm>
        </p:spPr>
        <p:txBody>
          <a:bodyPr/>
          <a:lstStyle/>
          <a:p>
            <a:pPr marL="0" indent="0">
              <a:spcBef>
                <a:spcPts val="600"/>
              </a:spcBef>
              <a:buNone/>
            </a:pPr>
            <a:r>
              <a:rPr lang="en-IN" sz="1800" b="1" dirty="0"/>
              <a:t>Formal vs. Informal</a:t>
            </a:r>
            <a:r>
              <a:rPr lang="en-IN" sz="1800" dirty="0"/>
              <a:t> The more a new employee is segregated from the ongoing Entry Socialization Options work setting and differentiated in some way to make explicit his or her newcomer’s role, the more socialization is formal. Specific orientation and training programs are examples. Informal socialization puts new employees directly into the job, with little or no special attention.</a:t>
            </a:r>
          </a:p>
          <a:p>
            <a:pPr marL="0" indent="0">
              <a:spcBef>
                <a:spcPts val="600"/>
              </a:spcBef>
              <a:buNone/>
            </a:pPr>
            <a:r>
              <a:rPr lang="en-IN" sz="1800" b="1" dirty="0"/>
              <a:t>Individual vs. Collective</a:t>
            </a:r>
            <a:r>
              <a:rPr lang="en-IN" sz="1800" dirty="0"/>
              <a:t> New members can be socialized individually. This describes how it’s done in many professional offices. Or they can be grouped together and processed through an identical set of experiences, as in military boot camp.</a:t>
            </a:r>
          </a:p>
          <a:p>
            <a:pPr marL="0" indent="0">
              <a:spcBef>
                <a:spcPts val="600"/>
              </a:spcBef>
              <a:buNone/>
            </a:pPr>
            <a:r>
              <a:rPr lang="en-IN" sz="1800" b="1" dirty="0"/>
              <a:t>Fixed vs. Variable</a:t>
            </a:r>
            <a:r>
              <a:rPr lang="en-IN" sz="1800" dirty="0"/>
              <a:t> This refers to the time schedule in which newcomers make the transition from outsider to insider. A fixed schedule establishes standardized stages of transition. This characterizes rotational training programs where new hires might spend three months in each of half-dozen departments before final assignment. Variable schedules give no advance notice of their transition timetable. This describes the typical promotion system where one isn’t advanced to the next stage until one is “ready.”</a:t>
            </a:r>
          </a:p>
        </p:txBody>
      </p:sp>
    </p:spTree>
    <p:extLst>
      <p:ext uri="{BB962C8B-B14F-4D97-AF65-F5344CB8AC3E}">
        <p14:creationId xmlns:p14="http://schemas.microsoft.com/office/powerpoint/2010/main" val="3072871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0652"/>
          </a:xfrm>
        </p:spPr>
        <p:txBody>
          <a:bodyPr/>
          <a:lstStyle/>
          <a:p>
            <a:r>
              <a:rPr lang="en-US" sz="3200" dirty="0"/>
              <a:t>Exhibit 12.7 Entry Socialization Options </a:t>
            </a:r>
            <a:r>
              <a:rPr lang="en-US" sz="2400" dirty="0"/>
              <a:t>(2 of 2)</a:t>
            </a:r>
          </a:p>
        </p:txBody>
      </p:sp>
      <p:sp>
        <p:nvSpPr>
          <p:cNvPr id="3" name="Content Placeholder 2"/>
          <p:cNvSpPr>
            <a:spLocks noGrp="1"/>
          </p:cNvSpPr>
          <p:nvPr>
            <p:ph idx="1"/>
          </p:nvPr>
        </p:nvSpPr>
        <p:spPr>
          <a:xfrm>
            <a:off x="478654" y="847078"/>
            <a:ext cx="8229600" cy="2810522"/>
          </a:xfrm>
        </p:spPr>
        <p:txBody>
          <a:bodyPr/>
          <a:lstStyle/>
          <a:p>
            <a:pPr marL="0" indent="0">
              <a:spcBef>
                <a:spcPts val="600"/>
              </a:spcBef>
              <a:buNone/>
            </a:pPr>
            <a:r>
              <a:rPr lang="en-IN" sz="1800" b="1" dirty="0"/>
              <a:t>Serial vs. Random </a:t>
            </a:r>
            <a:r>
              <a:rPr lang="en-IN" sz="1800" dirty="0"/>
              <a:t>Serial socialization is characterized by the use of role models who train and encourage the newcomer. Apprenticeship and mentoring programs are examples. In random socialization, role models are deliberately withheld. New employees are left on their own to figure things out. </a:t>
            </a:r>
          </a:p>
          <a:p>
            <a:pPr marL="0" indent="0">
              <a:spcBef>
                <a:spcPts val="600"/>
              </a:spcBef>
              <a:buNone/>
            </a:pPr>
            <a:r>
              <a:rPr lang="en-IN" sz="1800" b="1" dirty="0"/>
              <a:t>Investiture vs. Divestiture</a:t>
            </a:r>
            <a:r>
              <a:rPr lang="en-IN" sz="1800" dirty="0"/>
              <a:t> Investiture socialization assumes that the newcomer’s qualities and qualifications are the necessary ingredients for success, so these qualities and qualifications are confirmed and supported. Divestiture socialization tries to strip away certain characteristics of the recruit. Fraternity and sorority “pledges” go through divestiture rituals to shape them into the proper role.</a:t>
            </a:r>
          </a:p>
        </p:txBody>
      </p:sp>
    </p:spTree>
    <p:extLst>
      <p:ext uri="{BB962C8B-B14F-4D97-AF65-F5344CB8AC3E}">
        <p14:creationId xmlns:p14="http://schemas.microsoft.com/office/powerpoint/2010/main" val="3383071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is a rectangle with a two-by two grid. The horizonal axis is labeled Selection Decision. The first column is labeled Accept and the second is labeled Reject. The vertical axis is labeled Later Job Perfromance. The top row is labeled Successful and the bottom row is labeled Unsuccessful. The top left field in the grid is labeled Correct Decision. The top right field in the grid is labeled Reject Error. The bottom left field in the grid is labeled Accept Error. The bottom right field is labeled Correct Decision."/>
          <p:cNvSpPr>
            <a:spLocks noGrp="1"/>
          </p:cNvSpPr>
          <p:nvPr>
            <p:ph type="title"/>
          </p:nvPr>
        </p:nvSpPr>
        <p:spPr>
          <a:xfrm>
            <a:off x="457200" y="188844"/>
            <a:ext cx="8229600" cy="685800"/>
          </a:xfrm>
        </p:spPr>
        <p:txBody>
          <a:bodyPr/>
          <a:lstStyle/>
          <a:p>
            <a:r>
              <a:rPr lang="en-US" dirty="0"/>
              <a:t>Exhibit 12.8 Types of Training</a:t>
            </a:r>
          </a:p>
        </p:txBody>
      </p:sp>
      <p:pic>
        <p:nvPicPr>
          <p:cNvPr id="7" name="Picture Placeholder 6" descr="A chart provides an overview of the types of training.&#10;Long description is available in notes,&#10;press F6">
            <a:extLst>
              <a:ext uri="{FF2B5EF4-FFF2-40B4-BE49-F238E27FC236}">
                <a16:creationId xmlns:a16="http://schemas.microsoft.com/office/drawing/2014/main" id="{13EBFA07-3284-48ED-831B-B4264971D908}"/>
              </a:ext>
            </a:extLst>
          </p:cNvPr>
          <p:cNvPicPr>
            <a:picLocks noGrp="1" noChangeAspect="1"/>
          </p:cNvPicPr>
          <p:nvPr>
            <p:ph type="pic" sz="quarter" idx="14"/>
          </p:nvPr>
        </p:nvPicPr>
        <p:blipFill>
          <a:blip r:embed="rId3" cstate="print"/>
          <a:stretch>
            <a:fillRect/>
          </a:stretch>
        </p:blipFill>
        <p:spPr>
          <a:xfrm>
            <a:off x="472338" y="1966756"/>
            <a:ext cx="8222869" cy="2982419"/>
          </a:xfrm>
          <a:prstGeom prst="rect">
            <a:avLst/>
          </a:prstGeom>
        </p:spPr>
      </p:pic>
      <p:sp>
        <p:nvSpPr>
          <p:cNvPr id="6" name="Content Placeholder 5">
            <a:extLst>
              <a:ext uri="{FF2B5EF4-FFF2-40B4-BE49-F238E27FC236}">
                <a16:creationId xmlns:a16="http://schemas.microsoft.com/office/drawing/2014/main" id="{D18ADFE7-34B9-434B-8C79-CCBDA93080FE}"/>
              </a:ext>
            </a:extLst>
          </p:cNvPr>
          <p:cNvSpPr>
            <a:spLocks noGrp="1"/>
          </p:cNvSpPr>
          <p:nvPr>
            <p:ph sz="quarter" idx="15"/>
          </p:nvPr>
        </p:nvSpPr>
        <p:spPr>
          <a:xfrm>
            <a:off x="457200" y="5802313"/>
            <a:ext cx="8229600" cy="369887"/>
          </a:xfrm>
        </p:spPr>
        <p:txBody>
          <a:bodyPr/>
          <a:lstStyle/>
          <a:p>
            <a:pPr marL="0" indent="0">
              <a:buNone/>
            </a:pPr>
            <a:r>
              <a:rPr lang="en-US" dirty="0"/>
              <a:t>Exhibit 12.8 describes the major types of training that organizations provide.</a:t>
            </a:r>
          </a:p>
        </p:txBody>
      </p:sp>
    </p:spTree>
    <p:extLst>
      <p:ext uri="{BB962C8B-B14F-4D97-AF65-F5344CB8AC3E}">
        <p14:creationId xmlns:p14="http://schemas.microsoft.com/office/powerpoint/2010/main" val="143569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745"/>
            <a:ext cx="8229600" cy="474452"/>
          </a:xfrm>
        </p:spPr>
        <p:txBody>
          <a:bodyPr/>
          <a:lstStyle/>
          <a:p>
            <a:r>
              <a:rPr lang="en-US" sz="2800" dirty="0"/>
              <a:t>Why Human Resource Management is Important</a:t>
            </a:r>
          </a:p>
        </p:txBody>
      </p:sp>
      <p:sp>
        <p:nvSpPr>
          <p:cNvPr id="3" name="Content Placeholder 2"/>
          <p:cNvSpPr>
            <a:spLocks noGrp="1"/>
          </p:cNvSpPr>
          <p:nvPr>
            <p:ph idx="1"/>
          </p:nvPr>
        </p:nvSpPr>
        <p:spPr>
          <a:xfrm>
            <a:off x="457200" y="1066800"/>
            <a:ext cx="8229600" cy="2362200"/>
          </a:xfrm>
        </p:spPr>
        <p:txBody>
          <a:bodyPr/>
          <a:lstStyle/>
          <a:p>
            <a:r>
              <a:rPr lang="en-US" sz="2400" dirty="0"/>
              <a:t>Human resource management (HRM) can be a significant source of competitive advantage</a:t>
            </a:r>
          </a:p>
          <a:p>
            <a:r>
              <a:rPr lang="en-US" sz="2400" dirty="0"/>
              <a:t>HRM is an important part of organizational strategies</a:t>
            </a:r>
          </a:p>
          <a:p>
            <a:r>
              <a:rPr lang="en-US" sz="2400" dirty="0"/>
              <a:t>The way organizations treat their people can significantly impact performance</a:t>
            </a:r>
          </a:p>
        </p:txBody>
      </p:sp>
    </p:spTree>
    <p:extLst>
      <p:ext uri="{BB962C8B-B14F-4D97-AF65-F5344CB8AC3E}">
        <p14:creationId xmlns:p14="http://schemas.microsoft.com/office/powerpoint/2010/main" val="81144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188844"/>
            <a:ext cx="8229600" cy="685800"/>
          </a:xfrm>
        </p:spPr>
        <p:txBody>
          <a:bodyPr/>
          <a:lstStyle/>
          <a:p>
            <a:r>
              <a:rPr lang="en-US" dirty="0"/>
              <a:t>Exhibit 12.9 Traditional Training Methods</a:t>
            </a:r>
          </a:p>
        </p:txBody>
      </p:sp>
      <p:graphicFrame>
        <p:nvGraphicFramePr>
          <p:cNvPr id="5" name="Table 4" descr="Headers: Method, Characteristics"/>
          <p:cNvGraphicFramePr>
            <a:graphicFrameLocks noGrp="1"/>
          </p:cNvGraphicFramePr>
          <p:nvPr>
            <p:extLst>
              <p:ext uri="{D42A27DB-BD31-4B8C-83A1-F6EECF244321}">
                <p14:modId xmlns:p14="http://schemas.microsoft.com/office/powerpoint/2010/main" val="3724636410"/>
              </p:ext>
            </p:extLst>
          </p:nvPr>
        </p:nvGraphicFramePr>
        <p:xfrm>
          <a:off x="512620" y="1302325"/>
          <a:ext cx="8077200" cy="4480560"/>
        </p:xfrm>
        <a:graphic>
          <a:graphicData uri="http://schemas.openxmlformats.org/drawingml/2006/table">
            <a:tbl>
              <a:tblPr firstRow="1" bandRow="1">
                <a:tableStyleId>{3B4B98B0-60AC-42C2-AFA5-B58CD77FA1E5}</a:tableStyleId>
              </a:tblPr>
              <a:tblGrid>
                <a:gridCol w="1449754">
                  <a:extLst>
                    <a:ext uri="{9D8B030D-6E8A-4147-A177-3AD203B41FA5}">
                      <a16:colId xmlns:a16="http://schemas.microsoft.com/office/drawing/2014/main" val="20000"/>
                    </a:ext>
                  </a:extLst>
                </a:gridCol>
                <a:gridCol w="6627446">
                  <a:extLst>
                    <a:ext uri="{9D8B030D-6E8A-4147-A177-3AD203B41FA5}">
                      <a16:colId xmlns:a16="http://schemas.microsoft.com/office/drawing/2014/main" val="20001"/>
                    </a:ext>
                  </a:extLst>
                </a:gridCol>
              </a:tblGrid>
              <a:tr h="235131">
                <a:tc>
                  <a:txBody>
                    <a:bodyPr/>
                    <a:lstStyle/>
                    <a:p>
                      <a:r>
                        <a:rPr lang="en-US" sz="1800" dirty="0">
                          <a:solidFill>
                            <a:schemeClr val="bg1"/>
                          </a:solidFill>
                        </a:rPr>
                        <a:t>Method</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800" dirty="0">
                          <a:solidFill>
                            <a:schemeClr val="bg1"/>
                          </a:solidFill>
                        </a:rPr>
                        <a:t>Characteristics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1480">
                <a:tc>
                  <a:txBody>
                    <a:bodyPr/>
                    <a:lstStyle/>
                    <a:p>
                      <a:r>
                        <a:rPr lang="en-US" sz="1800" b="0" kern="1200" dirty="0">
                          <a:solidFill>
                            <a:schemeClr val="tx1"/>
                          </a:solidFill>
                          <a:effectLst/>
                          <a:latin typeface="+mn-lt"/>
                          <a:ea typeface="+mn-ea"/>
                          <a:cs typeface="+mn-cs"/>
                        </a:rPr>
                        <a:t>On-the-job</a:t>
                      </a:r>
                      <a:endParaRPr lang="en-US" sz="18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learn how to do tasks simply by performing them, usually after an initial introduction to the task.</a:t>
                      </a:r>
                      <a:endParaRPr lang="en-US" sz="18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11480">
                <a:tc>
                  <a:txBody>
                    <a:bodyPr/>
                    <a:lstStyle/>
                    <a:p>
                      <a:r>
                        <a:rPr lang="en-US" sz="1800" b="0" kern="1200" dirty="0">
                          <a:solidFill>
                            <a:schemeClr val="tx1"/>
                          </a:solidFill>
                          <a:effectLst/>
                          <a:latin typeface="+mn-lt"/>
                          <a:ea typeface="+mn-ea"/>
                          <a:cs typeface="+mn-cs"/>
                        </a:rPr>
                        <a:t>Job rotation</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work at different jobs in a particular area, getting exposure to a variety of tasks.</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87829">
                <a:tc>
                  <a:txBody>
                    <a:bodyPr/>
                    <a:lstStyle/>
                    <a:p>
                      <a:r>
                        <a:rPr lang="en-US" sz="1800" b="0" kern="1200" dirty="0">
                          <a:solidFill>
                            <a:schemeClr val="tx1"/>
                          </a:solidFill>
                          <a:effectLst/>
                          <a:latin typeface="+mn-lt"/>
                          <a:ea typeface="+mn-ea"/>
                          <a:cs typeface="+mn-cs"/>
                        </a:rPr>
                        <a:t>Mentoring and coaching</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work with an experienced worker who provides information, support, and encouragement; also called apprenticeships in certain industries.</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11480">
                <a:tc>
                  <a:txBody>
                    <a:bodyPr/>
                    <a:lstStyle/>
                    <a:p>
                      <a:r>
                        <a:rPr lang="en-US" sz="1800" b="0" kern="1200" dirty="0">
                          <a:solidFill>
                            <a:schemeClr val="tx1"/>
                          </a:solidFill>
                          <a:effectLst/>
                          <a:latin typeface="+mn-lt"/>
                          <a:ea typeface="+mn-ea"/>
                          <a:cs typeface="+mn-cs"/>
                        </a:rPr>
                        <a:t>Experiential exercises</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participate in role-playing, simulations, or other face-to-face types of training.</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21277">
                <a:tc>
                  <a:txBody>
                    <a:bodyPr/>
                    <a:lstStyle/>
                    <a:p>
                      <a:r>
                        <a:rPr lang="en-US" sz="1800" b="0" kern="1200" dirty="0">
                          <a:solidFill>
                            <a:schemeClr val="tx1"/>
                          </a:solidFill>
                          <a:effectLst/>
                          <a:latin typeface="+mn-lt"/>
                          <a:ea typeface="+mn-ea"/>
                          <a:cs typeface="+mn-cs"/>
                        </a:rPr>
                        <a:t>Workbooks/ manuals</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refer to training workbooks and manuals for information.</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11480">
                <a:tc>
                  <a:txBody>
                    <a:bodyPr/>
                    <a:lstStyle/>
                    <a:p>
                      <a:r>
                        <a:rPr lang="en-US" sz="1800" b="0" dirty="0"/>
                        <a:t>Classroom lectures</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attend lectures designed to convey specific information.</a:t>
                      </a:r>
                      <a:endParaRPr lang="en-US" sz="18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0154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57176"/>
            <a:ext cx="8229600" cy="654729"/>
          </a:xfrm>
        </p:spPr>
        <p:txBody>
          <a:bodyPr/>
          <a:lstStyle/>
          <a:p>
            <a:r>
              <a:rPr lang="en-US" sz="2800" dirty="0"/>
              <a:t>Exhibit 12.9 Technology-Based Training Methods</a:t>
            </a:r>
          </a:p>
        </p:txBody>
      </p:sp>
      <p:graphicFrame>
        <p:nvGraphicFramePr>
          <p:cNvPr id="5" name="Table 4" descr="Headers: Method, Characteristics"/>
          <p:cNvGraphicFramePr>
            <a:graphicFrameLocks noGrp="1"/>
          </p:cNvGraphicFramePr>
          <p:nvPr>
            <p:extLst>
              <p:ext uri="{D42A27DB-BD31-4B8C-83A1-F6EECF244321}">
                <p14:modId xmlns:p14="http://schemas.microsoft.com/office/powerpoint/2010/main" val="2860748197"/>
              </p:ext>
            </p:extLst>
          </p:nvPr>
        </p:nvGraphicFramePr>
        <p:xfrm>
          <a:off x="457200" y="1066800"/>
          <a:ext cx="8229600" cy="4389120"/>
        </p:xfrm>
        <a:graphic>
          <a:graphicData uri="http://schemas.openxmlformats.org/drawingml/2006/table">
            <a:tbl>
              <a:tblPr firstRow="1" bandRow="1">
                <a:tableStyleId>{3B4B98B0-60AC-42C2-AFA5-B58CD77FA1E5}</a:tableStyleId>
              </a:tblPr>
              <a:tblGrid>
                <a:gridCol w="3150972">
                  <a:extLst>
                    <a:ext uri="{9D8B030D-6E8A-4147-A177-3AD203B41FA5}">
                      <a16:colId xmlns:a16="http://schemas.microsoft.com/office/drawing/2014/main" val="20000"/>
                    </a:ext>
                  </a:extLst>
                </a:gridCol>
                <a:gridCol w="5078628">
                  <a:extLst>
                    <a:ext uri="{9D8B030D-6E8A-4147-A177-3AD203B41FA5}">
                      <a16:colId xmlns:a16="http://schemas.microsoft.com/office/drawing/2014/main" val="20001"/>
                    </a:ext>
                  </a:extLst>
                </a:gridCol>
              </a:tblGrid>
              <a:tr h="365760">
                <a:tc>
                  <a:txBody>
                    <a:bodyPr/>
                    <a:lstStyle/>
                    <a:p>
                      <a:r>
                        <a:rPr lang="en-US" sz="1800" dirty="0">
                          <a:solidFill>
                            <a:schemeClr val="bg1"/>
                          </a:solidFill>
                        </a:rPr>
                        <a:t>Method</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800" dirty="0">
                          <a:solidFill>
                            <a:schemeClr val="bg1"/>
                          </a:solidFill>
                        </a:rPr>
                        <a:t>Characteristics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3768">
                <a:tc>
                  <a:txBody>
                    <a:bodyPr/>
                    <a:lstStyle/>
                    <a:p>
                      <a:r>
                        <a:rPr lang="en-US" sz="1800" i="0" kern="1200" spc="-200" baseline="0" dirty="0">
                          <a:solidFill>
                            <a:schemeClr val="tx1"/>
                          </a:solidFill>
                          <a:effectLst/>
                          <a:latin typeface="+mn-lt"/>
                          <a:ea typeface="+mn-ea"/>
                          <a:cs typeface="+mn-cs"/>
                        </a:rPr>
                        <a:t>C </a:t>
                      </a:r>
                      <a:r>
                        <a:rPr lang="en-US" sz="1800" i="0" kern="1200" dirty="0">
                          <a:solidFill>
                            <a:schemeClr val="tx1"/>
                          </a:solidFill>
                          <a:effectLst/>
                          <a:latin typeface="+mn-lt"/>
                          <a:ea typeface="+mn-ea"/>
                          <a:cs typeface="+mn-cs"/>
                        </a:rPr>
                        <a:t>D-</a:t>
                      </a:r>
                      <a:r>
                        <a:rPr lang="en-US" sz="1800" i="0" kern="1200" spc="-200" baseline="0" dirty="0">
                          <a:solidFill>
                            <a:schemeClr val="tx1"/>
                          </a:solidFill>
                          <a:effectLst/>
                          <a:latin typeface="+mn-lt"/>
                          <a:ea typeface="+mn-ea"/>
                          <a:cs typeface="+mn-cs"/>
                        </a:rPr>
                        <a:t>R O </a:t>
                      </a:r>
                      <a:r>
                        <a:rPr lang="en-US" sz="1800" i="0" kern="1200" dirty="0">
                          <a:solidFill>
                            <a:schemeClr val="tx1"/>
                          </a:solidFill>
                          <a:effectLst/>
                          <a:latin typeface="+mn-lt"/>
                          <a:ea typeface="+mn-ea"/>
                          <a:cs typeface="+mn-cs"/>
                        </a:rPr>
                        <a:t>M/</a:t>
                      </a:r>
                      <a:r>
                        <a:rPr lang="en-US" sz="1800" i="0" kern="1200" spc="-200" baseline="0" dirty="0">
                          <a:solidFill>
                            <a:schemeClr val="tx1"/>
                          </a:solidFill>
                          <a:effectLst/>
                          <a:latin typeface="+mn-lt"/>
                          <a:ea typeface="+mn-ea"/>
                          <a:cs typeface="+mn-cs"/>
                        </a:rPr>
                        <a:t>D V </a:t>
                      </a:r>
                      <a:r>
                        <a:rPr lang="en-US" sz="1800" i="0" kern="1200" dirty="0">
                          <a:solidFill>
                            <a:schemeClr val="tx1"/>
                          </a:solidFill>
                          <a:effectLst/>
                          <a:latin typeface="+mn-lt"/>
                          <a:ea typeface="+mn-ea"/>
                          <a:cs typeface="+mn-cs"/>
                        </a:rPr>
                        <a:t>D/</a:t>
                      </a:r>
                    </a:p>
                    <a:p>
                      <a:r>
                        <a:rPr lang="en-US" sz="1800" i="0" kern="1200" dirty="0">
                          <a:solidFill>
                            <a:schemeClr val="tx1"/>
                          </a:solidFill>
                          <a:effectLst/>
                          <a:latin typeface="+mn-lt"/>
                          <a:ea typeface="+mn-ea"/>
                          <a:cs typeface="+mn-cs"/>
                        </a:rPr>
                        <a:t>videotapes/audiotapes/</a:t>
                      </a:r>
                    </a:p>
                    <a:p>
                      <a:r>
                        <a:rPr lang="en-US" sz="1800" i="0" kern="1200" dirty="0">
                          <a:solidFill>
                            <a:schemeClr val="tx1"/>
                          </a:solidFill>
                          <a:effectLst/>
                          <a:latin typeface="+mn-lt"/>
                          <a:ea typeface="+mn-ea"/>
                          <a:cs typeface="+mn-cs"/>
                        </a:rPr>
                        <a:t>podcasts</a:t>
                      </a:r>
                      <a:endParaRPr lang="en-US" sz="1800" i="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listen to or watch selected media that convey information or demonstrate certain techniques.</a:t>
                      </a:r>
                      <a:endParaRPr lang="en-US" sz="18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09600">
                <a:tc>
                  <a:txBody>
                    <a:bodyPr/>
                    <a:lstStyle/>
                    <a:p>
                      <a:r>
                        <a:rPr lang="en-US" sz="1800" i="0" kern="1200" dirty="0">
                          <a:solidFill>
                            <a:schemeClr val="tx1"/>
                          </a:solidFill>
                          <a:effectLst/>
                          <a:latin typeface="+mn-lt"/>
                          <a:ea typeface="+mn-ea"/>
                          <a:cs typeface="+mn-cs"/>
                        </a:rPr>
                        <a:t>Videoconferencing/</a:t>
                      </a:r>
                    </a:p>
                    <a:p>
                      <a:r>
                        <a:rPr lang="en-US" sz="1800" i="0" kern="1200" dirty="0">
                          <a:solidFill>
                            <a:schemeClr val="tx1"/>
                          </a:solidFill>
                          <a:effectLst/>
                          <a:latin typeface="+mn-lt"/>
                          <a:ea typeface="+mn-ea"/>
                          <a:cs typeface="+mn-cs"/>
                        </a:rPr>
                        <a:t>teleconferencing/satellite TV</a:t>
                      </a:r>
                      <a:endParaRPr lang="en-US" sz="1800" i="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Employees listen to or participate as information is conveyed or techniques demonstrated.</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63289">
                <a:tc>
                  <a:txBody>
                    <a:bodyPr/>
                    <a:lstStyle/>
                    <a:p>
                      <a:r>
                        <a:rPr lang="en-US" sz="1800" i="0" kern="1200" dirty="0">
                          <a:solidFill>
                            <a:schemeClr val="tx1"/>
                          </a:solidFill>
                          <a:effectLst/>
                          <a:latin typeface="+mn-lt"/>
                          <a:ea typeface="+mn-ea"/>
                          <a:cs typeface="+mn-cs"/>
                        </a:rPr>
                        <a:t>E-learning</a:t>
                      </a:r>
                      <a:endParaRPr lang="en-US" sz="1800" i="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Internet-based learning where employees participate in multimedia simulations or other interactive modules.</a:t>
                      </a:r>
                      <a:endParaRPr lang="en-US" sz="18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94360">
                <a:tc>
                  <a:txBody>
                    <a:bodyPr/>
                    <a:lstStyle/>
                    <a:p>
                      <a:r>
                        <a:rPr lang="en-US" sz="1800" b="0" kern="1200" dirty="0">
                          <a:solidFill>
                            <a:schemeClr val="tx1"/>
                          </a:solidFill>
                          <a:effectLst/>
                          <a:latin typeface="+mn-lt"/>
                          <a:ea typeface="+mn-ea"/>
                          <a:cs typeface="+mn-cs"/>
                        </a:rPr>
                        <a:t>Mobile learning</a:t>
                      </a:r>
                      <a:endParaRPr lang="en-US" sz="18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800" kern="1200" dirty="0">
                          <a:solidFill>
                            <a:schemeClr val="tx1"/>
                          </a:solidFill>
                          <a:effectLst/>
                          <a:latin typeface="+mn-lt"/>
                          <a:ea typeface="+mn-ea"/>
                          <a:cs typeface="+mn-cs"/>
                        </a:rPr>
                        <a:t>Learning delivered via mobile devices.</a:t>
                      </a:r>
                    </a:p>
                    <a:p>
                      <a:endParaRPr lang="en-US" sz="1800" kern="1200" dirty="0">
                        <a:solidFill>
                          <a:schemeClr val="tx1"/>
                        </a:solidFill>
                        <a:effectLst/>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594360">
                <a:tc>
                  <a:txBody>
                    <a:bodyPr/>
                    <a:lstStyle/>
                    <a:p>
                      <a:r>
                        <a:rPr lang="en-US" sz="1800" b="0" dirty="0"/>
                        <a:t>Virtual reality</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Using VR headsets and customized software, employees learn through simulated practices</a:t>
                      </a:r>
                      <a:endParaRPr lang="en-US" sz="1800" dirty="0"/>
                    </a:p>
                    <a:p>
                      <a:endParaRPr lang="en-US" sz="18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358381893"/>
                  </a:ext>
                </a:extLst>
              </a:tr>
            </a:tbl>
          </a:graphicData>
        </a:graphic>
      </p:graphicFrame>
    </p:spTree>
    <p:extLst>
      <p:ext uri="{BB962C8B-B14F-4D97-AF65-F5344CB8AC3E}">
        <p14:creationId xmlns:p14="http://schemas.microsoft.com/office/powerpoint/2010/main" val="24721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Evaluating Employee Performance </a:t>
            </a:r>
          </a:p>
        </p:txBody>
      </p:sp>
      <p:sp>
        <p:nvSpPr>
          <p:cNvPr id="3" name="Content Placeholder 2"/>
          <p:cNvSpPr>
            <a:spLocks noGrp="1"/>
          </p:cNvSpPr>
          <p:nvPr>
            <p:ph idx="1"/>
          </p:nvPr>
        </p:nvSpPr>
        <p:spPr>
          <a:xfrm>
            <a:off x="457200" y="1077074"/>
            <a:ext cx="8229600" cy="1524000"/>
          </a:xfrm>
        </p:spPr>
        <p:txBody>
          <a:bodyPr/>
          <a:lstStyle/>
          <a:p>
            <a:r>
              <a:rPr lang="en-US" sz="2400" b="1" dirty="0"/>
              <a:t>Performance Evaluation</a:t>
            </a:r>
            <a:r>
              <a:rPr lang="en-US" sz="2400" dirty="0"/>
              <a:t>: the practice of providing job feedback to an employee that may be used to improve performance and for compensation and promotion decisions</a:t>
            </a:r>
          </a:p>
        </p:txBody>
      </p:sp>
    </p:spTree>
    <p:extLst>
      <p:ext uri="{BB962C8B-B14F-4D97-AF65-F5344CB8AC3E}">
        <p14:creationId xmlns:p14="http://schemas.microsoft.com/office/powerpoint/2010/main" val="1215900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Method, Characteristics"/>
          <p:cNvSpPr>
            <a:spLocks noGrp="1"/>
          </p:cNvSpPr>
          <p:nvPr>
            <p:ph type="title"/>
          </p:nvPr>
        </p:nvSpPr>
        <p:spPr>
          <a:xfrm>
            <a:off x="457200" y="190482"/>
            <a:ext cx="8229600" cy="1066800"/>
          </a:xfrm>
        </p:spPr>
        <p:txBody>
          <a:bodyPr/>
          <a:lstStyle/>
          <a:p>
            <a:r>
              <a:rPr lang="en-US" dirty="0"/>
              <a:t>Exhibit 12.10 Performance Appraisal Methods</a:t>
            </a:r>
            <a:r>
              <a:rPr lang="en-US" sz="2800" dirty="0"/>
              <a:t> </a:t>
            </a:r>
            <a:r>
              <a:rPr lang="en-US" sz="1800" b="0" dirty="0"/>
              <a:t>(1 of 2)</a:t>
            </a:r>
          </a:p>
        </p:txBody>
      </p:sp>
      <p:graphicFrame>
        <p:nvGraphicFramePr>
          <p:cNvPr id="5" name="Table 4" descr="Headers: Method, Description, Advantages/Disadvantages"/>
          <p:cNvGraphicFramePr>
            <a:graphicFrameLocks noGrp="1"/>
          </p:cNvGraphicFramePr>
          <p:nvPr>
            <p:extLst>
              <p:ext uri="{D42A27DB-BD31-4B8C-83A1-F6EECF244321}">
                <p14:modId xmlns:p14="http://schemas.microsoft.com/office/powerpoint/2010/main" val="2810880061"/>
              </p:ext>
            </p:extLst>
          </p:nvPr>
        </p:nvGraphicFramePr>
        <p:xfrm>
          <a:off x="457201" y="1584960"/>
          <a:ext cx="8229600" cy="4053840"/>
        </p:xfrm>
        <a:graphic>
          <a:graphicData uri="http://schemas.openxmlformats.org/drawingml/2006/table">
            <a:tbl>
              <a:tblPr firstRow="1" bandRow="1">
                <a:tableStyleId>{3B4B98B0-60AC-42C2-AFA5-B58CD77FA1E5}</a:tableStyleId>
              </a:tblPr>
              <a:tblGrid>
                <a:gridCol w="1477108">
                  <a:extLst>
                    <a:ext uri="{9D8B030D-6E8A-4147-A177-3AD203B41FA5}">
                      <a16:colId xmlns:a16="http://schemas.microsoft.com/office/drawing/2014/main" val="20000"/>
                    </a:ext>
                  </a:extLst>
                </a:gridCol>
                <a:gridCol w="3446584">
                  <a:extLst>
                    <a:ext uri="{9D8B030D-6E8A-4147-A177-3AD203B41FA5}">
                      <a16:colId xmlns:a16="http://schemas.microsoft.com/office/drawing/2014/main" val="20001"/>
                    </a:ext>
                  </a:extLst>
                </a:gridCol>
                <a:gridCol w="3305908">
                  <a:extLst>
                    <a:ext uri="{9D8B030D-6E8A-4147-A177-3AD203B41FA5}">
                      <a16:colId xmlns:a16="http://schemas.microsoft.com/office/drawing/2014/main" val="20002"/>
                    </a:ext>
                  </a:extLst>
                </a:gridCol>
              </a:tblGrid>
              <a:tr h="365760">
                <a:tc>
                  <a:txBody>
                    <a:bodyPr/>
                    <a:lstStyle/>
                    <a:p>
                      <a:r>
                        <a:rPr lang="en-US" sz="1600" dirty="0">
                          <a:solidFill>
                            <a:schemeClr val="bg1"/>
                          </a:solidFill>
                        </a:rPr>
                        <a:t>Method</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Advantages/Disadvantages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3768">
                <a:tc>
                  <a:txBody>
                    <a:bodyPr/>
                    <a:lstStyle/>
                    <a:p>
                      <a:r>
                        <a:rPr lang="en-US" sz="1600" i="0" kern="1200" dirty="0">
                          <a:solidFill>
                            <a:schemeClr val="tx1"/>
                          </a:solidFill>
                          <a:effectLst/>
                          <a:latin typeface="+mn-lt"/>
                          <a:ea typeface="+mn-ea"/>
                          <a:cs typeface="+mn-cs"/>
                        </a:rPr>
                        <a:t>Written Essay</a:t>
                      </a:r>
                      <a:endParaRPr lang="en-US" sz="1600" i="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Evaluator writes a description of employee’s strengths and weaknesses, past performance, and potential; provides suggestions for improvement.</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 Simple to use </a:t>
                      </a:r>
                      <a:endParaRPr lang="en-US" sz="1600" dirty="0"/>
                    </a:p>
                    <a:p>
                      <a:r>
                        <a:rPr lang="en-US" sz="1600" kern="1200" dirty="0">
                          <a:solidFill>
                            <a:schemeClr val="tx1"/>
                          </a:solidFill>
                          <a:effectLst/>
                          <a:latin typeface="+mn-lt"/>
                          <a:ea typeface="+mn-ea"/>
                          <a:cs typeface="+mn-cs"/>
                        </a:rPr>
                        <a:t>− May be better measure of evaluator’s writing ability than of employee’s actual performance</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09600">
                <a:tc>
                  <a:txBody>
                    <a:bodyPr/>
                    <a:lstStyle/>
                    <a:p>
                      <a:r>
                        <a:rPr lang="en-US" sz="1600" i="0" kern="1200" dirty="0">
                          <a:solidFill>
                            <a:schemeClr val="tx1"/>
                          </a:solidFill>
                          <a:effectLst/>
                          <a:latin typeface="+mn-lt"/>
                          <a:ea typeface="+mn-ea"/>
                          <a:cs typeface="+mn-cs"/>
                        </a:rPr>
                        <a:t>Critical Incident</a:t>
                      </a:r>
                      <a:endParaRPr lang="en-US" sz="1600" i="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Evaluator focuses on critical behaviors that separate effective and ineffective performance.</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Rich examples, behaviorally based</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Time-consuming, lacks quantification</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563289">
                <a:tc>
                  <a:txBody>
                    <a:bodyPr/>
                    <a:lstStyle/>
                    <a:p>
                      <a:r>
                        <a:rPr lang="en-US" sz="1600" i="0" kern="1200" dirty="0">
                          <a:solidFill>
                            <a:schemeClr val="tx1"/>
                          </a:solidFill>
                          <a:effectLst/>
                          <a:latin typeface="+mn-lt"/>
                          <a:ea typeface="+mn-ea"/>
                          <a:cs typeface="+mn-cs"/>
                        </a:rPr>
                        <a:t>Graphic Rating Scale</a:t>
                      </a:r>
                      <a:endParaRPr lang="en-US" sz="1600" i="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Popular method that lists a set of performance factors and an incremental scale; evaluator goes down the list and rates employee on each factor.</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Provides quantitative data; not time-consuming</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Doesn’t provide in-depth information on job behavior</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4019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Method, Description, Advantages/Disadvantages"/>
          <p:cNvSpPr>
            <a:spLocks noGrp="1"/>
          </p:cNvSpPr>
          <p:nvPr>
            <p:ph type="title"/>
          </p:nvPr>
        </p:nvSpPr>
        <p:spPr>
          <a:xfrm>
            <a:off x="457200" y="187504"/>
            <a:ext cx="8229600" cy="1066800"/>
          </a:xfrm>
        </p:spPr>
        <p:txBody>
          <a:bodyPr/>
          <a:lstStyle/>
          <a:p>
            <a:r>
              <a:rPr lang="en-US" dirty="0"/>
              <a:t>Exhibit 12.10 Performance Appraisal Methods</a:t>
            </a:r>
            <a:r>
              <a:rPr lang="en-US" sz="2800" dirty="0"/>
              <a:t> </a:t>
            </a:r>
            <a:r>
              <a:rPr lang="en-US" sz="1800" b="0" dirty="0"/>
              <a:t>(2 of 2)</a:t>
            </a:r>
          </a:p>
        </p:txBody>
      </p:sp>
      <p:graphicFrame>
        <p:nvGraphicFramePr>
          <p:cNvPr id="5" name="Table 4" descr="Headers: Method, Description, Advantages/Disadvantages"/>
          <p:cNvGraphicFramePr>
            <a:graphicFrameLocks noGrp="1"/>
          </p:cNvGraphicFramePr>
          <p:nvPr>
            <p:extLst>
              <p:ext uri="{D42A27DB-BD31-4B8C-83A1-F6EECF244321}">
                <p14:modId xmlns:p14="http://schemas.microsoft.com/office/powerpoint/2010/main" val="1574207908"/>
              </p:ext>
            </p:extLst>
          </p:nvPr>
        </p:nvGraphicFramePr>
        <p:xfrm>
          <a:off x="457200" y="1493520"/>
          <a:ext cx="8229600" cy="4602480"/>
        </p:xfrm>
        <a:graphic>
          <a:graphicData uri="http://schemas.openxmlformats.org/drawingml/2006/table">
            <a:tbl>
              <a:tblPr firstRow="1" bandRow="1">
                <a:tableStyleId>{3B4B98B0-60AC-42C2-AFA5-B58CD77FA1E5}</a:tableStyleId>
              </a:tblPr>
              <a:tblGrid>
                <a:gridCol w="1502796">
                  <a:extLst>
                    <a:ext uri="{9D8B030D-6E8A-4147-A177-3AD203B41FA5}">
                      <a16:colId xmlns:a16="http://schemas.microsoft.com/office/drawing/2014/main" val="20000"/>
                    </a:ext>
                  </a:extLst>
                </a:gridCol>
                <a:gridCol w="3220278">
                  <a:extLst>
                    <a:ext uri="{9D8B030D-6E8A-4147-A177-3AD203B41FA5}">
                      <a16:colId xmlns:a16="http://schemas.microsoft.com/office/drawing/2014/main" val="20001"/>
                    </a:ext>
                  </a:extLst>
                </a:gridCol>
                <a:gridCol w="3506526">
                  <a:extLst>
                    <a:ext uri="{9D8B030D-6E8A-4147-A177-3AD203B41FA5}">
                      <a16:colId xmlns:a16="http://schemas.microsoft.com/office/drawing/2014/main" val="20002"/>
                    </a:ext>
                  </a:extLst>
                </a:gridCol>
              </a:tblGrid>
              <a:tr h="0">
                <a:tc>
                  <a:txBody>
                    <a:bodyPr/>
                    <a:lstStyle/>
                    <a:p>
                      <a:r>
                        <a:rPr lang="en-US" sz="1600" dirty="0">
                          <a:solidFill>
                            <a:schemeClr val="bg1"/>
                          </a:solidFill>
                        </a:rPr>
                        <a:t>Method</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Advantages/Disadvantages</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03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BARS</a:t>
                      </a:r>
                      <a:r>
                        <a:rPr lang="en-US" sz="1600" b="0" kern="1200" baseline="0" dirty="0">
                          <a:solidFill>
                            <a:schemeClr val="tx1"/>
                          </a:solidFill>
                          <a:effectLst/>
                          <a:latin typeface="+mn-lt"/>
                          <a:ea typeface="+mn-ea"/>
                          <a:cs typeface="+mn-cs"/>
                        </a:rPr>
                        <a:t> (Behaviorally Anchored Rating Scale)</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Popular approach that combines elements from critical incident and graphic rating scale; evaluator uses a rating scale, but items are examples of actual job behaviors.</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Focuses on specific and measurable job behaviors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Time-consuming; difficult to develop</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03768">
                <a:tc>
                  <a:txBody>
                    <a:bodyPr/>
                    <a:lstStyle/>
                    <a:p>
                      <a:r>
                        <a:rPr lang="en-US" sz="1600" i="0" kern="1200" dirty="0">
                          <a:solidFill>
                            <a:schemeClr val="tx1"/>
                          </a:solidFill>
                          <a:effectLst/>
                          <a:latin typeface="+mn-lt"/>
                          <a:ea typeface="+mn-ea"/>
                          <a:cs typeface="+mn-cs"/>
                        </a:rPr>
                        <a:t>Multiperson Comparison</a:t>
                      </a:r>
                      <a:endParaRPr lang="en-US" sz="1600" i="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Employees are rated in comparison to others in work group.</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 Compares employees with one another</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Difficult with large number of employees; legal concerns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609600">
                <a:tc>
                  <a:txBody>
                    <a:bodyPr/>
                    <a:lstStyle/>
                    <a:p>
                      <a:r>
                        <a:rPr lang="en-US" sz="1600" i="0" kern="1200" dirty="0">
                          <a:solidFill>
                            <a:schemeClr val="tx1"/>
                          </a:solidFill>
                          <a:effectLst/>
                          <a:latin typeface="+mn-lt"/>
                          <a:ea typeface="+mn-ea"/>
                          <a:cs typeface="+mn-cs"/>
                        </a:rPr>
                        <a:t>MBO</a:t>
                      </a:r>
                      <a:endParaRPr lang="en-US" sz="1600" i="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Employees are evaluated on how well they accomplish specific goals.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 Focuses on goals; results oriented</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Time-consuming</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563289">
                <a:tc>
                  <a:txBody>
                    <a:bodyPr/>
                    <a:lstStyle/>
                    <a:p>
                      <a:r>
                        <a:rPr lang="en-US" sz="1600" i="0" kern="1200" dirty="0">
                          <a:solidFill>
                            <a:schemeClr val="tx1"/>
                          </a:solidFill>
                          <a:effectLst/>
                          <a:latin typeface="+mn-lt"/>
                          <a:ea typeface="+mn-ea"/>
                          <a:cs typeface="+mn-cs"/>
                        </a:rPr>
                        <a:t>360-Degree Appraisal</a:t>
                      </a:r>
                      <a:endParaRPr lang="en-US" sz="1600" i="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Utilizes feedback from supervisors, employees, and coworkers.</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 Thorough</a:t>
                      </a:r>
                      <a:br>
                        <a:rPr lang="en-US" sz="1600" kern="1200" dirty="0">
                          <a:solidFill>
                            <a:schemeClr val="tx1"/>
                          </a:solidFill>
                          <a:effectLst/>
                          <a:latin typeface="+mn-lt"/>
                          <a:ea typeface="+mn-ea"/>
                          <a:cs typeface="+mn-cs"/>
                        </a:rPr>
                      </a:br>
                      <a:r>
                        <a:rPr lang="en-US" sz="1600" kern="1200" dirty="0">
                          <a:solidFill>
                            <a:schemeClr val="tx1"/>
                          </a:solidFill>
                          <a:effectLst/>
                          <a:latin typeface="+mn-lt"/>
                          <a:ea typeface="+mn-ea"/>
                          <a:cs typeface="+mn-cs"/>
                        </a:rPr>
                        <a:t>− Time-consuming</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946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945D-BD52-4D3A-BD27-50F4A48F7C5D}"/>
              </a:ext>
            </a:extLst>
          </p:cNvPr>
          <p:cNvSpPr>
            <a:spLocks noGrp="1"/>
          </p:cNvSpPr>
          <p:nvPr>
            <p:ph type="title"/>
          </p:nvPr>
        </p:nvSpPr>
        <p:spPr>
          <a:xfrm>
            <a:off x="457200" y="124690"/>
            <a:ext cx="8229600" cy="580815"/>
          </a:xfrm>
        </p:spPr>
        <p:txBody>
          <a:bodyPr/>
          <a:lstStyle/>
          <a:p>
            <a:r>
              <a:rPr lang="en-US" dirty="0"/>
              <a:t>Electronic Performance Monitoring</a:t>
            </a:r>
          </a:p>
        </p:txBody>
      </p:sp>
      <p:sp>
        <p:nvSpPr>
          <p:cNvPr id="3" name="Content Placeholder 2">
            <a:extLst>
              <a:ext uri="{FF2B5EF4-FFF2-40B4-BE49-F238E27FC236}">
                <a16:creationId xmlns:a16="http://schemas.microsoft.com/office/drawing/2014/main" id="{49E29FB7-D593-4FF2-B604-D48C1AABCE9D}"/>
              </a:ext>
            </a:extLst>
          </p:cNvPr>
          <p:cNvSpPr>
            <a:spLocks noGrp="1"/>
          </p:cNvSpPr>
          <p:nvPr>
            <p:ph idx="1"/>
          </p:nvPr>
        </p:nvSpPr>
        <p:spPr>
          <a:xfrm>
            <a:off x="457200" y="1066800"/>
            <a:ext cx="8229600" cy="1447800"/>
          </a:xfrm>
        </p:spPr>
        <p:txBody>
          <a:bodyPr/>
          <a:lstStyle/>
          <a:p>
            <a:r>
              <a:rPr lang="en-US" sz="2400" b="1" dirty="0"/>
              <a:t>Electronic performance monitoring</a:t>
            </a:r>
            <a:r>
              <a:rPr lang="en-US" sz="2400" dirty="0"/>
              <a:t>: the use of electronic instruments to collect, store, analyze, and report individual or group performance.</a:t>
            </a:r>
          </a:p>
        </p:txBody>
      </p:sp>
    </p:spTree>
    <p:extLst>
      <p:ext uri="{BB962C8B-B14F-4D97-AF65-F5344CB8AC3E}">
        <p14:creationId xmlns:p14="http://schemas.microsoft.com/office/powerpoint/2010/main" val="2037745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Compensation and Benefits</a:t>
            </a:r>
          </a:p>
        </p:txBody>
      </p:sp>
      <p:sp>
        <p:nvSpPr>
          <p:cNvPr id="3" name="Content Placeholder 2"/>
          <p:cNvSpPr>
            <a:spLocks noGrp="1"/>
          </p:cNvSpPr>
          <p:nvPr>
            <p:ph idx="1"/>
          </p:nvPr>
        </p:nvSpPr>
        <p:spPr>
          <a:xfrm>
            <a:off x="457200" y="1066800"/>
            <a:ext cx="8229600" cy="1828800"/>
          </a:xfrm>
        </p:spPr>
        <p:txBody>
          <a:bodyPr/>
          <a:lstStyle/>
          <a:p>
            <a:r>
              <a:rPr lang="en-US" sz="2400" b="1" dirty="0"/>
              <a:t>Skill-based pay</a:t>
            </a:r>
            <a:r>
              <a:rPr lang="en-US" sz="2400" dirty="0"/>
              <a:t>: a pay system that rewards employees for the job skills they can demonstrate</a:t>
            </a:r>
          </a:p>
          <a:p>
            <a:r>
              <a:rPr lang="en-US" sz="2400" b="1" dirty="0"/>
              <a:t>Variable pay</a:t>
            </a:r>
            <a:r>
              <a:rPr lang="en-US" sz="2400" dirty="0"/>
              <a:t>: a pay system in which an individual’s compensation is contingent on performance</a:t>
            </a:r>
          </a:p>
        </p:txBody>
      </p:sp>
    </p:spTree>
    <p:extLst>
      <p:ext uri="{BB962C8B-B14F-4D97-AF65-F5344CB8AC3E}">
        <p14:creationId xmlns:p14="http://schemas.microsoft.com/office/powerpoint/2010/main" val="64183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t center of figure is a box labeled Level of Compensation and Benefits. Nine rectangles encirlce this box, each connected to the center by a line. They are labeled, clockwise from top: Employee's Tenure and Performance; Kind of Job Performed; Kind of Business; Unionization; Labor or Capital Intensive; Management Philosophy; Geographical Location; Company Profitability; and Size of Company. From each rectangle is a thought bubble containing a question related to that factor."/>
          <p:cNvSpPr>
            <a:spLocks noGrp="1"/>
          </p:cNvSpPr>
          <p:nvPr>
            <p:ph type="title"/>
          </p:nvPr>
        </p:nvSpPr>
        <p:spPr>
          <a:xfrm>
            <a:off x="457200" y="228600"/>
            <a:ext cx="8229600" cy="609600"/>
          </a:xfrm>
        </p:spPr>
        <p:txBody>
          <a:bodyPr/>
          <a:lstStyle/>
          <a:p>
            <a:r>
              <a:rPr lang="en-US" sz="2800" dirty="0"/>
              <a:t>Exhibit 12.11 What Determines Pay and Benefits</a:t>
            </a:r>
          </a:p>
        </p:txBody>
      </p:sp>
      <p:pic>
        <p:nvPicPr>
          <p:cNvPr id="7" name="Picture Placeholder 6" descr="A chart illustrates the factors that determine pay and benefits.&#10;Long description is available in notes,&#10;press F6">
            <a:extLst>
              <a:ext uri="{FF2B5EF4-FFF2-40B4-BE49-F238E27FC236}">
                <a16:creationId xmlns:a16="http://schemas.microsoft.com/office/drawing/2014/main" id="{556113B9-2DB1-4EA5-839E-658DB75CCD2B}"/>
              </a:ext>
            </a:extLst>
          </p:cNvPr>
          <p:cNvPicPr>
            <a:picLocks noGrp="1" noChangeAspect="1"/>
          </p:cNvPicPr>
          <p:nvPr>
            <p:ph type="pic" sz="quarter" idx="14"/>
          </p:nvPr>
        </p:nvPicPr>
        <p:blipFill>
          <a:blip r:embed="rId3" cstate="print"/>
          <a:stretch>
            <a:fillRect/>
          </a:stretch>
        </p:blipFill>
        <p:spPr>
          <a:xfrm>
            <a:off x="1290431" y="1052512"/>
            <a:ext cx="6591521" cy="4048024"/>
          </a:xfrm>
          <a:prstGeom prst="rect">
            <a:avLst/>
          </a:prstGeom>
        </p:spPr>
      </p:pic>
      <p:sp>
        <p:nvSpPr>
          <p:cNvPr id="5" name="Content Placeholder 4">
            <a:extLst>
              <a:ext uri="{FF2B5EF4-FFF2-40B4-BE49-F238E27FC236}">
                <a16:creationId xmlns:a16="http://schemas.microsoft.com/office/drawing/2014/main" id="{C8ABB793-C095-4804-81C7-B3BDC42E9D06}"/>
              </a:ext>
            </a:extLst>
          </p:cNvPr>
          <p:cNvSpPr>
            <a:spLocks noGrp="1"/>
          </p:cNvSpPr>
          <p:nvPr>
            <p:ph sz="quarter" idx="15"/>
          </p:nvPr>
        </p:nvSpPr>
        <p:spPr>
          <a:xfrm>
            <a:off x="457200" y="5486400"/>
            <a:ext cx="8229600" cy="598487"/>
          </a:xfrm>
        </p:spPr>
        <p:txBody>
          <a:bodyPr/>
          <a:lstStyle/>
          <a:p>
            <a:pPr marL="0" indent="0">
              <a:buNone/>
            </a:pPr>
            <a:r>
              <a:rPr lang="en-US" dirty="0"/>
              <a:t>Exhibit 12.11 summarizes the factors that influence the compensation and benefit packages that different employees receive.</a:t>
            </a:r>
          </a:p>
        </p:txBody>
      </p:sp>
    </p:spTree>
    <p:extLst>
      <p:ext uri="{BB962C8B-B14F-4D97-AF65-F5344CB8AC3E}">
        <p14:creationId xmlns:p14="http://schemas.microsoft.com/office/powerpoint/2010/main" val="1103316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5"/>
            <a:ext cx="8229600" cy="580815"/>
          </a:xfrm>
        </p:spPr>
        <p:txBody>
          <a:bodyPr/>
          <a:lstStyle/>
          <a:p>
            <a:r>
              <a:rPr lang="en-US" dirty="0"/>
              <a:t>Other Pay Factors</a:t>
            </a:r>
          </a:p>
        </p:txBody>
      </p:sp>
      <p:sp>
        <p:nvSpPr>
          <p:cNvPr id="3" name="Content Placeholder 2"/>
          <p:cNvSpPr>
            <a:spLocks noGrp="1"/>
          </p:cNvSpPr>
          <p:nvPr>
            <p:ph idx="1"/>
          </p:nvPr>
        </p:nvSpPr>
        <p:spPr>
          <a:xfrm>
            <a:off x="457200" y="1066800"/>
            <a:ext cx="8229600" cy="1676400"/>
          </a:xfrm>
        </p:spPr>
        <p:txBody>
          <a:bodyPr/>
          <a:lstStyle/>
          <a:p>
            <a:r>
              <a:rPr lang="en-US" sz="2400" dirty="0"/>
              <a:t>Bonuses vs. Annual Pay Raises</a:t>
            </a:r>
          </a:p>
          <a:p>
            <a:r>
              <a:rPr lang="en-US" sz="2400" dirty="0"/>
              <a:t>Pay Secrecy vs. Transparency</a:t>
            </a:r>
          </a:p>
          <a:p>
            <a:r>
              <a:rPr lang="en-US" sz="2400" dirty="0"/>
              <a:t>Benefit Options</a:t>
            </a:r>
          </a:p>
        </p:txBody>
      </p:sp>
    </p:spTree>
    <p:extLst>
      <p:ext uri="{BB962C8B-B14F-4D97-AF65-F5344CB8AC3E}">
        <p14:creationId xmlns:p14="http://schemas.microsoft.com/office/powerpoint/2010/main" val="1390737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1512-6156-4DFE-A2D3-402AB3622F02}"/>
              </a:ext>
            </a:extLst>
          </p:cNvPr>
          <p:cNvSpPr>
            <a:spLocks noGrp="1"/>
          </p:cNvSpPr>
          <p:nvPr>
            <p:ph type="title"/>
          </p:nvPr>
        </p:nvSpPr>
        <p:spPr>
          <a:xfrm>
            <a:off x="457200" y="124690"/>
            <a:ext cx="8229600" cy="580815"/>
          </a:xfrm>
        </p:spPr>
        <p:txBody>
          <a:bodyPr/>
          <a:lstStyle/>
          <a:p>
            <a:r>
              <a:rPr lang="en-US" dirty="0"/>
              <a:t>Two Trends Shaping Career Development</a:t>
            </a:r>
          </a:p>
        </p:txBody>
      </p:sp>
      <p:sp>
        <p:nvSpPr>
          <p:cNvPr id="3" name="Content Placeholder 2">
            <a:extLst>
              <a:ext uri="{FF2B5EF4-FFF2-40B4-BE49-F238E27FC236}">
                <a16:creationId xmlns:a16="http://schemas.microsoft.com/office/drawing/2014/main" id="{0766ABFD-6A39-4397-BC24-3716D193462E}"/>
              </a:ext>
            </a:extLst>
          </p:cNvPr>
          <p:cNvSpPr>
            <a:spLocks noGrp="1"/>
          </p:cNvSpPr>
          <p:nvPr>
            <p:ph idx="1"/>
          </p:nvPr>
        </p:nvSpPr>
        <p:spPr>
          <a:xfrm>
            <a:off x="457200" y="1066800"/>
            <a:ext cx="8229600" cy="2514600"/>
          </a:xfrm>
        </p:spPr>
        <p:txBody>
          <a:bodyPr/>
          <a:lstStyle/>
          <a:p>
            <a:r>
              <a:rPr lang="en-US" sz="2400" b="1" dirty="0"/>
              <a:t>Lifelong learning</a:t>
            </a:r>
            <a:r>
              <a:rPr lang="en-US" sz="2400" dirty="0"/>
              <a:t>: many organizations now support employee lifelong learning through tuition reimbursement and leadership programs</a:t>
            </a:r>
          </a:p>
          <a:p>
            <a:r>
              <a:rPr lang="en-US" sz="2400" b="1" dirty="0"/>
              <a:t>Internships</a:t>
            </a:r>
            <a:r>
              <a:rPr lang="en-US" sz="2400" dirty="0"/>
              <a:t>: internships are becoming more popular as organizations realize this is a way to evaluate a potential employee without a commitment to a full-time job</a:t>
            </a:r>
          </a:p>
        </p:txBody>
      </p:sp>
    </p:spTree>
    <p:extLst>
      <p:ext uri="{BB962C8B-B14F-4D97-AF65-F5344CB8AC3E}">
        <p14:creationId xmlns:p14="http://schemas.microsoft.com/office/powerpoint/2010/main" val="310522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sz="3200" dirty="0"/>
              <a:t>The Human Resource Management Process</a:t>
            </a:r>
          </a:p>
        </p:txBody>
      </p:sp>
      <p:sp>
        <p:nvSpPr>
          <p:cNvPr id="3" name="Content Placeholder 2"/>
          <p:cNvSpPr>
            <a:spLocks noGrp="1"/>
          </p:cNvSpPr>
          <p:nvPr>
            <p:ph idx="1"/>
          </p:nvPr>
        </p:nvSpPr>
        <p:spPr>
          <a:xfrm>
            <a:off x="457200" y="1066800"/>
            <a:ext cx="8229600" cy="1524000"/>
          </a:xfrm>
        </p:spPr>
        <p:txBody>
          <a:bodyPr/>
          <a:lstStyle/>
          <a:p>
            <a:r>
              <a:rPr lang="en-US" sz="2400" dirty="0"/>
              <a:t>To ensure an organization has qualified people to perform all the work, specific HRM activities need to be done</a:t>
            </a:r>
          </a:p>
          <a:p>
            <a:r>
              <a:rPr lang="en-US" sz="2400" dirty="0"/>
              <a:t>Exhibit 12.1 shows the eight activities in this process </a:t>
            </a:r>
          </a:p>
        </p:txBody>
      </p:sp>
    </p:spTree>
    <p:extLst>
      <p:ext uri="{BB962C8B-B14F-4D97-AF65-F5344CB8AC3E}">
        <p14:creationId xmlns:p14="http://schemas.microsoft.com/office/powerpoint/2010/main" val="800605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Sexual Harassment</a:t>
            </a:r>
          </a:p>
        </p:txBody>
      </p:sp>
      <p:sp>
        <p:nvSpPr>
          <p:cNvPr id="3" name="Content Placeholder 2"/>
          <p:cNvSpPr>
            <a:spLocks noGrp="1"/>
          </p:cNvSpPr>
          <p:nvPr>
            <p:ph idx="1"/>
          </p:nvPr>
        </p:nvSpPr>
        <p:spPr>
          <a:xfrm>
            <a:off x="457200" y="1066800"/>
            <a:ext cx="8229600" cy="1676400"/>
          </a:xfrm>
        </p:spPr>
        <p:txBody>
          <a:bodyPr/>
          <a:lstStyle/>
          <a:p>
            <a:r>
              <a:rPr lang="en-US" sz="2400" b="1" dirty="0"/>
              <a:t>Sexual harassment</a:t>
            </a:r>
            <a:r>
              <a:rPr lang="en-US" sz="2400" dirty="0"/>
              <a:t>: any unwanted action or activity of a sexual nature that explicitly or implicitly affects an individual’s employment, performance, or work environment</a:t>
            </a:r>
          </a:p>
        </p:txBody>
      </p:sp>
    </p:spTree>
    <p:extLst>
      <p:ext uri="{BB962C8B-B14F-4D97-AF65-F5344CB8AC3E}">
        <p14:creationId xmlns:p14="http://schemas.microsoft.com/office/powerpoint/2010/main" val="786571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474452"/>
          </a:xfrm>
        </p:spPr>
        <p:txBody>
          <a:bodyPr/>
          <a:lstStyle/>
          <a:p>
            <a:r>
              <a:rPr lang="en-US" dirty="0"/>
              <a:t>Bullying in the Workplace</a:t>
            </a:r>
          </a:p>
        </p:txBody>
      </p:sp>
      <p:sp>
        <p:nvSpPr>
          <p:cNvPr id="3" name="Content Placeholder 2"/>
          <p:cNvSpPr>
            <a:spLocks noGrp="1"/>
          </p:cNvSpPr>
          <p:nvPr>
            <p:ph idx="1"/>
          </p:nvPr>
        </p:nvSpPr>
        <p:spPr>
          <a:xfrm>
            <a:off x="457200" y="1066800"/>
            <a:ext cx="8229600" cy="1600200"/>
          </a:xfrm>
        </p:spPr>
        <p:txBody>
          <a:bodyPr/>
          <a:lstStyle/>
          <a:p>
            <a:r>
              <a:rPr lang="en-US" sz="2400" b="1" dirty="0"/>
              <a:t>Workplace bullying</a:t>
            </a:r>
            <a:r>
              <a:rPr lang="en-US" sz="2400" dirty="0"/>
              <a:t>: occurs when an individual experiences a number of negative behaviors repeatedly over a period of time that results in physical or mental harm</a:t>
            </a:r>
          </a:p>
        </p:txBody>
      </p:sp>
    </p:spTree>
    <p:extLst>
      <p:ext uri="{BB962C8B-B14F-4D97-AF65-F5344CB8AC3E}">
        <p14:creationId xmlns:p14="http://schemas.microsoft.com/office/powerpoint/2010/main" val="705390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Review Learning Objective 12.1</a:t>
            </a:r>
          </a:p>
        </p:txBody>
      </p:sp>
      <p:sp>
        <p:nvSpPr>
          <p:cNvPr id="3" name="Content Placeholder 2"/>
          <p:cNvSpPr>
            <a:spLocks noGrp="1"/>
          </p:cNvSpPr>
          <p:nvPr>
            <p:ph idx="1"/>
          </p:nvPr>
        </p:nvSpPr>
        <p:spPr>
          <a:xfrm>
            <a:off x="457200" y="1066800"/>
            <a:ext cx="8229600" cy="2819400"/>
          </a:xfrm>
        </p:spPr>
        <p:txBody>
          <a:bodyPr/>
          <a:lstStyle/>
          <a:p>
            <a:r>
              <a:rPr lang="en-US" sz="2400" b="1" dirty="0">
                <a:cs typeface="Arial"/>
              </a:rPr>
              <a:t>Explain the importance of human resource management and the human resource management process</a:t>
            </a:r>
            <a:r>
              <a:rPr lang="en-US" sz="2400" b="1" dirty="0"/>
              <a:t>.</a:t>
            </a:r>
          </a:p>
          <a:p>
            <a:pPr marL="457200" lvl="1" indent="0">
              <a:buNone/>
            </a:pPr>
            <a:r>
              <a:rPr lang="en-US" sz="2400" dirty="0">
                <a:solidFill>
                  <a:srgbClr val="007FA3"/>
                </a:solidFill>
              </a:rPr>
              <a:t>1.</a:t>
            </a:r>
            <a:r>
              <a:rPr lang="en-US" sz="2400" b="1" dirty="0">
                <a:solidFill>
                  <a:srgbClr val="007FA3"/>
                </a:solidFill>
              </a:rPr>
              <a:t> </a:t>
            </a:r>
            <a:r>
              <a:rPr lang="en-US" sz="2400" dirty="0"/>
              <a:t>Competitive advantage</a:t>
            </a:r>
          </a:p>
          <a:p>
            <a:pPr marL="457200" lvl="1" indent="0">
              <a:buNone/>
            </a:pPr>
            <a:r>
              <a:rPr lang="en-US" sz="2400" dirty="0">
                <a:solidFill>
                  <a:srgbClr val="007FA3"/>
                </a:solidFill>
              </a:rPr>
              <a:t>2. </a:t>
            </a:r>
            <a:r>
              <a:rPr lang="en-US" sz="2400" dirty="0"/>
              <a:t>Organizational strategies</a:t>
            </a:r>
          </a:p>
          <a:p>
            <a:pPr marL="786384" lvl="1" indent="-329184">
              <a:buNone/>
            </a:pPr>
            <a:r>
              <a:rPr lang="en-US" sz="2400" dirty="0">
                <a:solidFill>
                  <a:srgbClr val="007FA3"/>
                </a:solidFill>
              </a:rPr>
              <a:t>3. </a:t>
            </a:r>
            <a:r>
              <a:rPr lang="en-US" sz="2400" dirty="0"/>
              <a:t>Impact of employee treatment on organizational performance</a:t>
            </a:r>
          </a:p>
        </p:txBody>
      </p:sp>
    </p:spTree>
    <p:extLst>
      <p:ext uri="{BB962C8B-B14F-4D97-AF65-F5344CB8AC3E}">
        <p14:creationId xmlns:p14="http://schemas.microsoft.com/office/powerpoint/2010/main" val="18460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03"/>
            <a:ext cx="8229600" cy="474452"/>
          </a:xfrm>
        </p:spPr>
        <p:txBody>
          <a:bodyPr/>
          <a:lstStyle/>
          <a:p>
            <a:r>
              <a:rPr lang="en-US" dirty="0"/>
              <a:t>Review Learning Objective 12.2</a:t>
            </a:r>
          </a:p>
        </p:txBody>
      </p:sp>
      <p:sp>
        <p:nvSpPr>
          <p:cNvPr id="3" name="Content Placeholder 2"/>
          <p:cNvSpPr>
            <a:spLocks noGrp="1"/>
          </p:cNvSpPr>
          <p:nvPr>
            <p:ph idx="1"/>
          </p:nvPr>
        </p:nvSpPr>
        <p:spPr>
          <a:xfrm>
            <a:off x="457200" y="1066800"/>
            <a:ext cx="8229600" cy="2590800"/>
          </a:xfrm>
        </p:spPr>
        <p:txBody>
          <a:bodyPr/>
          <a:lstStyle/>
          <a:p>
            <a:r>
              <a:rPr lang="en-US" sz="2400" b="1" dirty="0"/>
              <a:t>Describe the </a:t>
            </a:r>
            <a:r>
              <a:rPr lang="en-US" sz="2400" b="1" dirty="0">
                <a:cs typeface="Arial"/>
              </a:rPr>
              <a:t>external influences that affect the human resource management process.</a:t>
            </a:r>
            <a:endParaRPr lang="en-US" sz="2400" b="1" dirty="0"/>
          </a:p>
          <a:p>
            <a:pPr lvl="1"/>
            <a:r>
              <a:rPr lang="en-US" sz="2400" dirty="0"/>
              <a:t>Economy</a:t>
            </a:r>
          </a:p>
          <a:p>
            <a:pPr lvl="1"/>
            <a:r>
              <a:rPr lang="en-US" sz="2400" dirty="0"/>
              <a:t>Labor unions</a:t>
            </a:r>
          </a:p>
          <a:p>
            <a:pPr lvl="1"/>
            <a:r>
              <a:rPr lang="en-US" sz="2400" dirty="0"/>
              <a:t>Legal environment</a:t>
            </a:r>
          </a:p>
          <a:p>
            <a:pPr lvl="1"/>
            <a:r>
              <a:rPr lang="en-US" sz="2400" dirty="0"/>
              <a:t>Demographic trends</a:t>
            </a:r>
          </a:p>
        </p:txBody>
      </p:sp>
    </p:spTree>
    <p:extLst>
      <p:ext uri="{BB962C8B-B14F-4D97-AF65-F5344CB8AC3E}">
        <p14:creationId xmlns:p14="http://schemas.microsoft.com/office/powerpoint/2010/main" val="80105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Review Learning Objective 12.3</a:t>
            </a:r>
          </a:p>
        </p:txBody>
      </p:sp>
      <p:sp>
        <p:nvSpPr>
          <p:cNvPr id="3" name="Content Placeholder 2"/>
          <p:cNvSpPr>
            <a:spLocks noGrp="1"/>
          </p:cNvSpPr>
          <p:nvPr>
            <p:ph idx="1"/>
          </p:nvPr>
        </p:nvSpPr>
        <p:spPr>
          <a:xfrm>
            <a:off x="457200" y="1066800"/>
            <a:ext cx="8229600" cy="3962400"/>
          </a:xfrm>
        </p:spPr>
        <p:txBody>
          <a:bodyPr/>
          <a:lstStyle/>
          <a:p>
            <a:r>
              <a:rPr lang="en-US" sz="2400" b="1" dirty="0">
                <a:cs typeface="Arial"/>
              </a:rPr>
              <a:t>Discuss the tasks associated with identifying and selecting competent employees</a:t>
            </a:r>
            <a:r>
              <a:rPr lang="en-US" sz="2400" b="1" dirty="0"/>
              <a:t>.</a:t>
            </a:r>
          </a:p>
          <a:p>
            <a:pPr lvl="1"/>
            <a:r>
              <a:rPr lang="en-US" sz="2400" dirty="0"/>
              <a:t>Planning:</a:t>
            </a:r>
          </a:p>
          <a:p>
            <a:pPr lvl="2"/>
            <a:r>
              <a:rPr lang="en-US" sz="2400" dirty="0"/>
              <a:t>Job analysis</a:t>
            </a:r>
          </a:p>
          <a:p>
            <a:pPr lvl="2"/>
            <a:r>
              <a:rPr lang="en-US" sz="2400" dirty="0"/>
              <a:t>Job description</a:t>
            </a:r>
          </a:p>
          <a:p>
            <a:pPr lvl="2"/>
            <a:r>
              <a:rPr lang="en-US" sz="2400" dirty="0"/>
              <a:t>Job specification</a:t>
            </a:r>
          </a:p>
          <a:p>
            <a:pPr lvl="1"/>
            <a:r>
              <a:rPr lang="en-US" sz="2400" dirty="0"/>
              <a:t>Recruitment/decruitment</a:t>
            </a:r>
          </a:p>
          <a:p>
            <a:pPr lvl="1"/>
            <a:r>
              <a:rPr lang="en-US" sz="2400" dirty="0"/>
              <a:t>Selection</a:t>
            </a:r>
          </a:p>
          <a:p>
            <a:pPr lvl="1"/>
            <a:r>
              <a:rPr lang="en-US" sz="2400" dirty="0"/>
              <a:t>Realistic job preview</a:t>
            </a:r>
          </a:p>
        </p:txBody>
      </p:sp>
    </p:spTree>
    <p:extLst>
      <p:ext uri="{BB962C8B-B14F-4D97-AF65-F5344CB8AC3E}">
        <p14:creationId xmlns:p14="http://schemas.microsoft.com/office/powerpoint/2010/main" val="469394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68"/>
            <a:ext cx="8229600" cy="580815"/>
          </a:xfrm>
        </p:spPr>
        <p:txBody>
          <a:bodyPr/>
          <a:lstStyle/>
          <a:p>
            <a:r>
              <a:rPr lang="en-US" dirty="0"/>
              <a:t>Review Learning Objective 12.4</a:t>
            </a:r>
          </a:p>
        </p:txBody>
      </p:sp>
      <p:sp>
        <p:nvSpPr>
          <p:cNvPr id="3" name="Content Placeholder 2"/>
          <p:cNvSpPr>
            <a:spLocks noGrp="1"/>
          </p:cNvSpPr>
          <p:nvPr>
            <p:ph idx="1"/>
          </p:nvPr>
        </p:nvSpPr>
        <p:spPr>
          <a:xfrm>
            <a:off x="457200" y="1066800"/>
            <a:ext cx="8229600" cy="4114800"/>
          </a:xfrm>
        </p:spPr>
        <p:txBody>
          <a:bodyPr/>
          <a:lstStyle/>
          <a:p>
            <a:r>
              <a:rPr lang="en-US" sz="2400" b="1" dirty="0"/>
              <a:t>Explain how companies provide employees with skills and knowledge.</a:t>
            </a:r>
          </a:p>
          <a:p>
            <a:pPr lvl="1"/>
            <a:r>
              <a:rPr lang="en-US" sz="2400" dirty="0"/>
              <a:t>Orientation</a:t>
            </a:r>
          </a:p>
          <a:p>
            <a:pPr lvl="1"/>
            <a:r>
              <a:rPr lang="en-US" sz="2400" dirty="0"/>
              <a:t>Training:</a:t>
            </a:r>
          </a:p>
          <a:p>
            <a:pPr lvl="2"/>
            <a:r>
              <a:rPr lang="en-US" sz="2400" dirty="0"/>
              <a:t>Profession/industry-specific training</a:t>
            </a:r>
          </a:p>
          <a:p>
            <a:pPr lvl="2"/>
            <a:r>
              <a:rPr lang="en-US" sz="2400" dirty="0"/>
              <a:t>Management/supervisory skills</a:t>
            </a:r>
          </a:p>
          <a:p>
            <a:pPr lvl="2"/>
            <a:r>
              <a:rPr lang="en-US" sz="2400" dirty="0"/>
              <a:t>Mandatory/compliance information</a:t>
            </a:r>
          </a:p>
          <a:p>
            <a:pPr lvl="2"/>
            <a:r>
              <a:rPr lang="en-US" sz="2400" dirty="0"/>
              <a:t>Customer service training</a:t>
            </a:r>
          </a:p>
          <a:p>
            <a:pPr lvl="1"/>
            <a:r>
              <a:rPr lang="en-US" sz="2400" dirty="0"/>
              <a:t>Traditional training versus technology-based methods</a:t>
            </a:r>
          </a:p>
        </p:txBody>
      </p:sp>
    </p:spTree>
    <p:extLst>
      <p:ext uri="{BB962C8B-B14F-4D97-AF65-F5344CB8AC3E}">
        <p14:creationId xmlns:p14="http://schemas.microsoft.com/office/powerpoint/2010/main" val="86177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68"/>
            <a:ext cx="8229600" cy="580815"/>
          </a:xfrm>
        </p:spPr>
        <p:txBody>
          <a:bodyPr/>
          <a:lstStyle/>
          <a:p>
            <a:r>
              <a:rPr lang="en-US" dirty="0"/>
              <a:t>Review Learning Objective 12.5</a:t>
            </a:r>
          </a:p>
        </p:txBody>
      </p:sp>
      <p:sp>
        <p:nvSpPr>
          <p:cNvPr id="3" name="Content Placeholder 2"/>
          <p:cNvSpPr>
            <a:spLocks noGrp="1"/>
          </p:cNvSpPr>
          <p:nvPr>
            <p:ph idx="1"/>
          </p:nvPr>
        </p:nvSpPr>
        <p:spPr>
          <a:xfrm>
            <a:off x="457200" y="1066800"/>
            <a:ext cx="8229600" cy="2743200"/>
          </a:xfrm>
        </p:spPr>
        <p:txBody>
          <a:bodyPr/>
          <a:lstStyle/>
          <a:p>
            <a:r>
              <a:rPr lang="en-US" sz="2400" b="1" dirty="0"/>
              <a:t>Describe strategies for retaining competent, high-performing employees.</a:t>
            </a:r>
            <a:endParaRPr lang="en-US" sz="2400" dirty="0"/>
          </a:p>
          <a:p>
            <a:pPr lvl="1"/>
            <a:r>
              <a:rPr lang="en-US" sz="2400" dirty="0"/>
              <a:t>Performance management system</a:t>
            </a:r>
          </a:p>
          <a:p>
            <a:pPr lvl="1"/>
            <a:r>
              <a:rPr lang="en-US" sz="2400" dirty="0"/>
              <a:t>Performance appraisal methods</a:t>
            </a:r>
          </a:p>
          <a:p>
            <a:pPr lvl="1"/>
            <a:r>
              <a:rPr lang="en-US" sz="2400" dirty="0"/>
              <a:t>Factors influencing compensation and benefits</a:t>
            </a:r>
          </a:p>
          <a:p>
            <a:pPr lvl="1"/>
            <a:r>
              <a:rPr lang="en-US" sz="2400" dirty="0"/>
              <a:t>Skill-based pay systems versus variable pay system</a:t>
            </a:r>
          </a:p>
        </p:txBody>
      </p:sp>
    </p:spTree>
    <p:extLst>
      <p:ext uri="{BB962C8B-B14F-4D97-AF65-F5344CB8AC3E}">
        <p14:creationId xmlns:p14="http://schemas.microsoft.com/office/powerpoint/2010/main" val="552227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0E3B-DC8F-4378-AE53-8132CE7A4AC5}"/>
              </a:ext>
            </a:extLst>
          </p:cNvPr>
          <p:cNvSpPr>
            <a:spLocks noGrp="1"/>
          </p:cNvSpPr>
          <p:nvPr>
            <p:ph type="title"/>
          </p:nvPr>
        </p:nvSpPr>
        <p:spPr>
          <a:xfrm>
            <a:off x="457200" y="124690"/>
            <a:ext cx="8229600" cy="580815"/>
          </a:xfrm>
        </p:spPr>
        <p:txBody>
          <a:bodyPr/>
          <a:lstStyle/>
          <a:p>
            <a:r>
              <a:rPr lang="en-US" dirty="0"/>
              <a:t>Review Learning Objective 12.6</a:t>
            </a:r>
          </a:p>
        </p:txBody>
      </p:sp>
      <p:sp>
        <p:nvSpPr>
          <p:cNvPr id="3" name="Content Placeholder 2">
            <a:extLst>
              <a:ext uri="{FF2B5EF4-FFF2-40B4-BE49-F238E27FC236}">
                <a16:creationId xmlns:a16="http://schemas.microsoft.com/office/drawing/2014/main" id="{76A267E2-2743-44F5-B55B-E6617F6BBBD9}"/>
              </a:ext>
            </a:extLst>
          </p:cNvPr>
          <p:cNvSpPr>
            <a:spLocks noGrp="1"/>
          </p:cNvSpPr>
          <p:nvPr>
            <p:ph idx="1"/>
          </p:nvPr>
        </p:nvSpPr>
        <p:spPr>
          <a:xfrm>
            <a:off x="457200" y="1066800"/>
            <a:ext cx="8229600" cy="2971800"/>
          </a:xfrm>
        </p:spPr>
        <p:txBody>
          <a:bodyPr/>
          <a:lstStyle/>
          <a:p>
            <a:r>
              <a:rPr lang="en-US" sz="2400" b="1" dirty="0"/>
              <a:t>Identify two important trends in organizational career development.</a:t>
            </a:r>
            <a:endParaRPr lang="en-US" sz="2400" dirty="0"/>
          </a:p>
          <a:p>
            <a:pPr marL="914400" lvl="1" indent="-457200">
              <a:buFont typeface="+mj-lt"/>
              <a:buAutoNum type="arabicPeriod"/>
            </a:pPr>
            <a:r>
              <a:rPr lang="en-US" sz="2400" dirty="0"/>
              <a:t>Organizations are now actively supporting lifelong learning</a:t>
            </a:r>
          </a:p>
          <a:p>
            <a:pPr marL="914400" lvl="1" indent="-457200">
              <a:buFont typeface="+mj-lt"/>
              <a:buAutoNum type="arabicPeriod"/>
            </a:pPr>
            <a:r>
              <a:rPr lang="en-US" sz="2400" dirty="0"/>
              <a:t>Internships have expanded as a way to evaluate potential employees without making a commitment to full-time employment</a:t>
            </a:r>
          </a:p>
        </p:txBody>
      </p:sp>
    </p:spTree>
    <p:extLst>
      <p:ext uri="{BB962C8B-B14F-4D97-AF65-F5344CB8AC3E}">
        <p14:creationId xmlns:p14="http://schemas.microsoft.com/office/powerpoint/2010/main" val="3135634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690"/>
            <a:ext cx="8229600" cy="580815"/>
          </a:xfrm>
        </p:spPr>
        <p:txBody>
          <a:bodyPr/>
          <a:lstStyle/>
          <a:p>
            <a:r>
              <a:rPr lang="en-US" dirty="0"/>
              <a:t>Review Learning Objective 12.7</a:t>
            </a:r>
          </a:p>
        </p:txBody>
      </p:sp>
      <p:sp>
        <p:nvSpPr>
          <p:cNvPr id="3" name="Content Placeholder 2"/>
          <p:cNvSpPr>
            <a:spLocks noGrp="1"/>
          </p:cNvSpPr>
          <p:nvPr>
            <p:ph idx="1"/>
          </p:nvPr>
        </p:nvSpPr>
        <p:spPr>
          <a:xfrm>
            <a:off x="457200" y="1066800"/>
            <a:ext cx="8229600" cy="2286000"/>
          </a:xfrm>
        </p:spPr>
        <p:txBody>
          <a:bodyPr/>
          <a:lstStyle/>
          <a:p>
            <a:r>
              <a:rPr lang="en-US" sz="2400" b="1" dirty="0"/>
              <a:t>Discuss contemporary issues in managing human resources.</a:t>
            </a:r>
            <a:endParaRPr lang="en-US" sz="2400" dirty="0"/>
          </a:p>
          <a:p>
            <a:pPr lvl="1"/>
            <a:r>
              <a:rPr lang="en-US" sz="2400" dirty="0"/>
              <a:t>Downsizing</a:t>
            </a:r>
          </a:p>
          <a:p>
            <a:pPr lvl="1"/>
            <a:r>
              <a:rPr lang="en-US" sz="2400" dirty="0"/>
              <a:t>Sexual harassment</a:t>
            </a:r>
          </a:p>
          <a:p>
            <a:pPr lvl="1"/>
            <a:r>
              <a:rPr lang="en-US" sz="2400" dirty="0"/>
              <a:t>Controlling HR costs</a:t>
            </a:r>
          </a:p>
        </p:txBody>
      </p:sp>
    </p:spTree>
    <p:extLst>
      <p:ext uri="{BB962C8B-B14F-4D97-AF65-F5344CB8AC3E}">
        <p14:creationId xmlns:p14="http://schemas.microsoft.com/office/powerpoint/2010/main" val="27106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96"/>
            <a:ext cx="8229600" cy="642938"/>
          </a:xfrm>
        </p:spPr>
        <p:txBody>
          <a:bodyPr/>
          <a:lstStyle/>
          <a:p>
            <a:r>
              <a:rPr lang="en-US" dirty="0"/>
              <a:t>Exhibit 12.1 HRM Process</a:t>
            </a:r>
          </a:p>
        </p:txBody>
      </p:sp>
      <p:pic>
        <p:nvPicPr>
          <p:cNvPr id="7" name="Picture Placeholder 6" descr="A process map illustrates a “HRM” process.&#10;Long description is available in notes,&#10;press F6">
            <a:extLst>
              <a:ext uri="{FF2B5EF4-FFF2-40B4-BE49-F238E27FC236}">
                <a16:creationId xmlns:a16="http://schemas.microsoft.com/office/drawing/2014/main" id="{BEB5041A-C51B-4DCA-B4A4-FF786B2D3BF8}"/>
              </a:ext>
            </a:extLst>
          </p:cNvPr>
          <p:cNvPicPr>
            <a:picLocks noGrp="1" noChangeAspect="1"/>
          </p:cNvPicPr>
          <p:nvPr>
            <p:ph type="pic" sz="quarter" idx="14"/>
          </p:nvPr>
        </p:nvPicPr>
        <p:blipFill>
          <a:blip r:embed="rId3" cstate="print"/>
          <a:stretch>
            <a:fillRect/>
          </a:stretch>
        </p:blipFill>
        <p:spPr>
          <a:xfrm>
            <a:off x="939169" y="1217180"/>
            <a:ext cx="7274264" cy="3965588"/>
          </a:xfrm>
          <a:prstGeom prst="rect">
            <a:avLst/>
          </a:prstGeom>
        </p:spPr>
      </p:pic>
      <p:sp>
        <p:nvSpPr>
          <p:cNvPr id="5" name="Content Placeholder 4">
            <a:extLst>
              <a:ext uri="{FF2B5EF4-FFF2-40B4-BE49-F238E27FC236}">
                <a16:creationId xmlns:a16="http://schemas.microsoft.com/office/drawing/2014/main" id="{83ED4C33-4729-492E-8402-3077FFE6D959}"/>
              </a:ext>
            </a:extLst>
          </p:cNvPr>
          <p:cNvSpPr>
            <a:spLocks noGrp="1"/>
          </p:cNvSpPr>
          <p:nvPr>
            <p:ph sz="quarter" idx="15"/>
          </p:nvPr>
        </p:nvSpPr>
        <p:spPr>
          <a:xfrm>
            <a:off x="457200" y="5802313"/>
            <a:ext cx="8229600" cy="369887"/>
          </a:xfrm>
        </p:spPr>
        <p:txBody>
          <a:bodyPr/>
          <a:lstStyle/>
          <a:p>
            <a:pPr marL="0" indent="0">
              <a:buNone/>
            </a:pPr>
            <a:r>
              <a:rPr lang="en-US" dirty="0"/>
              <a:t>Exhibit 12.1 shows the eight steps in the HRM process.</a:t>
            </a:r>
          </a:p>
        </p:txBody>
      </p:sp>
    </p:spTree>
    <p:extLst>
      <p:ext uri="{BB962C8B-B14F-4D97-AF65-F5344CB8AC3E}">
        <p14:creationId xmlns:p14="http://schemas.microsoft.com/office/powerpoint/2010/main" val="7799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03"/>
            <a:ext cx="8229600" cy="1084052"/>
          </a:xfrm>
        </p:spPr>
        <p:txBody>
          <a:bodyPr/>
          <a:lstStyle/>
          <a:p>
            <a:r>
              <a:rPr lang="en-US" dirty="0"/>
              <a:t>External Factors that Affect the Human Resource Management Process</a:t>
            </a:r>
          </a:p>
        </p:txBody>
      </p:sp>
      <p:sp>
        <p:nvSpPr>
          <p:cNvPr id="3" name="Content Placeholder 2"/>
          <p:cNvSpPr>
            <a:spLocks noGrp="1"/>
          </p:cNvSpPr>
          <p:nvPr>
            <p:ph idx="1"/>
          </p:nvPr>
        </p:nvSpPr>
        <p:spPr>
          <a:xfrm>
            <a:off x="457200" y="1600201"/>
            <a:ext cx="8229600" cy="533399"/>
          </a:xfrm>
        </p:spPr>
        <p:txBody>
          <a:bodyPr/>
          <a:lstStyle/>
          <a:p>
            <a:r>
              <a:rPr lang="en-US" sz="2400" dirty="0"/>
              <a:t>The economy: lasting impact of the Great Recession</a:t>
            </a:r>
          </a:p>
        </p:txBody>
      </p:sp>
    </p:spTree>
    <p:extLst>
      <p:ext uri="{BB962C8B-B14F-4D97-AF65-F5344CB8AC3E}">
        <p14:creationId xmlns:p14="http://schemas.microsoft.com/office/powerpoint/2010/main" val="213297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Labor Unions</a:t>
            </a:r>
          </a:p>
        </p:txBody>
      </p:sp>
      <p:sp>
        <p:nvSpPr>
          <p:cNvPr id="3" name="Content Placeholder 2"/>
          <p:cNvSpPr>
            <a:spLocks noGrp="1"/>
          </p:cNvSpPr>
          <p:nvPr>
            <p:ph idx="1"/>
          </p:nvPr>
        </p:nvSpPr>
        <p:spPr>
          <a:xfrm>
            <a:off x="457200" y="1066800"/>
            <a:ext cx="8229600" cy="1295400"/>
          </a:xfrm>
        </p:spPr>
        <p:txBody>
          <a:bodyPr/>
          <a:lstStyle/>
          <a:p>
            <a:r>
              <a:rPr lang="en-US" sz="2400" b="1" dirty="0"/>
              <a:t>Labor union</a:t>
            </a:r>
            <a:r>
              <a:rPr lang="en-US" sz="2400" dirty="0"/>
              <a:t>: an organization that represents workers and seeks to protect their interests through collective bargaining</a:t>
            </a:r>
          </a:p>
        </p:txBody>
      </p:sp>
    </p:spTree>
    <p:extLst>
      <p:ext uri="{BB962C8B-B14F-4D97-AF65-F5344CB8AC3E}">
        <p14:creationId xmlns:p14="http://schemas.microsoft.com/office/powerpoint/2010/main" val="67444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2"/>
            <a:ext cx="8229600" cy="580815"/>
          </a:xfrm>
        </p:spPr>
        <p:txBody>
          <a:bodyPr/>
          <a:lstStyle/>
          <a:p>
            <a:r>
              <a:rPr lang="en-US" dirty="0"/>
              <a:t>Laws and Rulings</a:t>
            </a:r>
          </a:p>
        </p:txBody>
      </p:sp>
      <p:sp>
        <p:nvSpPr>
          <p:cNvPr id="3" name="Content Placeholder 2"/>
          <p:cNvSpPr>
            <a:spLocks noGrp="1"/>
          </p:cNvSpPr>
          <p:nvPr>
            <p:ph idx="1"/>
          </p:nvPr>
        </p:nvSpPr>
        <p:spPr>
          <a:xfrm>
            <a:off x="457200" y="1066800"/>
            <a:ext cx="8229600" cy="838200"/>
          </a:xfrm>
        </p:spPr>
        <p:txBody>
          <a:bodyPr/>
          <a:lstStyle/>
          <a:p>
            <a:r>
              <a:rPr lang="en-US" sz="2400" b="1" dirty="0"/>
              <a:t>Affirmative action</a:t>
            </a:r>
            <a:r>
              <a:rPr lang="en-US" sz="2400" dirty="0"/>
              <a:t>: Organizational programs that enhance the status of members of protected groups</a:t>
            </a:r>
          </a:p>
        </p:txBody>
      </p:sp>
    </p:spTree>
    <p:extLst>
      <p:ext uri="{BB962C8B-B14F-4D97-AF65-F5344CB8AC3E}">
        <p14:creationId xmlns:p14="http://schemas.microsoft.com/office/powerpoint/2010/main" val="58456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Law or Ruling, Year, Description"/>
          <p:cNvSpPr>
            <a:spLocks noGrp="1"/>
          </p:cNvSpPr>
          <p:nvPr>
            <p:ph type="title"/>
          </p:nvPr>
        </p:nvSpPr>
        <p:spPr>
          <a:xfrm>
            <a:off x="457200" y="215348"/>
            <a:ext cx="8229600" cy="1066800"/>
          </a:xfrm>
        </p:spPr>
        <p:txBody>
          <a:bodyPr/>
          <a:lstStyle/>
          <a:p>
            <a:r>
              <a:rPr lang="en-US" sz="3200" dirty="0"/>
              <a:t>Exhibit 12.2 Major HRM Laws—Equal Employment Opportunity and Discrimination</a:t>
            </a:r>
          </a:p>
        </p:txBody>
      </p:sp>
      <p:graphicFrame>
        <p:nvGraphicFramePr>
          <p:cNvPr id="5" name="Table 4" descr="A chart lists the major Human Resources Management Laws in U.S.&#10;Long description is available in notes,&#10;press F6"/>
          <p:cNvGraphicFramePr>
            <a:graphicFrameLocks noGrp="1"/>
          </p:cNvGraphicFramePr>
          <p:nvPr>
            <p:extLst>
              <p:ext uri="{D42A27DB-BD31-4B8C-83A1-F6EECF244321}">
                <p14:modId xmlns:p14="http://schemas.microsoft.com/office/powerpoint/2010/main" val="2162986777"/>
              </p:ext>
            </p:extLst>
          </p:nvPr>
        </p:nvGraphicFramePr>
        <p:xfrm>
          <a:off x="457200" y="1553210"/>
          <a:ext cx="8229600" cy="3995420"/>
        </p:xfrm>
        <a:graphic>
          <a:graphicData uri="http://schemas.openxmlformats.org/drawingml/2006/table">
            <a:tbl>
              <a:tblPr firstRow="1" bandRow="1">
                <a:tableStyleId>{3B4B98B0-60AC-42C2-AFA5-B58CD77FA1E5}</a:tableStyleId>
              </a:tblPr>
              <a:tblGrid>
                <a:gridCol w="2514600">
                  <a:extLst>
                    <a:ext uri="{9D8B030D-6E8A-4147-A177-3AD203B41FA5}">
                      <a16:colId xmlns:a16="http://schemas.microsoft.com/office/drawing/2014/main" val="20000"/>
                    </a:ext>
                  </a:extLst>
                </a:gridCol>
                <a:gridCol w="1885274">
                  <a:extLst>
                    <a:ext uri="{9D8B030D-6E8A-4147-A177-3AD203B41FA5}">
                      <a16:colId xmlns:a16="http://schemas.microsoft.com/office/drawing/2014/main" val="20001"/>
                    </a:ext>
                  </a:extLst>
                </a:gridCol>
                <a:gridCol w="3829726">
                  <a:extLst>
                    <a:ext uri="{9D8B030D-6E8A-4147-A177-3AD203B41FA5}">
                      <a16:colId xmlns:a16="http://schemas.microsoft.com/office/drawing/2014/main" val="20002"/>
                    </a:ext>
                  </a:extLst>
                </a:gridCol>
              </a:tblGrid>
              <a:tr h="368300">
                <a:tc>
                  <a:txBody>
                    <a:bodyPr/>
                    <a:lstStyle/>
                    <a:p>
                      <a:r>
                        <a:rPr lang="en-US" sz="1600" dirty="0">
                          <a:solidFill>
                            <a:schemeClr val="bg1"/>
                          </a:solidFill>
                        </a:rPr>
                        <a:t>Law</a:t>
                      </a:r>
                      <a:r>
                        <a:rPr lang="en-US" sz="1600" baseline="0" dirty="0">
                          <a:solidFill>
                            <a:schemeClr val="bg1"/>
                          </a:solidFill>
                        </a:rPr>
                        <a:t> or Ruling</a:t>
                      </a:r>
                      <a:endParaRPr lang="en-US" sz="1600"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Year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Description</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Equal Pay Act</a:t>
                      </a:r>
                      <a:endParaRPr lang="en-US" sz="1600" b="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dirty="0"/>
                        <a:t>1963</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Prohibits pay differences for equal work based on gender</a:t>
                      </a:r>
                      <a:endParaRPr lang="en-US" sz="1600" dirty="0"/>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Civil Rights Act, Title VII</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1964 </a:t>
                      </a:r>
                    </a:p>
                    <a:p>
                      <a:r>
                        <a:rPr lang="en-US" sz="1600" dirty="0"/>
                        <a:t>(amended 1972)</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Prohibits discrimination based on race, color, religion, national origin, or gender</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Age Discrimination in Employment Act</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1967 </a:t>
                      </a:r>
                    </a:p>
                    <a:p>
                      <a:r>
                        <a:rPr lang="en-US" sz="1600" dirty="0"/>
                        <a:t>(amended</a:t>
                      </a:r>
                      <a:r>
                        <a:rPr lang="en-US" sz="1600" baseline="0" dirty="0"/>
                        <a:t> 1978)</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Prohibits discrimination against employees 40 years and older</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Vocational Rehabilitation Act</a:t>
                      </a:r>
                      <a:endParaRPr lang="en-US" sz="1600" b="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t>1973</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Prohibits discrimination on the basis of physical or mental disabilities</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68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mn-lt"/>
                          <a:ea typeface="+mn-ea"/>
                          <a:cs typeface="+mn-cs"/>
                        </a:rPr>
                        <a:t>Americans with Disabilities Act</a:t>
                      </a:r>
                      <a:endParaRPr lang="en-US" sz="1600" b="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dirty="0"/>
                        <a:t>1990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Prohibits discrimination against individuals who have disabilities or chronic illnesses; also requires reasonable accommodations for these individuals</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12057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164</TotalTime>
  <Words>6450</Words>
  <Application>Microsoft Office PowerPoint</Application>
  <PresentationFormat>On-screen Show (4:3)</PresentationFormat>
  <Paragraphs>556</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Times New Roman</vt:lpstr>
      <vt:lpstr>Verdana</vt:lpstr>
      <vt:lpstr>Wingdings</vt:lpstr>
      <vt:lpstr>508 Lecture</vt:lpstr>
      <vt:lpstr>Management</vt:lpstr>
      <vt:lpstr>Learning Objectives</vt:lpstr>
      <vt:lpstr>Why Human Resource Management is Important</vt:lpstr>
      <vt:lpstr>The Human Resource Management Process</vt:lpstr>
      <vt:lpstr>Exhibit 12.1 HRM Process</vt:lpstr>
      <vt:lpstr>External Factors that Affect the Human Resource Management Process</vt:lpstr>
      <vt:lpstr>Labor Unions</vt:lpstr>
      <vt:lpstr>Laws and Rulings</vt:lpstr>
      <vt:lpstr>Exhibit 12.2 Major HRM Laws—Equal Employment Opportunity and Discrimination</vt:lpstr>
      <vt:lpstr>Exhibit 12.2 Major HRM Laws—Compensation/Benefits</vt:lpstr>
      <vt:lpstr>Exhibit 12.2 Major HRM Laws—Health/Safety</vt:lpstr>
      <vt:lpstr>Global H R M</vt:lpstr>
      <vt:lpstr>Demography</vt:lpstr>
      <vt:lpstr>Human Resource Planning</vt:lpstr>
      <vt:lpstr>Current Assessment</vt:lpstr>
      <vt:lpstr>Meeting Future H R Needs/Increased Scrutiny in Selection Process</vt:lpstr>
      <vt:lpstr>Recruitment and Decruitment</vt:lpstr>
      <vt:lpstr>Exhibit 12.3 Recruiting Sources</vt:lpstr>
      <vt:lpstr>Exhibit 12.4 Decruitment Options</vt:lpstr>
      <vt:lpstr>Selection</vt:lpstr>
      <vt:lpstr>Exhibit 12.5 Selection Decision Outcomes</vt:lpstr>
      <vt:lpstr>Validity and Reliability</vt:lpstr>
      <vt:lpstr>Exhibit 12.6 Selection Tools</vt:lpstr>
      <vt:lpstr>Assessing an Applicant’s Future Job Performance</vt:lpstr>
      <vt:lpstr>Realistic Job Preview</vt:lpstr>
      <vt:lpstr>Orientation</vt:lpstr>
      <vt:lpstr>Exhibit 12.7 Entry Socialization Options (1 of 2)</vt:lpstr>
      <vt:lpstr>Exhibit 12.7 Entry Socialization Options (2 of 2)</vt:lpstr>
      <vt:lpstr>Exhibit 12.8 Types of Training</vt:lpstr>
      <vt:lpstr>Exhibit 12.9 Traditional Training Methods</vt:lpstr>
      <vt:lpstr>Exhibit 12.9 Technology-Based Training Methods</vt:lpstr>
      <vt:lpstr>Evaluating Employee Performance </vt:lpstr>
      <vt:lpstr>Exhibit 12.10 Performance Appraisal Methods (1 of 2)</vt:lpstr>
      <vt:lpstr>Exhibit 12.10 Performance Appraisal Methods (2 of 2)</vt:lpstr>
      <vt:lpstr>Electronic Performance Monitoring</vt:lpstr>
      <vt:lpstr>Compensation and Benefits</vt:lpstr>
      <vt:lpstr>Exhibit 12.11 What Determines Pay and Benefits</vt:lpstr>
      <vt:lpstr>Other Pay Factors</vt:lpstr>
      <vt:lpstr>Two Trends Shaping Career Development</vt:lpstr>
      <vt:lpstr>Sexual Harassment</vt:lpstr>
      <vt:lpstr>Bullying in the Workplace</vt:lpstr>
      <vt:lpstr>Review Learning Objective 12.1</vt:lpstr>
      <vt:lpstr>Review Learning Objective 12.2</vt:lpstr>
      <vt:lpstr>Review Learning Objective 12.3</vt:lpstr>
      <vt:lpstr>Review Learning Objective 12.4</vt:lpstr>
      <vt:lpstr>Review Learning Objective 12.5</vt:lpstr>
      <vt:lpstr>Review Learning Objective 12.6</vt:lpstr>
      <vt:lpstr>Review Learning Objective 12.7</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12, Managing Human Resources</dc:title>
  <dc:subject/>
  <dc:creator>Stephen P. Robbins and Mary Coulter</dc:creator>
  <cp:keywords>Management</cp:keywords>
  <dc:description/>
  <cp:lastModifiedBy>Rakshit, Nikhil</cp:lastModifiedBy>
  <cp:revision>715</cp:revision>
  <dcterms:created xsi:type="dcterms:W3CDTF">2014-07-14T20:04:21Z</dcterms:created>
  <dcterms:modified xsi:type="dcterms:W3CDTF">2020-05-21T10:49:11Z</dcterms:modified>
  <cp:category/>
</cp:coreProperties>
</file>