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435280" cy="490066"/>
          </a:xfrm>
        </p:spPr>
        <p:txBody>
          <a:bodyPr>
            <a:normAutofit fontScale="90000"/>
          </a:bodyPr>
          <a:lstStyle/>
          <a:p>
            <a:r>
              <a:rPr lang="tr-TR" b="1" dirty="0" smtClean="0"/>
              <a:t>Karşılıksız Çek</a:t>
            </a:r>
            <a:endParaRPr lang="tr-TR" b="1" dirty="0"/>
          </a:p>
        </p:txBody>
      </p:sp>
      <p:sp>
        <p:nvSpPr>
          <p:cNvPr id="3" name="2 İçerik Yer Tutucusu"/>
          <p:cNvSpPr>
            <a:spLocks noGrp="1"/>
          </p:cNvSpPr>
          <p:nvPr>
            <p:ph idx="1"/>
          </p:nvPr>
        </p:nvSpPr>
        <p:spPr>
          <a:xfrm>
            <a:off x="467544" y="836712"/>
            <a:ext cx="8424936" cy="5688632"/>
          </a:xfrm>
        </p:spPr>
        <p:txBody>
          <a:bodyPr>
            <a:normAutofit lnSpcReduction="10000"/>
          </a:bodyPr>
          <a:lstStyle/>
          <a:p>
            <a:r>
              <a:rPr lang="tr-TR" sz="2000" dirty="0" smtClean="0"/>
              <a:t>Yetkili hamil tarafından ödeme için süresinde ibraz edilen geçerli çekin karşılığının keşidecinin çek üzerinde belirtilen muhatap banka </a:t>
            </a:r>
            <a:r>
              <a:rPr lang="tr-TR" sz="2000" dirty="0" err="1" smtClean="0"/>
              <a:t>nezdindeki</a:t>
            </a:r>
            <a:r>
              <a:rPr lang="tr-TR" sz="2000" dirty="0" smtClean="0"/>
              <a:t> hesabında çekin ödenmesine elverişli şekilde tamamen veya kısmen mevcut bulunmaması halinde “karşılıksız çek” karşımıza çıkar.</a:t>
            </a:r>
          </a:p>
          <a:p>
            <a:r>
              <a:rPr lang="tr-TR" sz="2000" dirty="0" smtClean="0"/>
              <a:t>Bu durum, Çek Kanunu’nun 3/3. fıkrasında; “‘Karşılıksızdır’ işlemi, muhatap bankanın hamile kanunen ödemekle yükümlü olduğu miktarın dışında, çek bedelinin karşılanamayan kısmıyla sınırlı olarak yapılır” şeklinde ifade edilmiştir.</a:t>
            </a:r>
          </a:p>
          <a:p>
            <a:r>
              <a:rPr lang="tr-TR" sz="2000" dirty="0" smtClean="0"/>
              <a:t>Hesapta yeterli karşılığın bulunmaması hesabın alacaklı cari hesabı şeklinde olduğu durumlarda yeterli nakdin hesapta bulunmaması şeklinde olabilirken muhatap banka ile hesap sahibi arasında çekle işleyen borçlu cari hesabının mevcut olduğu durumlarda ise çekin bedelinin muhatap bankaca hesap sahibine açılan kredinin limitini aşması şeklince de olabilir.</a:t>
            </a:r>
          </a:p>
          <a:p>
            <a:r>
              <a:rPr lang="tr-TR" sz="2000" dirty="0" smtClean="0"/>
              <a:t>Çekin karşılıksız olduğu gerekçesiyle ödenmediği durumlarda, çekini ödeme için kanuni ibraz süresi içerisinde muhatap bankaya ibraz eden ve karşılıksız olduğunu yine kanuni süresi içerisinde tespit ettiren hamilin keşideci dahil müracaat borçlularına kambiyo senetleri hakkındaki özel takip usullerine göre başvurma hakkı da vardır (TTK m. 808-811).</a:t>
            </a:r>
          </a:p>
          <a:p>
            <a:endParaRPr lang="tr-TR" sz="2000" dirty="0"/>
          </a:p>
        </p:txBody>
      </p:sp>
    </p:spTree>
    <p:extLst>
      <p:ext uri="{BB962C8B-B14F-4D97-AF65-F5344CB8AC3E}">
        <p14:creationId xmlns:p14="http://schemas.microsoft.com/office/powerpoint/2010/main" val="1809259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Başvurma Hakkı</a:t>
            </a:r>
            <a:endParaRPr lang="tr-TR" b="1" dirty="0"/>
          </a:p>
        </p:txBody>
      </p:sp>
      <p:sp>
        <p:nvSpPr>
          <p:cNvPr id="3" name="2 İçerik Yer Tutucusu"/>
          <p:cNvSpPr>
            <a:spLocks noGrp="1"/>
          </p:cNvSpPr>
          <p:nvPr>
            <p:ph idx="1"/>
          </p:nvPr>
        </p:nvSpPr>
        <p:spPr>
          <a:xfrm>
            <a:off x="251520" y="1196752"/>
            <a:ext cx="8640960" cy="5472608"/>
          </a:xfrm>
        </p:spPr>
        <p:txBody>
          <a:bodyPr>
            <a:normAutofit/>
          </a:bodyPr>
          <a:lstStyle/>
          <a:p>
            <a:endParaRPr lang="tr-TR" sz="2400" dirty="0" smtClean="0"/>
          </a:p>
          <a:p>
            <a:r>
              <a:rPr lang="tr-TR" sz="2400" dirty="0" smtClean="0"/>
              <a:t>Zamanında ibraz edilmiş olmasına rağmen ödenmeyen bir çek ödenmemiş olduğu ve ödememe hâli;</a:t>
            </a:r>
          </a:p>
          <a:p>
            <a:pPr lvl="1"/>
            <a:r>
              <a:rPr lang="tr-TR" sz="2400" dirty="0" smtClean="0"/>
              <a:t>Resmî bir belge, “protesto” ile,</a:t>
            </a:r>
          </a:p>
          <a:p>
            <a:pPr lvl="1"/>
            <a:r>
              <a:rPr lang="tr-TR" sz="2400" dirty="0" smtClean="0"/>
              <a:t>Muhatap tarafından, ibraz günü de gösterilmek suretiyle, çekin üzerine yazılmış olan tarihli bir beyanla,</a:t>
            </a:r>
          </a:p>
          <a:p>
            <a:pPr lvl="1"/>
            <a:r>
              <a:rPr lang="tr-TR" sz="2400" dirty="0" smtClean="0"/>
              <a:t>Bir takas odasının, çek zamanında teslim edildiği hâlde ödenmediğini tespit eden tarihli bir beyanıyla,</a:t>
            </a:r>
          </a:p>
          <a:p>
            <a:pPr>
              <a:buNone/>
            </a:pPr>
            <a:r>
              <a:rPr lang="tr-TR" sz="2400" dirty="0" smtClean="0"/>
              <a:t>	sabit bulunduğu takdirde hamil; cirantalar, düzenleyen ve diğer çek borçlularına karşı başvurma haklarını kullanabilir (TTK m. 808).</a:t>
            </a:r>
          </a:p>
          <a:p>
            <a:endParaRPr lang="tr-TR" sz="2400" dirty="0"/>
          </a:p>
        </p:txBody>
      </p:sp>
    </p:spTree>
    <p:extLst>
      <p:ext uri="{BB962C8B-B14F-4D97-AF65-F5344CB8AC3E}">
        <p14:creationId xmlns:p14="http://schemas.microsoft.com/office/powerpoint/2010/main" val="368897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0"/>
            <a:ext cx="7787208" cy="562074"/>
          </a:xfrm>
        </p:spPr>
        <p:txBody>
          <a:bodyPr>
            <a:normAutofit fontScale="90000"/>
          </a:bodyPr>
          <a:lstStyle/>
          <a:p>
            <a:r>
              <a:rPr lang="tr-TR" b="1" dirty="0" smtClean="0"/>
              <a:t>Başvurma Hakkının Kapsamı</a:t>
            </a:r>
            <a:endParaRPr lang="tr-TR" b="1" dirty="0"/>
          </a:p>
        </p:txBody>
      </p:sp>
      <p:sp>
        <p:nvSpPr>
          <p:cNvPr id="3" name="2 İçerik Yer Tutucusu"/>
          <p:cNvSpPr>
            <a:spLocks noGrp="1"/>
          </p:cNvSpPr>
          <p:nvPr>
            <p:ph idx="1"/>
          </p:nvPr>
        </p:nvSpPr>
        <p:spPr>
          <a:xfrm>
            <a:off x="179512" y="548680"/>
            <a:ext cx="8712968" cy="6048672"/>
          </a:xfrm>
        </p:spPr>
        <p:txBody>
          <a:bodyPr>
            <a:noAutofit/>
          </a:bodyPr>
          <a:lstStyle/>
          <a:p>
            <a:r>
              <a:rPr lang="tr-TR" sz="1900" dirty="0" smtClean="0"/>
              <a:t>Türk Ticaret Kanunu’nun 810. maddesine göre; hamil, başvurma yolu ile;</a:t>
            </a:r>
          </a:p>
          <a:p>
            <a:pPr lvl="1">
              <a:buNone/>
            </a:pPr>
            <a:r>
              <a:rPr lang="tr-TR" sz="1900" dirty="0" smtClean="0"/>
              <a:t>a) Çekin ödenmemiş olan bedelini,</a:t>
            </a:r>
          </a:p>
          <a:p>
            <a:pPr lvl="1">
              <a:buNone/>
            </a:pPr>
            <a:r>
              <a:rPr lang="tr-TR" sz="1900" dirty="0" smtClean="0"/>
              <a:t>b) İbraz gününden itibaren bu tutarın faizini,</a:t>
            </a:r>
          </a:p>
          <a:p>
            <a:pPr lvl="1">
              <a:buNone/>
            </a:pPr>
            <a:r>
              <a:rPr lang="tr-TR" sz="1900" dirty="0" smtClean="0"/>
              <a:t>c) Protestonun veya buna denk olan belirlemenin ve gönderilen ihbarnamelerin giderleri ile diğer giderleri ve</a:t>
            </a:r>
          </a:p>
          <a:p>
            <a:pPr lvl="1">
              <a:buNone/>
            </a:pPr>
            <a:r>
              <a:rPr lang="tr-TR" sz="1900" dirty="0" smtClean="0"/>
              <a:t>d) Çek bedelinin binde üçünü aşmamak üzere komisyon ücretini,</a:t>
            </a:r>
          </a:p>
          <a:p>
            <a:pPr lvl="1">
              <a:buNone/>
            </a:pPr>
            <a:r>
              <a:rPr lang="tr-TR" sz="1900" dirty="0" smtClean="0"/>
              <a:t>isteyebilir.</a:t>
            </a:r>
          </a:p>
          <a:p>
            <a:pPr marL="0" lvl="1" indent="0">
              <a:buFont typeface="Arial" pitchFamily="34" charset="0"/>
              <a:buChar char="•"/>
            </a:pPr>
            <a:r>
              <a:rPr lang="tr-TR" sz="1900" dirty="0" smtClean="0"/>
              <a:t>Ayrıca, muhatap nezdinde karşılığı kısmen veya tamamen bulunmayan bir çek düzenleyen kişi, çekin karşılıksız kalan bedelinin yüzde onunu ödemekle yükümlü olduktan başka, hamilin bu yüzden uğradığı zararı da tazmin etme yükümlülüğü altındadır (TTK m. 783/3). </a:t>
            </a:r>
          </a:p>
          <a:p>
            <a:endParaRPr lang="tr-TR" sz="1900" dirty="0" smtClean="0"/>
          </a:p>
          <a:p>
            <a:r>
              <a:rPr lang="tr-TR" sz="1900" dirty="0" smtClean="0"/>
              <a:t>Çek bedelini ödemiş olan başvurma borçlusu kendisinden önce gelen borçlulardan;</a:t>
            </a:r>
          </a:p>
          <a:p>
            <a:pPr>
              <a:buNone/>
            </a:pPr>
            <a:r>
              <a:rPr lang="tr-TR" sz="1900" dirty="0" smtClean="0"/>
              <a:t>		a) Ödemiş olduğu tutarın tamamını,</a:t>
            </a:r>
          </a:p>
          <a:p>
            <a:pPr>
              <a:buNone/>
            </a:pPr>
            <a:r>
              <a:rPr lang="tr-TR" sz="1900" dirty="0" smtClean="0"/>
              <a:t>		b) Ödeme tarihinden itibaren bu tutarın faizini,</a:t>
            </a:r>
          </a:p>
          <a:p>
            <a:pPr>
              <a:buNone/>
            </a:pPr>
            <a:r>
              <a:rPr lang="tr-TR" sz="1900" dirty="0" smtClean="0"/>
              <a:t>		c) Yaptığı giderleri ve</a:t>
            </a:r>
          </a:p>
          <a:p>
            <a:pPr>
              <a:buNone/>
            </a:pPr>
            <a:r>
              <a:rPr lang="tr-TR" sz="1900" dirty="0" smtClean="0"/>
              <a:t>		d) Poliçe bedelinin binde ikisini aşmamak üzere komisyon ücretini, </a:t>
            </a:r>
          </a:p>
          <a:p>
            <a:pPr>
              <a:buNone/>
            </a:pPr>
            <a:r>
              <a:rPr lang="tr-TR" sz="1900" dirty="0" smtClean="0"/>
              <a:t>	isteyebilir.</a:t>
            </a:r>
          </a:p>
          <a:p>
            <a:pPr marL="0" lvl="1" indent="0">
              <a:buFont typeface="Arial" pitchFamily="34" charset="0"/>
              <a:buChar char="•"/>
            </a:pPr>
            <a:endParaRPr lang="tr-TR" sz="1900" dirty="0" smtClean="0"/>
          </a:p>
          <a:p>
            <a:endParaRPr lang="tr-TR" sz="1900" dirty="0"/>
          </a:p>
        </p:txBody>
      </p:sp>
    </p:spTree>
    <p:extLst>
      <p:ext uri="{BB962C8B-B14F-4D97-AF65-F5344CB8AC3E}">
        <p14:creationId xmlns:p14="http://schemas.microsoft.com/office/powerpoint/2010/main" val="4257575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Karşılıksız Çekin </a:t>
            </a:r>
            <a:r>
              <a:rPr lang="tr-TR" b="1" dirty="0" smtClean="0"/>
              <a:t>Cezai Yaptırımı</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dirty="0"/>
              <a:t>	</a:t>
            </a:r>
            <a:r>
              <a:rPr lang="tr-TR" dirty="0" smtClean="0"/>
              <a:t>    	</a:t>
            </a:r>
            <a:r>
              <a:rPr lang="tr-TR" b="1" dirty="0" smtClean="0"/>
              <a:t>      “Adli Para Cezası”</a:t>
            </a:r>
          </a:p>
          <a:p>
            <a:pPr marL="0" indent="0">
              <a:buNone/>
            </a:pPr>
            <a:endParaRPr lang="tr-TR" b="1" dirty="0"/>
          </a:p>
          <a:p>
            <a:pPr marL="0" indent="0">
              <a:lnSpc>
                <a:spcPct val="125000"/>
              </a:lnSpc>
              <a:buNone/>
            </a:pPr>
            <a:r>
              <a:rPr lang="tr-TR" sz="1900" dirty="0"/>
              <a:t>Üzerinde yazılı bulunan düzenleme tarihine göre kanuni ibraz süresi içinde ibrazında, çekle ilgili olarak “karşılıksızdır” işlemi yapılmasına sebebiyet veren kişi hakkında, hamilin şikâyeti üzerine, her bir çekle ilgili olarak, </a:t>
            </a:r>
            <a:r>
              <a:rPr lang="tr-TR" sz="1900" dirty="0" err="1"/>
              <a:t>binbeşyüz</a:t>
            </a:r>
            <a:r>
              <a:rPr lang="tr-TR" sz="1900" dirty="0"/>
              <a:t> güne kadar adli para cezasına hükmolunur. Ancak, hükmedilecek adli para cezası; çek bedelinin karşılıksız kalan miktarı, (…)</a:t>
            </a:r>
            <a:r>
              <a:rPr lang="tr-TR" sz="1900" baseline="30000" dirty="0"/>
              <a:t>(2)</a:t>
            </a:r>
            <a:r>
              <a:rPr lang="tr-TR" sz="1900" dirty="0"/>
              <a:t> az olamaz. </a:t>
            </a:r>
          </a:p>
        </p:txBody>
      </p:sp>
      <p:sp>
        <p:nvSpPr>
          <p:cNvPr id="4" name="3 Aşağı Ok"/>
          <p:cNvSpPr/>
          <p:nvPr/>
        </p:nvSpPr>
        <p:spPr>
          <a:xfrm>
            <a:off x="3821571" y="1268761"/>
            <a:ext cx="75043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ltbilgi Yer Tutucusu 4"/>
          <p:cNvSpPr>
            <a:spLocks noGrp="1"/>
          </p:cNvSpPr>
          <p:nvPr>
            <p:ph type="ftr" sz="quarter" idx="11"/>
          </p:nvPr>
        </p:nvSpPr>
        <p:spPr/>
        <p:txBody>
          <a:bodyPr/>
          <a:lstStyle/>
          <a:p>
            <a:r>
              <a:rPr lang="tr-TR" smtClean="0"/>
              <a:t>Arş. Gör. Gökhan Aydoğan</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776090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Karşılıksız Çekin İdari Yaptırımı</a:t>
            </a:r>
            <a:endParaRPr lang="tr-TR" b="1" dirty="0"/>
          </a:p>
        </p:txBody>
      </p:sp>
      <p:sp>
        <p:nvSpPr>
          <p:cNvPr id="3" name="2 İçerik Yer Tutucusu"/>
          <p:cNvSpPr>
            <a:spLocks noGrp="1"/>
          </p:cNvSpPr>
          <p:nvPr>
            <p:ph idx="1"/>
          </p:nvPr>
        </p:nvSpPr>
        <p:spPr/>
        <p:txBody>
          <a:bodyPr>
            <a:noAutofit/>
          </a:bodyPr>
          <a:lstStyle/>
          <a:p>
            <a:pPr>
              <a:lnSpc>
                <a:spcPct val="130000"/>
              </a:lnSpc>
              <a:buNone/>
            </a:pPr>
            <a:endParaRPr lang="tr-TR" sz="1600" dirty="0" smtClean="0"/>
          </a:p>
          <a:p>
            <a:pPr>
              <a:lnSpc>
                <a:spcPct val="130000"/>
              </a:lnSpc>
              <a:buNone/>
            </a:pPr>
            <a:r>
              <a:rPr lang="tr-TR" sz="1600" b="1" dirty="0" smtClean="0"/>
              <a:t>		  </a:t>
            </a:r>
          </a:p>
          <a:p>
            <a:pPr>
              <a:lnSpc>
                <a:spcPct val="130000"/>
              </a:lnSpc>
              <a:buNone/>
            </a:pPr>
            <a:r>
              <a:rPr lang="tr-TR" sz="1600" b="1" dirty="0" smtClean="0"/>
              <a:t>           </a:t>
            </a:r>
            <a:r>
              <a:rPr lang="tr-TR" sz="2000" b="1" dirty="0" smtClean="0"/>
              <a:t>  	           “ÇEK DÜZENLEME VE ÇEK HESABI AÇMA YASAĞI”</a:t>
            </a:r>
            <a:endParaRPr lang="tr-TR" sz="1600" b="1" dirty="0" smtClean="0"/>
          </a:p>
          <a:p>
            <a:pPr>
              <a:lnSpc>
                <a:spcPct val="130000"/>
              </a:lnSpc>
              <a:buNone/>
            </a:pPr>
            <a:endParaRPr lang="tr-TR" sz="1600" dirty="0" smtClean="0"/>
          </a:p>
          <a:p>
            <a:pPr>
              <a:lnSpc>
                <a:spcPct val="130000"/>
              </a:lnSpc>
              <a:buNone/>
            </a:pPr>
            <a:r>
              <a:rPr lang="tr-TR" sz="1600" dirty="0" smtClean="0"/>
              <a:t>		Mahkeme, </a:t>
            </a:r>
            <a:r>
              <a:rPr lang="tr-TR" sz="1600" dirty="0"/>
              <a:t>çek düzenleme ve çek hesabı açma yasağına; bu yasağın bulunması hâlinde, çek düzenleme ve çek hesabı açma yasağının devamına hükmeder. Yargılama sırasında da resen mahkeme tarafından koruma tedbiri olarak çek düzenleme ve çek hesabı açma yasağına karar verilir. Çek düzenleme ve çek hesabı açma yasağı, çek hesabı sahibi gerçek veya tüzel kişi, bu tüzel kişi adına çek keşide edenler ve karşılıksız çekin bir sermaye şirketi adına düzenlenmesi durumunda ayrıca yönetim organı ile ticaret siciline tescil edilen şirket yetkilileri hakkında uygulanır. </a:t>
            </a:r>
            <a:endParaRPr lang="tr-TR" sz="1600" dirty="0" smtClean="0"/>
          </a:p>
          <a:p>
            <a:pPr>
              <a:lnSpc>
                <a:spcPct val="130000"/>
              </a:lnSpc>
              <a:buNone/>
            </a:pPr>
            <a:r>
              <a:rPr lang="tr-TR" sz="1600" dirty="0" smtClean="0"/>
              <a:t>		Hakkında </a:t>
            </a:r>
            <a:r>
              <a:rPr lang="tr-TR" sz="1600" dirty="0"/>
              <a:t>çek düzenleme ve çek hesabı açma yasağı kararı verilmiş olan kişi, elindeki bütün çek yapraklarını ait olduğu bankalara iade etmekle yükümlüdür. Bu kişi adına yeni bir çek hesabı açılamaz. </a:t>
            </a:r>
          </a:p>
        </p:txBody>
      </p:sp>
      <p:sp>
        <p:nvSpPr>
          <p:cNvPr id="4" name="3 Aşağı Ok"/>
          <p:cNvSpPr/>
          <p:nvPr/>
        </p:nvSpPr>
        <p:spPr>
          <a:xfrm>
            <a:off x="4067944" y="1417638"/>
            <a:ext cx="792088" cy="8592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ltbilgi Yer Tutucusu 4"/>
          <p:cNvSpPr>
            <a:spLocks noGrp="1"/>
          </p:cNvSpPr>
          <p:nvPr>
            <p:ph type="ftr" sz="quarter" idx="11"/>
          </p:nvPr>
        </p:nvSpPr>
        <p:spPr/>
        <p:txBody>
          <a:bodyPr/>
          <a:lstStyle/>
          <a:p>
            <a:r>
              <a:rPr lang="tr-TR" smtClean="0"/>
              <a:t>Arş. Gör. Gökhan Aydoğan</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6454081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2875" y="116632"/>
            <a:ext cx="8075240" cy="706090"/>
          </a:xfrm>
        </p:spPr>
        <p:txBody>
          <a:bodyPr>
            <a:normAutofit fontScale="90000"/>
          </a:bodyPr>
          <a:lstStyle/>
          <a:p>
            <a:r>
              <a:rPr lang="tr-TR" b="1" dirty="0" smtClean="0"/>
              <a:t>Yaptırımın Kaldırılması</a:t>
            </a:r>
            <a:endParaRPr lang="tr-TR" b="1" dirty="0"/>
          </a:p>
        </p:txBody>
      </p:sp>
      <p:sp>
        <p:nvSpPr>
          <p:cNvPr id="3" name="2 İçerik Yer Tutucusu"/>
          <p:cNvSpPr>
            <a:spLocks noGrp="1"/>
          </p:cNvSpPr>
          <p:nvPr>
            <p:ph idx="1"/>
          </p:nvPr>
        </p:nvSpPr>
        <p:spPr>
          <a:xfrm>
            <a:off x="323528" y="980728"/>
            <a:ext cx="8496944" cy="5375622"/>
          </a:xfrm>
        </p:spPr>
        <p:txBody>
          <a:bodyPr>
            <a:noAutofit/>
          </a:bodyPr>
          <a:lstStyle/>
          <a:p>
            <a:pPr>
              <a:lnSpc>
                <a:spcPct val="120000"/>
              </a:lnSpc>
            </a:pPr>
            <a:r>
              <a:rPr lang="tr-TR" sz="1900" dirty="0" smtClean="0"/>
              <a:t>Çek Kanunu’nun 6. maddesinde çek düzenleme ve çek hesabı açma yasağının kaldırılmasına ilişkin esaslara yer verilmiştir. Bu düzenlemeye göre</a:t>
            </a:r>
            <a:r>
              <a:rPr lang="tr-TR" sz="1900" dirty="0"/>
              <a:t>;</a:t>
            </a:r>
            <a:endParaRPr lang="tr-TR" sz="1900" dirty="0" smtClean="0"/>
          </a:p>
          <a:p>
            <a:pPr marL="0" indent="0">
              <a:lnSpc>
                <a:spcPct val="120000"/>
              </a:lnSpc>
              <a:buNone/>
            </a:pPr>
            <a:endParaRPr lang="tr-TR" sz="1900" dirty="0"/>
          </a:p>
          <a:p>
            <a:pPr marL="0" indent="0">
              <a:lnSpc>
                <a:spcPct val="120000"/>
              </a:lnSpc>
              <a:buNone/>
            </a:pPr>
            <a:r>
              <a:rPr lang="tr-TR" sz="1900" dirty="0" smtClean="0"/>
              <a:t>Karşılıksız </a:t>
            </a:r>
            <a:r>
              <a:rPr lang="tr-TR" sz="1900" dirty="0"/>
              <a:t>kalan çek bedelinin, çekin üzerinde yazılı bulunan düzenleme tarihine göre kanunî ibraz tarihinden itibaren işleyecek 3095 sayılı Kanuna göre ticarî işlerde temerrüt faiz oranı üzerinden hesaplanacak faizi ile birlikte tamamen </a:t>
            </a:r>
            <a:r>
              <a:rPr lang="tr-TR" sz="1900" dirty="0" smtClean="0"/>
              <a:t>ödeyen ya da </a:t>
            </a:r>
            <a:r>
              <a:rPr lang="tr-TR" sz="1900" dirty="0"/>
              <a:t>h</a:t>
            </a:r>
            <a:r>
              <a:rPr lang="tr-TR" sz="1900" dirty="0" smtClean="0"/>
              <a:t>akkında yapılan şikayetten vazgeçilen kişi hakkında;</a:t>
            </a:r>
            <a:endParaRPr lang="tr-TR" sz="1900" dirty="0"/>
          </a:p>
          <a:p>
            <a:pPr marL="400050" lvl="1" indent="0">
              <a:lnSpc>
                <a:spcPct val="120000"/>
              </a:lnSpc>
              <a:buNone/>
            </a:pPr>
            <a:r>
              <a:rPr lang="tr-TR" sz="1900" dirty="0" smtClean="0"/>
              <a:t>a</a:t>
            </a:r>
            <a:r>
              <a:rPr lang="tr-TR" sz="1900" dirty="0"/>
              <a:t>) Yargılama aşamasında mahkeme tarafından davanın </a:t>
            </a:r>
            <a:r>
              <a:rPr lang="tr-TR" sz="1900" dirty="0" smtClean="0"/>
              <a:t>düşmesine</a:t>
            </a:r>
            <a:r>
              <a:rPr lang="tr-TR" sz="1900" dirty="0"/>
              <a:t>,</a:t>
            </a:r>
          </a:p>
          <a:p>
            <a:pPr marL="400050" lvl="1" indent="0">
              <a:lnSpc>
                <a:spcPct val="120000"/>
              </a:lnSpc>
              <a:buNone/>
            </a:pPr>
            <a:r>
              <a:rPr lang="tr-TR" sz="1900" dirty="0"/>
              <a:t>b) Mahkûmiyet hükmünün kesinleşmesinden sonra mahkeme tarafından hükmün bütün sonuçlarıyla ortadan kaldırılmasına,</a:t>
            </a:r>
          </a:p>
          <a:p>
            <a:pPr marL="0" indent="0">
              <a:lnSpc>
                <a:spcPct val="120000"/>
              </a:lnSpc>
              <a:buNone/>
            </a:pPr>
            <a:r>
              <a:rPr lang="tr-TR" sz="1900" dirty="0" smtClean="0"/>
              <a:t> karar </a:t>
            </a:r>
            <a:r>
              <a:rPr lang="tr-TR" sz="1900" dirty="0"/>
              <a:t>verilir. </a:t>
            </a:r>
            <a:endParaRPr lang="tr-TR" sz="1900" dirty="0" smtClean="0"/>
          </a:p>
          <a:p>
            <a:pPr marL="0" indent="0" algn="just">
              <a:lnSpc>
                <a:spcPct val="120000"/>
              </a:lnSpc>
              <a:buNone/>
            </a:pPr>
            <a:r>
              <a:rPr lang="tr-TR" sz="1900" dirty="0" smtClean="0"/>
              <a:t>Çek </a:t>
            </a:r>
            <a:r>
              <a:rPr lang="tr-TR" sz="1900" dirty="0"/>
              <a:t>düzenleme ve çek hesabı açma yasağının kaldırıldığı, MERSİS ile Risk Merkezine </a:t>
            </a:r>
            <a:r>
              <a:rPr lang="tr-TR" sz="1900" dirty="0" smtClean="0"/>
              <a:t>Çek Kanununun 5 </a:t>
            </a:r>
            <a:r>
              <a:rPr lang="tr-TR" sz="1900" dirty="0"/>
              <a:t>inci </a:t>
            </a:r>
            <a:r>
              <a:rPr lang="tr-TR" sz="1900" dirty="0" smtClean="0"/>
              <a:t>maddesinin </a:t>
            </a:r>
            <a:r>
              <a:rPr lang="tr-TR" sz="1900" dirty="0"/>
              <a:t>sekizinci fıkrasındaki usullere göre bildirilir ve ilan olunur.</a:t>
            </a:r>
          </a:p>
        </p:txBody>
      </p:sp>
      <p:sp>
        <p:nvSpPr>
          <p:cNvPr id="4" name="Altbilgi Yer Tutucusu 3"/>
          <p:cNvSpPr>
            <a:spLocks noGrp="1"/>
          </p:cNvSpPr>
          <p:nvPr>
            <p:ph type="ftr" sz="quarter" idx="11"/>
          </p:nvPr>
        </p:nvSpPr>
        <p:spPr/>
        <p:txBody>
          <a:bodyPr/>
          <a:lstStyle/>
          <a:p>
            <a:r>
              <a:rPr lang="tr-TR" smtClean="0"/>
              <a:t>Arş. Gör. Gökhan Aydoğan</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229180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Yaptırımın Kaldırılması</a:t>
            </a:r>
            <a:endParaRPr lang="tr-TR" dirty="0"/>
          </a:p>
        </p:txBody>
      </p:sp>
      <p:sp>
        <p:nvSpPr>
          <p:cNvPr id="3" name="İçerik Yer Tutucusu 2"/>
          <p:cNvSpPr>
            <a:spLocks noGrp="1"/>
          </p:cNvSpPr>
          <p:nvPr>
            <p:ph idx="1"/>
          </p:nvPr>
        </p:nvSpPr>
        <p:spPr/>
        <p:txBody>
          <a:bodyPr>
            <a:normAutofit/>
          </a:bodyPr>
          <a:lstStyle/>
          <a:p>
            <a:pPr marL="0" indent="0">
              <a:lnSpc>
                <a:spcPct val="120000"/>
              </a:lnSpc>
              <a:buNone/>
            </a:pPr>
            <a:r>
              <a:rPr lang="tr-TR" sz="2000" dirty="0" smtClean="0"/>
              <a:t>ÇK. m. 6/3:  </a:t>
            </a:r>
            <a:r>
              <a:rPr lang="tr-TR" sz="2000" dirty="0"/>
              <a:t>Kişi, mahkûm olduğu </a:t>
            </a:r>
            <a:r>
              <a:rPr lang="tr-TR" sz="2000" b="1" u="sng" dirty="0">
                <a:solidFill>
                  <a:srgbClr val="FF0000"/>
                </a:solidFill>
              </a:rPr>
              <a:t>cezanın tamamen infaz edildiği tarihten itibaren üç yıl ve her halde yasağın konulduğu tarihten itibaren on yıl geçtikten sonra</a:t>
            </a:r>
            <a:r>
              <a:rPr lang="tr-TR" sz="2000" dirty="0"/>
              <a:t>, hükmü veren mahkemeden çek düzenleme ve çek hesabı açma yasağının kaldırılmasını isteyebilir; mahkemenin vereceği karara itiraz edebilir. Bu itiraz bakımından İcra ve İflas Kanununun 353 üncü maddesinin birinci fıkrası hükmü uygulanır. Çek düzenleme ve çek hesabı açma yasağının kaldırılmasına ilişkin karar kesinleştiğinde, yasağın kaldırıldığı, MERSİS ile Risk Merkezine 5 inci maddenin sekizinci fıkrasındaki usullere göre bildirilir ve ilan olunur.</a:t>
            </a:r>
          </a:p>
          <a:p>
            <a:pPr marL="0" indent="0">
              <a:lnSpc>
                <a:spcPct val="120000"/>
              </a:lnSpc>
              <a:buNone/>
            </a:pPr>
            <a:endParaRPr lang="tr-TR" sz="2000" dirty="0"/>
          </a:p>
        </p:txBody>
      </p:sp>
      <p:sp>
        <p:nvSpPr>
          <p:cNvPr id="4" name="Altbilgi Yer Tutucusu 3"/>
          <p:cNvSpPr>
            <a:spLocks noGrp="1"/>
          </p:cNvSpPr>
          <p:nvPr>
            <p:ph type="ftr" sz="quarter" idx="11"/>
          </p:nvPr>
        </p:nvSpPr>
        <p:spPr/>
        <p:txBody>
          <a:bodyPr/>
          <a:lstStyle/>
          <a:p>
            <a:r>
              <a:rPr lang="tr-TR" smtClean="0"/>
              <a:t>Arş. Gör. Gökhan Aydoğan</a:t>
            </a:r>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3008799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594</Words>
  <Application>Microsoft Office PowerPoint</Application>
  <PresentationFormat>Ekran Gösterisi (4:3)</PresentationFormat>
  <Paragraphs>57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Karşılıksız Çek</vt:lpstr>
      <vt:lpstr>Başvurma Hakkı</vt:lpstr>
      <vt:lpstr>Başvurma Hakkının Kapsamı</vt:lpstr>
      <vt:lpstr>Karşılıksız Çekin Cezai Yaptırımı</vt:lpstr>
      <vt:lpstr>Karşılıksız Çekin İdari Yaptırımı</vt:lpstr>
      <vt:lpstr>Yaptırımın Kaldırılması</vt:lpstr>
      <vt:lpstr>Yaptırımın Kaldırılması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Karşılıksız Çek</dc:title>
  <dc:creator>KORKUT OZKORKUT</dc:creator>
  <cp:lastModifiedBy>KORKUT OZKORKUT</cp:lastModifiedBy>
  <cp:revision>1</cp:revision>
  <dcterms:created xsi:type="dcterms:W3CDTF">2019-12-23T12:03:43Z</dcterms:created>
  <dcterms:modified xsi:type="dcterms:W3CDTF">2019-12-23T12:20:06Z</dcterms:modified>
</cp:coreProperties>
</file>