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
  </p:notesMasterIdLst>
  <p:handoutMasterIdLst>
    <p:handoutMasterId r:id="rId13"/>
  </p:handoutMasterIdLst>
  <p:sldIdLst>
    <p:sldId id="256" r:id="rId2"/>
    <p:sldId id="257" r:id="rId3"/>
    <p:sldId id="258" r:id="rId4"/>
    <p:sldId id="259" r:id="rId5"/>
    <p:sldId id="260" r:id="rId6"/>
    <p:sldId id="261" r:id="rId7"/>
    <p:sldId id="262" r:id="rId8"/>
    <p:sldId id="263" r:id="rId9"/>
    <p:sldId id="267" r:id="rId10"/>
    <p:sldId id="264"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214" autoAdjust="0"/>
    <p:restoredTop sz="94660"/>
  </p:normalViewPr>
  <p:slideViewPr>
    <p:cSldViewPr>
      <p:cViewPr varScale="1">
        <p:scale>
          <a:sx n="108" d="100"/>
          <a:sy n="108" d="100"/>
        </p:scale>
        <p:origin x="1302" y="108"/>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212C95-84E5-479B-996E-A11D5EC8C7B9}" type="datetimeFigureOut">
              <a:rPr lang="tr-TR" smtClean="0"/>
              <a:pPr/>
              <a:t>4.03.2020</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1A780D4-8079-4B27-A676-FF9BF299137B}"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43FE18-38E3-4915-9A24-FD7BE7F9AF8E}" type="datetimeFigureOut">
              <a:rPr lang="en-US" smtClean="0"/>
              <a:pPr/>
              <a:t>3/4/2020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58E01A-7A81-4A50-BADA-B3DF7F87F41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4.03.2020</a:t>
            </a:fld>
            <a:endParaRPr lang="tr-T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tr-T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4.03.2020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4.03.2020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D9F75050-0E15-4C5B-92B0-66D068882F1F}" type="datetimeFigureOut">
              <a:rPr lang="tr-TR" smtClean="0"/>
              <a:pPr/>
              <a:t>4.03.2020</a:t>
            </a:fld>
            <a:endParaRPr lang="tr-TR"/>
          </a:p>
        </p:txBody>
      </p:sp>
      <p:sp>
        <p:nvSpPr>
          <p:cNvPr id="9" name="Slide Number Placeholder 8"/>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Footer Placeholder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4.03.2020</a:t>
            </a:fld>
            <a:endParaRPr lang="tr-T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tr-T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D9F75050-0E15-4C5B-92B0-66D068882F1F}" type="datetimeFigureOut">
              <a:rPr lang="tr-TR" smtClean="0"/>
              <a:pPr/>
              <a:t>4.03.2020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D9F75050-0E15-4C5B-92B0-66D068882F1F}" type="datetimeFigureOut">
              <a:rPr lang="tr-TR" smtClean="0"/>
              <a:pPr/>
              <a:t>4.03.2020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D9F75050-0E15-4C5B-92B0-66D068882F1F}" type="datetimeFigureOut">
              <a:rPr lang="tr-TR" smtClean="0"/>
              <a:pPr/>
              <a:t>4.03.2020</a:t>
            </a:fld>
            <a:endParaRPr lang="tr-TR"/>
          </a:p>
        </p:txBody>
      </p:sp>
      <p:sp>
        <p:nvSpPr>
          <p:cNvPr id="7" name="Slide Number Placeholder 6"/>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Footer Placeholder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4.03.2020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D9F75050-0E15-4C5B-92B0-66D068882F1F}" type="datetimeFigureOut">
              <a:rPr lang="tr-TR" smtClean="0"/>
              <a:pPr/>
              <a:t>4.03.2020</a:t>
            </a:fld>
            <a:endParaRPr lang="tr-TR"/>
          </a:p>
        </p:txBody>
      </p:sp>
      <p:sp>
        <p:nvSpPr>
          <p:cNvPr id="22" name="Slide Number Placeholder 21"/>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Footer Placeholder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9F75050-0E15-4C5B-92B0-66D068882F1F}" type="datetimeFigureOut">
              <a:rPr lang="tr-TR" smtClean="0"/>
              <a:pPr/>
              <a:t>4.03.2020</a:t>
            </a:fld>
            <a:endParaRPr lang="tr-TR"/>
          </a:p>
        </p:txBody>
      </p:sp>
      <p:sp>
        <p:nvSpPr>
          <p:cNvPr id="18" name="Slide Number Placeholder 17"/>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Footer Placeholder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bright="57000" contrast="-16000"/>
          </a:blip>
          <a:srcRect/>
          <a:stretch>
            <a:fillRect l="-27000" r="-27000"/>
          </a:stretch>
        </a:blip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4.03.2020</a:t>
            </a:fld>
            <a:endParaRPr lang="tr-T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wheel spokes="1"/>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928794" y="0"/>
            <a:ext cx="6172200" cy="4608512"/>
          </a:xfrm>
        </p:spPr>
        <p:txBody>
          <a:bodyPr>
            <a:normAutofit fontScale="90000"/>
          </a:bodyPr>
          <a:lstStyle/>
          <a:p>
            <a:pPr algn="ct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fi-FI" sz="2700" dirty="0">
                <a:solidFill>
                  <a:schemeClr val="accent2">
                    <a:lumMod val="75000"/>
                  </a:schemeClr>
                </a:solidFill>
                <a:effectLst>
                  <a:outerShdw blurRad="38100" dist="38100" dir="2700000" algn="tl">
                    <a:srgbClr val="000000">
                      <a:alpha val="43137"/>
                    </a:srgbClr>
                  </a:outerShdw>
                </a:effectLst>
                <a:latin typeface="Comic Sans MS" pitchFamily="66" charset="0"/>
              </a:rPr>
              <a:t>HİN </a:t>
            </a:r>
            <a: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t>319 Hint Tiyatrosu</a:t>
            </a: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t>5. Hafta</a:t>
            </a: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t>Hint Dramının Yapısı I</a:t>
            </a:r>
            <a:br>
              <a:rPr lang="tr-TR" dirty="0">
                <a:solidFill>
                  <a:schemeClr val="accent2">
                    <a:lumMod val="75000"/>
                  </a:schemeClr>
                </a:solidFill>
                <a:effectLst>
                  <a:outerShdw blurRad="38100" dist="38100" dir="2700000" algn="tl">
                    <a:srgbClr val="000000">
                      <a:alpha val="43137"/>
                    </a:srgbClr>
                  </a:outerShdw>
                </a:effectLst>
              </a:rPr>
            </a:br>
            <a:br>
              <a:rPr lang="tr-TR" dirty="0">
                <a:solidFill>
                  <a:schemeClr val="accent2">
                    <a:lumMod val="75000"/>
                  </a:schemeClr>
                </a:solidFill>
                <a:effectLst>
                  <a:outerShdw blurRad="38100" dist="38100" dir="2700000" algn="tl">
                    <a:srgbClr val="000000">
                      <a:alpha val="43137"/>
                    </a:srgbClr>
                  </a:outerShdw>
                </a:effectLst>
              </a:rPr>
            </a:br>
            <a:br>
              <a:rPr lang="tr-TR" sz="1600" dirty="0">
                <a:solidFill>
                  <a:schemeClr val="accent2">
                    <a:lumMod val="75000"/>
                  </a:schemeClr>
                </a:solidFill>
              </a:rPr>
            </a:br>
            <a:br>
              <a:rPr lang="tr-TR" sz="1600" dirty="0">
                <a:solidFill>
                  <a:schemeClr val="accent2">
                    <a:lumMod val="75000"/>
                  </a:schemeClr>
                </a:solidFill>
              </a:rPr>
            </a:br>
            <a:br>
              <a:rPr lang="tr-TR" sz="1600" dirty="0">
                <a:solidFill>
                  <a:schemeClr val="accent2">
                    <a:lumMod val="75000"/>
                  </a:schemeClr>
                </a:solidFill>
              </a:rPr>
            </a:br>
            <a:br>
              <a:rPr lang="tr-TR" sz="1600" dirty="0">
                <a:solidFill>
                  <a:schemeClr val="accent2">
                    <a:lumMod val="75000"/>
                  </a:schemeClr>
                </a:solidFill>
              </a:rPr>
            </a:br>
            <a:endParaRPr lang="tr-TR" sz="1600" dirty="0">
              <a:solidFill>
                <a:schemeClr val="accent2">
                  <a:lumMod val="75000"/>
                </a:schemeClr>
              </a:solidFill>
            </a:endParaRPr>
          </a:p>
        </p:txBody>
      </p:sp>
      <p:sp>
        <p:nvSpPr>
          <p:cNvPr id="3" name="2 Alt Başlık"/>
          <p:cNvSpPr>
            <a:spLocks noGrp="1"/>
          </p:cNvSpPr>
          <p:nvPr>
            <p:ph type="subTitle" idx="1"/>
          </p:nvPr>
        </p:nvSpPr>
        <p:spPr>
          <a:xfrm>
            <a:off x="2286000" y="3573016"/>
            <a:ext cx="6172200" cy="2801906"/>
          </a:xfrm>
        </p:spPr>
        <p:txBody>
          <a:bodyPr>
            <a:normAutofit/>
          </a:bodyPr>
          <a:lstStyle/>
          <a:p>
            <a:pPr algn="ctr"/>
            <a:endParaRPr lang="tr-TR" dirty="0">
              <a:solidFill>
                <a:schemeClr val="tx1"/>
              </a:solidFill>
              <a:effectLst>
                <a:outerShdw blurRad="38100" dist="38100" dir="2700000" algn="tl">
                  <a:srgbClr val="000000">
                    <a:alpha val="43137"/>
                  </a:srgbClr>
                </a:outerShdw>
              </a:effectLst>
              <a:latin typeface="Comic Sans MS" pitchFamily="66" charset="0"/>
            </a:endParaRPr>
          </a:p>
          <a:p>
            <a:pPr algn="r"/>
            <a:r>
              <a:rPr lang="tr-TR" dirty="0">
                <a:solidFill>
                  <a:schemeClr val="tx1"/>
                </a:solidFill>
                <a:effectLst>
                  <a:outerShdw blurRad="38100" dist="38100" dir="2700000" algn="tl">
                    <a:srgbClr val="000000">
                      <a:alpha val="43137"/>
                    </a:srgbClr>
                  </a:outerShdw>
                </a:effectLst>
                <a:latin typeface="Comic Sans MS" pitchFamily="66" charset="0"/>
              </a:rPr>
              <a:t>Doç. Dr. Yalçın Kayalı</a:t>
            </a:r>
          </a:p>
          <a:p>
            <a:pPr algn="r"/>
            <a:r>
              <a:rPr lang="tr-TR" dirty="0">
                <a:solidFill>
                  <a:schemeClr val="tx1"/>
                </a:solidFill>
                <a:effectLst>
                  <a:outerShdw blurRad="38100" dist="38100" dir="2700000" algn="tl">
                    <a:srgbClr val="000000">
                      <a:alpha val="43137"/>
                    </a:srgbClr>
                  </a:outerShdw>
                </a:effectLst>
                <a:latin typeface="Comic Sans MS" pitchFamily="66" charset="0"/>
              </a:rPr>
              <a:t>Ankara Üniversitesi</a:t>
            </a:r>
          </a:p>
          <a:p>
            <a:pPr algn="r"/>
            <a:r>
              <a:rPr lang="tr-TR" dirty="0">
                <a:solidFill>
                  <a:schemeClr val="tx1"/>
                </a:solidFill>
                <a:effectLst>
                  <a:outerShdw blurRad="38100" dist="38100" dir="2700000" algn="tl">
                    <a:srgbClr val="000000">
                      <a:alpha val="43137"/>
                    </a:srgbClr>
                  </a:outerShdw>
                </a:effectLst>
                <a:latin typeface="Comic Sans MS" pitchFamily="66" charset="0"/>
              </a:rPr>
              <a:t>Dil ve Tarih-Coğrafya Fakültesi</a:t>
            </a:r>
          </a:p>
          <a:p>
            <a:pPr algn="r"/>
            <a:r>
              <a:rPr lang="tr-TR" dirty="0">
                <a:solidFill>
                  <a:schemeClr val="tx1"/>
                </a:solidFill>
                <a:effectLst>
                  <a:outerShdw blurRad="38100" dist="38100" dir="2700000" algn="tl">
                    <a:srgbClr val="000000">
                      <a:alpha val="43137"/>
                    </a:srgbClr>
                  </a:outerShdw>
                </a:effectLst>
                <a:latin typeface="Comic Sans MS" pitchFamily="66" charset="0"/>
              </a:rPr>
              <a:t>Doğu Dilleri ve Edebiyatları Bölümü</a:t>
            </a:r>
          </a:p>
          <a:p>
            <a:pPr algn="r"/>
            <a:r>
              <a:rPr lang="tr-TR" dirty="0">
                <a:solidFill>
                  <a:schemeClr val="tx1"/>
                </a:solidFill>
                <a:effectLst>
                  <a:outerShdw blurRad="38100" dist="38100" dir="2700000" algn="tl">
                    <a:srgbClr val="000000">
                      <a:alpha val="43137"/>
                    </a:srgbClr>
                  </a:outerShdw>
                </a:effectLst>
                <a:latin typeface="Comic Sans MS" pitchFamily="66" charset="0"/>
              </a:rPr>
              <a:t>Hindoloji Anabilim Dalı</a:t>
            </a:r>
          </a:p>
        </p:txBody>
      </p:sp>
    </p:spTree>
  </p:cSld>
  <p:clrMapOvr>
    <a:masterClrMapping/>
  </p:clrMapOvr>
  <p:transition>
    <p:wheel spokes="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319 HİNT TİYATROSU</a:t>
            </a:r>
            <a:endParaRPr lang="tr-TR" dirty="0"/>
          </a:p>
        </p:txBody>
      </p:sp>
      <p:sp>
        <p:nvSpPr>
          <p:cNvPr id="3" name="2 İçerik Yer Tutucusu"/>
          <p:cNvSpPr>
            <a:spLocks noGrp="1"/>
          </p:cNvSpPr>
          <p:nvPr>
            <p:ph sz="quarter" idx="1"/>
          </p:nvPr>
        </p:nvSpPr>
        <p:spPr/>
        <p:txBody>
          <a:bodyPr/>
          <a:lstStyle/>
          <a:p>
            <a:pPr algn="ctr"/>
            <a:r>
              <a:rPr lang="tr-TR" dirty="0"/>
              <a:t>3: Bir perde aşırı öfkenin, yeteneğinin, bir yöntemin ilanını, kaçış, mucize, savaş, krallığın yıkılışı, ölüm ve bir şehrin kuşatılmasıyla ilgili güzel </a:t>
            </a:r>
            <a:r>
              <a:rPr lang="tr-TR" dirty="0" err="1"/>
              <a:t>yönlerlerle</a:t>
            </a:r>
            <a:r>
              <a:rPr lang="tr-TR" dirty="0"/>
              <a:t> ilgili olayları içermemelidir. Bu yasaklamanın amacı izleyicinin dikkatini ana mevzudan ayırmamak ve elde etmeye çalıştığımız etki bütünlüğüne gölge düşmesini engellemektir.</a:t>
            </a: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319 HİNT TİYATROSU</a:t>
            </a:r>
            <a:endParaRPr lang="tr-TR" dirty="0"/>
          </a:p>
        </p:txBody>
      </p:sp>
      <p:sp>
        <p:nvSpPr>
          <p:cNvPr id="3" name="2 İçerik Yer Tutucusu"/>
          <p:cNvSpPr>
            <a:spLocks noGrp="1"/>
          </p:cNvSpPr>
          <p:nvPr>
            <p:ph sz="quarter" idx="1"/>
          </p:nvPr>
        </p:nvSpPr>
        <p:spPr/>
        <p:txBody>
          <a:bodyPr/>
          <a:lstStyle/>
          <a:p>
            <a:pPr algn="ctr"/>
            <a:r>
              <a:rPr lang="tr-TR" dirty="0" err="1"/>
              <a:t>Nataka</a:t>
            </a:r>
            <a:r>
              <a:rPr lang="tr-TR" dirty="0"/>
              <a:t>- Dram</a:t>
            </a:r>
          </a:p>
          <a:p>
            <a:pPr algn="ctr"/>
            <a:endParaRPr lang="tr-TR" dirty="0"/>
          </a:p>
          <a:p>
            <a:pPr algn="ctr"/>
            <a:r>
              <a:rPr lang="tr-TR" dirty="0"/>
              <a:t>Ana fikir ve perdelere ayırma:</a:t>
            </a:r>
          </a:p>
          <a:p>
            <a:pPr algn="ctr"/>
            <a:r>
              <a:rPr lang="tr-TR" dirty="0"/>
              <a:t> </a:t>
            </a:r>
            <a:r>
              <a:rPr lang="tr-TR" dirty="0" err="1"/>
              <a:t>Nataka</a:t>
            </a:r>
            <a:r>
              <a:rPr lang="tr-TR" dirty="0"/>
              <a:t> ana fikrini çok bilinen bir hikayeden ya da kahramandan alan dram türüdür. Asil bir ermiş soyundan gelen bir kişinin karakterini, kutsal korunmasını ve onun insanüstü güçlerini, kahramanlıklarını ve aşklarının, başarılarını, uğraşlarını anlatır.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319 HİNT TİYATROSU</a:t>
            </a:r>
            <a:endParaRPr lang="tr-TR" dirty="0"/>
          </a:p>
        </p:txBody>
      </p:sp>
      <p:sp>
        <p:nvSpPr>
          <p:cNvPr id="3" name="2 İçerik Yer Tutucusu"/>
          <p:cNvSpPr>
            <a:spLocks noGrp="1"/>
          </p:cNvSpPr>
          <p:nvPr>
            <p:ph sz="quarter" idx="1"/>
          </p:nvPr>
        </p:nvSpPr>
        <p:spPr/>
        <p:txBody>
          <a:bodyPr/>
          <a:lstStyle/>
          <a:p>
            <a:pPr algn="ctr"/>
            <a:r>
              <a:rPr lang="tr-TR" dirty="0" err="1"/>
              <a:t>Natakalar</a:t>
            </a:r>
            <a:r>
              <a:rPr lang="tr-TR" dirty="0"/>
              <a:t> karakterin kahramanlıkları, aşk mevzuları, başarıları ile kısıtlıdır. Yer yer komik bir anlatım tarzına da söz konusu olabilir. Kahramanın yenilgisine düşmanı tarafından esir alınışına ve baskı altındaki durumunun gösterilmesine asla izin verilmez.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319 HİNT TİYATROSU</a:t>
            </a:r>
            <a:endParaRPr lang="tr-TR" dirty="0"/>
          </a:p>
        </p:txBody>
      </p:sp>
      <p:sp>
        <p:nvSpPr>
          <p:cNvPr id="3" name="2 İçerik Yer Tutucusu"/>
          <p:cNvSpPr>
            <a:spLocks noGrp="1"/>
          </p:cNvSpPr>
          <p:nvPr>
            <p:ph sz="quarter" idx="1"/>
          </p:nvPr>
        </p:nvSpPr>
        <p:spPr/>
        <p:txBody>
          <a:bodyPr/>
          <a:lstStyle/>
          <a:p>
            <a:pPr algn="ctr"/>
            <a:r>
              <a:rPr lang="tr-TR" dirty="0"/>
              <a:t>Kahramanın ölümü hariç tüm özellikleri eserin giriş sahnesinde bahsedilir. </a:t>
            </a:r>
            <a:r>
              <a:rPr lang="tr-TR" dirty="0" err="1"/>
              <a:t>Natakanın</a:t>
            </a:r>
            <a:r>
              <a:rPr lang="tr-TR" dirty="0"/>
              <a:t> açılışında okuyucunun ya da izleyicinin dikkati çeken ilk şey dua kısmı sonra giriş bölümüdür. </a:t>
            </a:r>
            <a:r>
              <a:rPr lang="tr-TR" dirty="0" err="1"/>
              <a:t>Natyaşastra’ya</a:t>
            </a:r>
            <a:r>
              <a:rPr lang="tr-TR" dirty="0"/>
              <a:t> göre giriş bölümü ön hazırlık bölümüdür ve oyun akışının dışındadır.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319 HİNT TİYATROSU</a:t>
            </a:r>
            <a:endParaRPr lang="tr-TR" dirty="0"/>
          </a:p>
        </p:txBody>
      </p:sp>
      <p:sp>
        <p:nvSpPr>
          <p:cNvPr id="3" name="2 İçerik Yer Tutucusu"/>
          <p:cNvSpPr>
            <a:spLocks noGrp="1"/>
          </p:cNvSpPr>
          <p:nvPr>
            <p:ph sz="quarter" idx="1"/>
          </p:nvPr>
        </p:nvSpPr>
        <p:spPr/>
        <p:txBody>
          <a:bodyPr/>
          <a:lstStyle/>
          <a:p>
            <a:pPr algn="ctr"/>
            <a:r>
              <a:rPr lang="tr-TR" dirty="0" err="1"/>
              <a:t>Bhasa</a:t>
            </a:r>
            <a:r>
              <a:rPr lang="tr-TR" dirty="0"/>
              <a:t>, </a:t>
            </a:r>
            <a:r>
              <a:rPr lang="tr-TR" dirty="0" err="1"/>
              <a:t>Kalidasa</a:t>
            </a:r>
            <a:r>
              <a:rPr lang="tr-TR" dirty="0"/>
              <a:t> ve diğer ünlü oyun yazarları bu bölümü kendileri yazdılar ve dramlarının başlangıç bölümü olarak kullandılar. Hint dramlarındaki sahne bağlantılarının 3 önemli özelliği vardır.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319 HİNT TİYATROSU</a:t>
            </a:r>
            <a:endParaRPr lang="tr-TR" dirty="0"/>
          </a:p>
        </p:txBody>
      </p:sp>
      <p:sp>
        <p:nvSpPr>
          <p:cNvPr id="3" name="2 İçerik Yer Tutucusu"/>
          <p:cNvSpPr>
            <a:spLocks noGrp="1"/>
          </p:cNvSpPr>
          <p:nvPr>
            <p:ph sz="quarter" idx="1"/>
          </p:nvPr>
        </p:nvSpPr>
        <p:spPr/>
        <p:txBody>
          <a:bodyPr/>
          <a:lstStyle/>
          <a:p>
            <a:pPr algn="ctr"/>
            <a:r>
              <a:rPr lang="tr-TR" dirty="0"/>
              <a:t>1: sadece baş kahraman, kraliçe, sahne müdürü değil önemsiz kişiler de öne çıkarılır. Bu kuraldaki amaç sahnede etki bütünlüğünü sağlamaktır.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319 HİNT TİYATROSU</a:t>
            </a:r>
            <a:endParaRPr lang="tr-TR" dirty="0"/>
          </a:p>
        </p:txBody>
      </p:sp>
      <p:sp>
        <p:nvSpPr>
          <p:cNvPr id="3" name="2 İçerik Yer Tutucusu"/>
          <p:cNvSpPr>
            <a:spLocks noGrp="1"/>
          </p:cNvSpPr>
          <p:nvPr>
            <p:ph sz="quarter" idx="1"/>
          </p:nvPr>
        </p:nvSpPr>
        <p:spPr/>
        <p:txBody>
          <a:bodyPr/>
          <a:lstStyle/>
          <a:p>
            <a:pPr algn="ctr"/>
            <a:r>
              <a:rPr lang="tr-TR" dirty="0"/>
              <a:t>2: dramın konusu tek bir günde gerçekleşecek olayları içine almalıdır. Eğer bu şekilde olursa tek bir günde olan olayların hepsi tek bir perdede yer alamaz. Bu yüzden önemsiz karakterlerin yer aldığı tek yer olan giriş sahnesinde esas perdede temsil edilemeyen bölümler anlatılır.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319 HİNT TİYATROSU</a:t>
            </a:r>
            <a:endParaRPr lang="tr-TR" dirty="0"/>
          </a:p>
        </p:txBody>
      </p:sp>
      <p:sp>
        <p:nvSpPr>
          <p:cNvPr id="3" name="2 İçerik Yer Tutucusu"/>
          <p:cNvSpPr>
            <a:spLocks noGrp="1"/>
          </p:cNvSpPr>
          <p:nvPr>
            <p:ph sz="quarter" idx="1"/>
          </p:nvPr>
        </p:nvSpPr>
        <p:spPr/>
        <p:txBody>
          <a:bodyPr/>
          <a:lstStyle/>
          <a:p>
            <a:pPr algn="ctr"/>
            <a:r>
              <a:rPr lang="tr-TR" dirty="0"/>
              <a:t>Aynı şekilde iki perde arasında olan olayların aktarılması için de bir yöntem olmalıdır. </a:t>
            </a:r>
            <a:r>
              <a:rPr lang="tr-TR" dirty="0" err="1"/>
              <a:t>Natyaşastra’ya</a:t>
            </a:r>
            <a:r>
              <a:rPr lang="tr-TR" dirty="0"/>
              <a:t> göre iki perde arasında geçen olayların süresi bir yıldan fazla olmamalıdır. Bu iki perde arasında uzun süre alan daha az önemli olaylara yer verilmesini sağlamıştır.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319 HİNT TİYATROSU</a:t>
            </a:r>
            <a:endParaRPr lang="tr-TR" dirty="0"/>
          </a:p>
        </p:txBody>
      </p:sp>
      <p:sp>
        <p:nvSpPr>
          <p:cNvPr id="3" name="2 İçerik Yer Tutucusu"/>
          <p:cNvSpPr>
            <a:spLocks noGrp="1"/>
          </p:cNvSpPr>
          <p:nvPr>
            <p:ph sz="quarter" idx="1"/>
          </p:nvPr>
        </p:nvSpPr>
        <p:spPr/>
        <p:txBody>
          <a:bodyPr/>
          <a:lstStyle/>
          <a:p>
            <a:pPr algn="ctr"/>
            <a:r>
              <a:rPr lang="tr-TR" dirty="0"/>
              <a:t>Hint oyun yazarlarının günler, aylar, yıllara dağılmış olayları bir iki saatlik gösteriye sığdırmalarını ve oyuna hız vermelerinin tek yolu budur. </a:t>
            </a:r>
          </a:p>
        </p:txBody>
      </p:sp>
    </p:spTree>
    <p:extLst>
      <p:ext uri="{BB962C8B-B14F-4D97-AF65-F5344CB8AC3E}">
        <p14:creationId xmlns:p14="http://schemas.microsoft.com/office/powerpoint/2010/main" val="31722113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1349</TotalTime>
  <Words>435</Words>
  <Application>Microsoft Office PowerPoint</Application>
  <PresentationFormat>Ekran Gösterisi (4:3)</PresentationFormat>
  <Paragraphs>29</Paragraphs>
  <Slides>10</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10</vt:i4>
      </vt:variant>
    </vt:vector>
  </HeadingPairs>
  <TitlesOfParts>
    <vt:vector size="16" baseType="lpstr">
      <vt:lpstr>Calibri</vt:lpstr>
      <vt:lpstr>Century Schoolbook</vt:lpstr>
      <vt:lpstr>Comic Sans MS</vt:lpstr>
      <vt:lpstr>Wingdings</vt:lpstr>
      <vt:lpstr>Wingdings 2</vt:lpstr>
      <vt:lpstr>Oriel</vt:lpstr>
      <vt:lpstr>                  HİN 319 Hint Tiyatrosu  5. Hafta  Hint Dramının Yapısı I      </vt:lpstr>
      <vt:lpstr>HİN 319 HİNT TİYATROSU</vt:lpstr>
      <vt:lpstr>HİN 319 HİNT TİYATROSU</vt:lpstr>
      <vt:lpstr>HİN 319 HİNT TİYATROSU</vt:lpstr>
      <vt:lpstr>HİN 319 HİNT TİYATROSU</vt:lpstr>
      <vt:lpstr>HİN 319 HİNT TİYATROSU</vt:lpstr>
      <vt:lpstr>HİN 319 HİNT TİYATROSU</vt:lpstr>
      <vt:lpstr>HİN 319 HİNT TİYATROSU</vt:lpstr>
      <vt:lpstr>HİN 319 HİNT TİYATROSU</vt:lpstr>
      <vt:lpstr>HİN 319 HİNT TİYATROSU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GENÇ AKADEMİSYENLER SEMPOZYUMU   GAZİ ÜNİVERSİTESİ, 24-25 Kasım 20114</dc:title>
  <dc:creator>Arş. Gör. Y.KAYALI</dc:creator>
  <cp:lastModifiedBy>casper</cp:lastModifiedBy>
  <cp:revision>143</cp:revision>
  <dcterms:created xsi:type="dcterms:W3CDTF">2014-11-21T09:52:05Z</dcterms:created>
  <dcterms:modified xsi:type="dcterms:W3CDTF">2020-03-04T13:14:00Z</dcterms:modified>
</cp:coreProperties>
</file>