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0"/>
  </p:notesMasterIdLst>
  <p:sldIdLst>
    <p:sldId id="256" r:id="rId2"/>
    <p:sldId id="542" r:id="rId3"/>
    <p:sldId id="279" r:id="rId4"/>
    <p:sldId id="467" r:id="rId5"/>
    <p:sldId id="280" r:id="rId6"/>
    <p:sldId id="468" r:id="rId7"/>
    <p:sldId id="281" r:id="rId8"/>
    <p:sldId id="469" r:id="rId9"/>
    <p:sldId id="535" r:id="rId10"/>
    <p:sldId id="534" r:id="rId11"/>
    <p:sldId id="533" r:id="rId12"/>
    <p:sldId id="532" r:id="rId13"/>
    <p:sldId id="536" r:id="rId14"/>
    <p:sldId id="537" r:id="rId15"/>
    <p:sldId id="538" r:id="rId16"/>
    <p:sldId id="539" r:id="rId17"/>
    <p:sldId id="540" r:id="rId18"/>
    <p:sldId id="541" r:id="rId19"/>
  </p:sldIdLst>
  <p:sldSz cx="9144000" cy="6858000" type="screen4x3"/>
  <p:notesSz cx="6877050" cy="96567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51" autoAdjust="0"/>
    <p:restoredTop sz="94660"/>
  </p:normalViewPr>
  <p:slideViewPr>
    <p:cSldViewPr>
      <p:cViewPr varScale="1">
        <p:scale>
          <a:sx n="63" d="100"/>
          <a:sy n="63" d="100"/>
        </p:scale>
        <p:origin x="1112"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7A70E741-58EA-4DFD-8E4F-887FCADC570F}" type="datetimeFigureOut">
              <a:rPr lang="tr-TR" smtClean="0"/>
              <a:t>4.04.2018</a:t>
            </a:fld>
            <a:endParaRPr lang="tr-TR"/>
          </a:p>
        </p:txBody>
      </p:sp>
      <p:sp>
        <p:nvSpPr>
          <p:cNvPr id="4" name="Slayt Görüntüsü Yer Tutucusu 3"/>
          <p:cNvSpPr>
            <a:spLocks noGrp="1" noRot="1" noChangeAspect="1"/>
          </p:cNvSpPr>
          <p:nvPr>
            <p:ph type="sldImg" idx="2"/>
          </p:nvPr>
        </p:nvSpPr>
        <p:spPr>
          <a:xfrm>
            <a:off x="1023938" y="723900"/>
            <a:ext cx="4829175" cy="36226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7705" y="4586963"/>
            <a:ext cx="5501640" cy="434554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9482BCFC-AE9E-43AF-8C8F-8D7A8200CAA7}" type="slidenum">
              <a:rPr lang="tr-TR" smtClean="0"/>
              <a:t>‹#›</a:t>
            </a:fld>
            <a:endParaRPr lang="tr-TR"/>
          </a:p>
        </p:txBody>
      </p:sp>
    </p:spTree>
    <p:extLst>
      <p:ext uri="{BB962C8B-B14F-4D97-AF65-F5344CB8AC3E}">
        <p14:creationId xmlns:p14="http://schemas.microsoft.com/office/powerpoint/2010/main" val="2718530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9482BCFC-AE9E-43AF-8C8F-8D7A8200CAA7}" type="slidenum">
              <a:rPr lang="tr-TR" smtClean="0"/>
              <a:t>18</a:t>
            </a:fld>
            <a:endParaRPr lang="tr-TR"/>
          </a:p>
        </p:txBody>
      </p:sp>
    </p:spTree>
    <p:extLst>
      <p:ext uri="{BB962C8B-B14F-4D97-AF65-F5344CB8AC3E}">
        <p14:creationId xmlns:p14="http://schemas.microsoft.com/office/powerpoint/2010/main" val="698461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BF0F3D4-97EA-410F-899B-242B2BA66148}" type="datetime1">
              <a:rPr lang="tr-TR" smtClean="0"/>
              <a:t>4.04.2018</a:t>
            </a:fld>
            <a:endParaRPr lang="tr-TR"/>
          </a:p>
        </p:txBody>
      </p:sp>
      <p:sp>
        <p:nvSpPr>
          <p:cNvPr id="5" name="Altbilgi Yer Tutucusu 4"/>
          <p:cNvSpPr>
            <a:spLocks noGrp="1"/>
          </p:cNvSpPr>
          <p:nvPr>
            <p:ph type="ftr" sz="quarter" idx="11"/>
          </p:nvPr>
        </p:nvSpPr>
        <p:spPr/>
        <p:txBody>
          <a:bodyPr/>
          <a:lstStyle/>
          <a:p>
            <a:r>
              <a:rPr lang="tr-TR" smtClean="0"/>
              <a:t>ECZ297-Laboratuvar Güvenliği-5.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17975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1AF533-C78F-448D-B092-B05E42F7EA8A}" type="datetime1">
              <a:rPr lang="tr-TR" smtClean="0"/>
              <a:t>4.04.2018</a:t>
            </a:fld>
            <a:endParaRPr lang="tr-TR"/>
          </a:p>
        </p:txBody>
      </p:sp>
      <p:sp>
        <p:nvSpPr>
          <p:cNvPr id="5" name="Altbilgi Yer Tutucusu 4"/>
          <p:cNvSpPr>
            <a:spLocks noGrp="1"/>
          </p:cNvSpPr>
          <p:nvPr>
            <p:ph type="ftr" sz="quarter" idx="11"/>
          </p:nvPr>
        </p:nvSpPr>
        <p:spPr/>
        <p:txBody>
          <a:bodyPr/>
          <a:lstStyle/>
          <a:p>
            <a:r>
              <a:rPr lang="tr-TR" smtClean="0"/>
              <a:t>ECZ297-Laboratuvar Güvenliği-5.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172287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BEE42F-B592-4F4A-B85F-6F397919674D}" type="datetime1">
              <a:rPr lang="tr-TR" smtClean="0"/>
              <a:t>4.04.2018</a:t>
            </a:fld>
            <a:endParaRPr lang="tr-TR"/>
          </a:p>
        </p:txBody>
      </p:sp>
      <p:sp>
        <p:nvSpPr>
          <p:cNvPr id="5" name="Altbilgi Yer Tutucusu 4"/>
          <p:cNvSpPr>
            <a:spLocks noGrp="1"/>
          </p:cNvSpPr>
          <p:nvPr>
            <p:ph type="ftr" sz="quarter" idx="11"/>
          </p:nvPr>
        </p:nvSpPr>
        <p:spPr/>
        <p:txBody>
          <a:bodyPr/>
          <a:lstStyle/>
          <a:p>
            <a:r>
              <a:rPr lang="tr-TR" smtClean="0"/>
              <a:t>ECZ297-Laboratuvar Güvenliği-5.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80314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D02BA0-5BD2-479E-A8AD-7091523860E6}" type="datetime1">
              <a:rPr lang="tr-TR" smtClean="0"/>
              <a:t>4.04.2018</a:t>
            </a:fld>
            <a:endParaRPr lang="tr-TR"/>
          </a:p>
        </p:txBody>
      </p:sp>
      <p:sp>
        <p:nvSpPr>
          <p:cNvPr id="5" name="Altbilgi Yer Tutucusu 4"/>
          <p:cNvSpPr>
            <a:spLocks noGrp="1"/>
          </p:cNvSpPr>
          <p:nvPr>
            <p:ph type="ftr" sz="quarter" idx="11"/>
          </p:nvPr>
        </p:nvSpPr>
        <p:spPr/>
        <p:txBody>
          <a:bodyPr/>
          <a:lstStyle/>
          <a:p>
            <a:r>
              <a:rPr lang="tr-TR" smtClean="0"/>
              <a:t>ECZ297-Laboratuvar Güvenliği-5.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254319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F055FBB-980B-4EEC-AE91-A150890B4C66}" type="datetime1">
              <a:rPr lang="tr-TR" smtClean="0"/>
              <a:t>4.04.2018</a:t>
            </a:fld>
            <a:endParaRPr lang="tr-TR"/>
          </a:p>
        </p:txBody>
      </p:sp>
      <p:sp>
        <p:nvSpPr>
          <p:cNvPr id="5" name="Altbilgi Yer Tutucusu 4"/>
          <p:cNvSpPr>
            <a:spLocks noGrp="1"/>
          </p:cNvSpPr>
          <p:nvPr>
            <p:ph type="ftr" sz="quarter" idx="11"/>
          </p:nvPr>
        </p:nvSpPr>
        <p:spPr/>
        <p:txBody>
          <a:bodyPr/>
          <a:lstStyle/>
          <a:p>
            <a:r>
              <a:rPr lang="tr-TR" smtClean="0"/>
              <a:t>ECZ297-Laboratuvar Güvenliği-5. Hafta</a:t>
            </a:r>
            <a:endParaRPr lang="tr-TR"/>
          </a:p>
        </p:txBody>
      </p:sp>
      <p:sp>
        <p:nvSpPr>
          <p:cNvPr id="6" name="Slayt Numarası Yer Tutucusu 5"/>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1540599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0BD5E2-AEF3-45AC-A2E1-863BB911D178}" type="datetime1">
              <a:rPr lang="tr-TR" smtClean="0"/>
              <a:t>4.04.2018</a:t>
            </a:fld>
            <a:endParaRPr lang="tr-TR"/>
          </a:p>
        </p:txBody>
      </p:sp>
      <p:sp>
        <p:nvSpPr>
          <p:cNvPr id="6" name="Altbilgi Yer Tutucusu 5"/>
          <p:cNvSpPr>
            <a:spLocks noGrp="1"/>
          </p:cNvSpPr>
          <p:nvPr>
            <p:ph type="ftr" sz="quarter" idx="11"/>
          </p:nvPr>
        </p:nvSpPr>
        <p:spPr/>
        <p:txBody>
          <a:bodyPr/>
          <a:lstStyle/>
          <a:p>
            <a:r>
              <a:rPr lang="tr-TR" smtClean="0"/>
              <a:t>ECZ297-Laboratuvar Güvenliği-5.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78061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7AA3F5-3F64-4E3B-AB37-005823D8AE8A}" type="datetime1">
              <a:rPr lang="tr-TR" smtClean="0"/>
              <a:t>4.04.2018</a:t>
            </a:fld>
            <a:endParaRPr lang="tr-TR"/>
          </a:p>
        </p:txBody>
      </p:sp>
      <p:sp>
        <p:nvSpPr>
          <p:cNvPr id="8" name="Altbilgi Yer Tutucusu 7"/>
          <p:cNvSpPr>
            <a:spLocks noGrp="1"/>
          </p:cNvSpPr>
          <p:nvPr>
            <p:ph type="ftr" sz="quarter" idx="11"/>
          </p:nvPr>
        </p:nvSpPr>
        <p:spPr/>
        <p:txBody>
          <a:bodyPr/>
          <a:lstStyle/>
          <a:p>
            <a:r>
              <a:rPr lang="tr-TR" smtClean="0"/>
              <a:t>ECZ297-Laboratuvar Güvenliği-5. Hafta</a:t>
            </a:r>
            <a:endParaRPr lang="tr-TR"/>
          </a:p>
        </p:txBody>
      </p:sp>
      <p:sp>
        <p:nvSpPr>
          <p:cNvPr id="9" name="Slayt Numarası Yer Tutucusu 8"/>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236926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96B2143-B46C-4991-866A-923C0AA4A21A}" type="datetime1">
              <a:rPr lang="tr-TR" smtClean="0"/>
              <a:t>4.04.2018</a:t>
            </a:fld>
            <a:endParaRPr lang="tr-TR"/>
          </a:p>
        </p:txBody>
      </p:sp>
      <p:sp>
        <p:nvSpPr>
          <p:cNvPr id="4" name="Altbilgi Yer Tutucusu 3"/>
          <p:cNvSpPr>
            <a:spLocks noGrp="1"/>
          </p:cNvSpPr>
          <p:nvPr>
            <p:ph type="ftr" sz="quarter" idx="11"/>
          </p:nvPr>
        </p:nvSpPr>
        <p:spPr/>
        <p:txBody>
          <a:bodyPr/>
          <a:lstStyle/>
          <a:p>
            <a:r>
              <a:rPr lang="tr-TR" smtClean="0"/>
              <a:t>ECZ297-Laboratuvar Güvenliği-5. Hafta</a:t>
            </a:r>
            <a:endParaRPr lang="tr-TR"/>
          </a:p>
        </p:txBody>
      </p:sp>
      <p:sp>
        <p:nvSpPr>
          <p:cNvPr id="5" name="Slayt Numarası Yer Tutucusu 4"/>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75790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B1819B-3A95-42D2-821B-9C2EB470C039}" type="datetime1">
              <a:rPr lang="tr-TR" smtClean="0"/>
              <a:t>4.04.2018</a:t>
            </a:fld>
            <a:endParaRPr lang="tr-TR"/>
          </a:p>
        </p:txBody>
      </p:sp>
      <p:sp>
        <p:nvSpPr>
          <p:cNvPr id="3" name="Altbilgi Yer Tutucusu 2"/>
          <p:cNvSpPr>
            <a:spLocks noGrp="1"/>
          </p:cNvSpPr>
          <p:nvPr>
            <p:ph type="ftr" sz="quarter" idx="11"/>
          </p:nvPr>
        </p:nvSpPr>
        <p:spPr/>
        <p:txBody>
          <a:bodyPr/>
          <a:lstStyle/>
          <a:p>
            <a:r>
              <a:rPr lang="tr-TR" smtClean="0"/>
              <a:t>ECZ297-Laboratuvar Güvenliği-5. Hafta</a:t>
            </a:r>
            <a:endParaRPr lang="tr-TR"/>
          </a:p>
        </p:txBody>
      </p:sp>
      <p:sp>
        <p:nvSpPr>
          <p:cNvPr id="4" name="Slayt Numarası Yer Tutucusu 3"/>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911823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B5CA13-651C-46A7-9D7C-FA3DFC3E6783}" type="datetime1">
              <a:rPr lang="tr-TR" smtClean="0"/>
              <a:t>4.04.2018</a:t>
            </a:fld>
            <a:endParaRPr lang="tr-TR"/>
          </a:p>
        </p:txBody>
      </p:sp>
      <p:sp>
        <p:nvSpPr>
          <p:cNvPr id="6" name="Altbilgi Yer Tutucusu 5"/>
          <p:cNvSpPr>
            <a:spLocks noGrp="1"/>
          </p:cNvSpPr>
          <p:nvPr>
            <p:ph type="ftr" sz="quarter" idx="11"/>
          </p:nvPr>
        </p:nvSpPr>
        <p:spPr/>
        <p:txBody>
          <a:bodyPr/>
          <a:lstStyle/>
          <a:p>
            <a:r>
              <a:rPr lang="tr-TR" smtClean="0"/>
              <a:t>ECZ297-Laboratuvar Güvenliği-5.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48766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975B0C-01AD-435E-A8B9-D7DEDBDEF5C1}" type="datetime1">
              <a:rPr lang="tr-TR" smtClean="0"/>
              <a:t>4.04.2018</a:t>
            </a:fld>
            <a:endParaRPr lang="tr-TR"/>
          </a:p>
        </p:txBody>
      </p:sp>
      <p:sp>
        <p:nvSpPr>
          <p:cNvPr id="6" name="Altbilgi Yer Tutucusu 5"/>
          <p:cNvSpPr>
            <a:spLocks noGrp="1"/>
          </p:cNvSpPr>
          <p:nvPr>
            <p:ph type="ftr" sz="quarter" idx="11"/>
          </p:nvPr>
        </p:nvSpPr>
        <p:spPr/>
        <p:txBody>
          <a:bodyPr/>
          <a:lstStyle/>
          <a:p>
            <a:r>
              <a:rPr lang="tr-TR" smtClean="0"/>
              <a:t>ECZ297-Laboratuvar Güvenliği-5. Hafta</a:t>
            </a:r>
            <a:endParaRPr lang="tr-TR"/>
          </a:p>
        </p:txBody>
      </p:sp>
      <p:sp>
        <p:nvSpPr>
          <p:cNvPr id="7" name="Slayt Numarası Yer Tutucusu 6"/>
          <p:cNvSpPr>
            <a:spLocks noGrp="1"/>
          </p:cNvSpPr>
          <p:nvPr>
            <p:ph type="sldNum" sz="quarter" idx="12"/>
          </p:nvPr>
        </p:nvSpPr>
        <p:spPr/>
        <p:txBody>
          <a:bodyPr/>
          <a:lstStyle/>
          <a:p>
            <a:fld id="{F8A91FD5-19C0-4FDC-A4A3-E402B0D2691D}" type="slidenum">
              <a:rPr lang="tr-TR" smtClean="0"/>
              <a:t>‹#›</a:t>
            </a:fld>
            <a:endParaRPr lang="tr-TR"/>
          </a:p>
        </p:txBody>
      </p:sp>
    </p:spTree>
    <p:extLst>
      <p:ext uri="{BB962C8B-B14F-4D97-AF65-F5344CB8AC3E}">
        <p14:creationId xmlns:p14="http://schemas.microsoft.com/office/powerpoint/2010/main" val="3304142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BFDB65-86F8-4D4B-90E4-2DDB4C016144}" type="datetime1">
              <a:rPr lang="tr-TR" smtClean="0"/>
              <a:t>4.04.2018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ECZ297-Laboratuvar Güvenliği-5. Hafta</a:t>
            </a: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A91FD5-19C0-4FDC-A4A3-E402B0D2691D}" type="slidenum">
              <a:rPr lang="tr-TR" smtClean="0"/>
              <a:t>‹#›</a:t>
            </a:fld>
            <a:endParaRPr lang="tr-TR"/>
          </a:p>
        </p:txBody>
      </p:sp>
    </p:spTree>
    <p:extLst>
      <p:ext uri="{BB962C8B-B14F-4D97-AF65-F5344CB8AC3E}">
        <p14:creationId xmlns:p14="http://schemas.microsoft.com/office/powerpoint/2010/main" val="19613674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908489964"/>
              </p:ext>
            </p:extLst>
          </p:nvPr>
        </p:nvGraphicFramePr>
        <p:xfrm>
          <a:off x="683568" y="548680"/>
          <a:ext cx="7632848" cy="2839212"/>
        </p:xfrm>
        <a:graphic>
          <a:graphicData uri="http://schemas.openxmlformats.org/drawingml/2006/table">
            <a:tbl>
              <a:tblPr firstRow="1" firstCol="1" bandRow="1"/>
              <a:tblGrid>
                <a:gridCol w="7632848"/>
              </a:tblGrid>
              <a:tr h="2736303">
                <a:tc>
                  <a:txBody>
                    <a:bodyPr/>
                    <a:lstStyle/>
                    <a:p>
                      <a:pPr algn="ctr">
                        <a:lnSpc>
                          <a:spcPct val="115000"/>
                        </a:lnSpc>
                        <a:spcAft>
                          <a:spcPts val="0"/>
                        </a:spcAft>
                      </a:pPr>
                      <a:r>
                        <a:rPr lang="tr-TR" sz="7500" dirty="0" smtClean="0">
                          <a:solidFill>
                            <a:srgbClr val="0066FF"/>
                          </a:solidFill>
                          <a:effectLst/>
                          <a:latin typeface="Andalus" panose="02020603050405020304" pitchFamily="18" charset="-78"/>
                          <a:ea typeface="Calibri"/>
                          <a:cs typeface="Andalus" panose="02020603050405020304" pitchFamily="18" charset="-78"/>
                        </a:rPr>
                        <a:t>LABORATUVAR </a:t>
                      </a:r>
                      <a:r>
                        <a:rPr lang="tr-TR" sz="7500" dirty="0">
                          <a:solidFill>
                            <a:srgbClr val="0066FF"/>
                          </a:solidFill>
                          <a:effectLst/>
                          <a:latin typeface="Andalus" panose="02020603050405020304" pitchFamily="18" charset="-78"/>
                          <a:ea typeface="Calibri"/>
                          <a:cs typeface="Andalus" panose="02020603050405020304" pitchFamily="18" charset="-78"/>
                        </a:rPr>
                        <a:t>GÜVENLİĞİ</a:t>
                      </a:r>
                      <a:endParaRPr lang="tr-TR" sz="1100" dirty="0">
                        <a:effectLst/>
                        <a:latin typeface="Andalus" panose="02020603050405020304" pitchFamily="18" charset="-78"/>
                        <a:ea typeface="Calibri"/>
                        <a:cs typeface="Andalus" panose="02020603050405020304" pitchFamily="18" charset="-78"/>
                      </a:endParaRPr>
                    </a:p>
                    <a:p>
                      <a:pPr algn="ctr">
                        <a:lnSpc>
                          <a:spcPct val="115000"/>
                        </a:lnSpc>
                        <a:spcAft>
                          <a:spcPts val="0"/>
                        </a:spcAft>
                      </a:pPr>
                      <a:r>
                        <a:rPr lang="tr-TR" sz="1200" dirty="0">
                          <a:effectLst/>
                          <a:latin typeface="Times New Roman"/>
                          <a:ea typeface="Times New Roman"/>
                          <a:cs typeface="Times New Roman"/>
                        </a:rPr>
                        <a:t> </a:t>
                      </a:r>
                      <a:endParaRPr lang="tr-TR" sz="1100" dirty="0">
                        <a:effectLst/>
                        <a:latin typeface="Calibri"/>
                        <a:ea typeface="Calibri"/>
                        <a:cs typeface="Times New Roman"/>
                      </a:endParaRPr>
                    </a:p>
                  </a:txBody>
                  <a:tcPr marL="68580" marR="685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pic>
        <p:nvPicPr>
          <p:cNvPr id="5122" name="Picture 2" descr="Related image"/>
          <p:cNvPicPr>
            <a:picLocks noChangeAspect="1" noChangeArrowheads="1"/>
          </p:cNvPicPr>
          <p:nvPr/>
        </p:nvPicPr>
        <p:blipFill rotWithShape="1">
          <a:blip r:embed="rId2">
            <a:extLst>
              <a:ext uri="{28A0092B-C50C-407E-A947-70E740481C1C}">
                <a14:useLocalDpi xmlns:a14="http://schemas.microsoft.com/office/drawing/2010/main" val="0"/>
              </a:ext>
            </a:extLst>
          </a:blip>
          <a:srcRect t="22104" b="1"/>
          <a:stretch/>
        </p:blipFill>
        <p:spPr bwMode="auto">
          <a:xfrm>
            <a:off x="2915816" y="3772051"/>
            <a:ext cx="3744416" cy="214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953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556792"/>
            <a:ext cx="8280920" cy="5256584"/>
          </a:xfrm>
        </p:spPr>
        <p:txBody>
          <a:bodyPr>
            <a:normAutofit fontScale="55000" lnSpcReduction="20000"/>
          </a:bodyPr>
          <a:lstStyle/>
          <a:p>
            <a:pPr lvl="0" algn="just">
              <a:lnSpc>
                <a:spcPct val="150000"/>
              </a:lnSpc>
              <a:buFont typeface="Wingdings" panose="05000000000000000000" pitchFamily="2" charset="2"/>
              <a:buChar char="Ø"/>
            </a:pPr>
            <a:r>
              <a:rPr lang="tr-TR" dirty="0" smtClean="0">
                <a:latin typeface="Times New Roman"/>
                <a:ea typeface="Times New Roman"/>
              </a:rPr>
              <a:t>Rutin </a:t>
            </a:r>
            <a:r>
              <a:rPr lang="tr-TR" dirty="0">
                <a:latin typeface="Times New Roman"/>
                <a:ea typeface="Times New Roman"/>
              </a:rPr>
              <a:t>eğitim, araştırma, bilimsel çalışmalarda kullanılacak </a:t>
            </a:r>
            <a:r>
              <a:rPr lang="tr-TR" dirty="0" smtClean="0">
                <a:latin typeface="Times New Roman"/>
                <a:ea typeface="Calibri"/>
                <a:cs typeface="Times New Roman"/>
              </a:rPr>
              <a:t>radyoaktif </a:t>
            </a:r>
            <a:r>
              <a:rPr lang="tr-TR" dirty="0">
                <a:latin typeface="Times New Roman"/>
                <a:ea typeface="Calibri"/>
                <a:cs typeface="Times New Roman"/>
              </a:rPr>
              <a:t>madde kullanım yeri ve şekli radyasyon güvenliği </a:t>
            </a:r>
            <a:r>
              <a:rPr lang="tr-TR" dirty="0" smtClean="0">
                <a:latin typeface="Times New Roman"/>
                <a:ea typeface="Calibri"/>
                <a:cs typeface="Times New Roman"/>
              </a:rPr>
              <a:t>açısından </a:t>
            </a:r>
            <a:r>
              <a:rPr lang="tr-TR" dirty="0">
                <a:latin typeface="Times New Roman"/>
                <a:ea typeface="Calibri"/>
                <a:cs typeface="Times New Roman"/>
              </a:rPr>
              <a:t>uygun  </a:t>
            </a:r>
            <a:r>
              <a:rPr lang="tr-TR" dirty="0" smtClean="0">
                <a:latin typeface="Times New Roman"/>
                <a:ea typeface="Calibri"/>
                <a:cs typeface="Times New Roman"/>
              </a:rPr>
              <a:t>olmalıdır.</a:t>
            </a:r>
            <a:endParaRPr lang="tr-TR" sz="2800" dirty="0">
              <a:ea typeface="Calibri"/>
              <a:cs typeface="Times New Roman"/>
            </a:endParaRPr>
          </a:p>
          <a:p>
            <a:pPr lvl="0" algn="just">
              <a:lnSpc>
                <a:spcPct val="150000"/>
              </a:lnSpc>
              <a:buFont typeface="Wingdings" panose="05000000000000000000" pitchFamily="2" charset="2"/>
              <a:buChar char="Ø"/>
            </a:pPr>
            <a:r>
              <a:rPr lang="tr-TR" dirty="0" smtClean="0">
                <a:latin typeface="Times New Roman"/>
                <a:ea typeface="Times New Roman"/>
              </a:rPr>
              <a:t>Laboratuvarla </a:t>
            </a:r>
            <a:r>
              <a:rPr lang="tr-TR" dirty="0">
                <a:latin typeface="Times New Roman"/>
                <a:ea typeface="Times New Roman"/>
              </a:rPr>
              <a:t>ilgili envanter tutulmalıdır. Bu envanter </a:t>
            </a:r>
            <a:r>
              <a:rPr lang="tr-TR" dirty="0" smtClean="0">
                <a:latin typeface="Times New Roman"/>
                <a:ea typeface="Calibri"/>
                <a:cs typeface="Times New Roman"/>
              </a:rPr>
              <a:t>aşağıdaki </a:t>
            </a:r>
            <a:r>
              <a:rPr lang="tr-TR" dirty="0">
                <a:latin typeface="Times New Roman"/>
                <a:ea typeface="Calibri"/>
                <a:cs typeface="Times New Roman"/>
              </a:rPr>
              <a:t>hususları içermelidir:</a:t>
            </a:r>
            <a:endParaRPr lang="tr-TR" sz="2800" dirty="0">
              <a:ea typeface="Calibri"/>
              <a:cs typeface="Times New Roman"/>
            </a:endParaRPr>
          </a:p>
          <a:p>
            <a:pPr marL="0" lvl="0" indent="0" algn="just">
              <a:lnSpc>
                <a:spcPct val="150000"/>
              </a:lnSpc>
              <a:buNone/>
              <a:tabLst>
                <a:tab pos="630555" algn="l"/>
              </a:tabLst>
            </a:pPr>
            <a:r>
              <a:rPr lang="tr-TR" dirty="0" smtClean="0">
                <a:latin typeface="Times New Roman"/>
                <a:ea typeface="Times New Roman"/>
              </a:rPr>
              <a:t>      a) Tesise </a:t>
            </a:r>
            <a:r>
              <a:rPr lang="tr-TR" dirty="0">
                <a:latin typeface="Times New Roman"/>
                <a:ea typeface="Times New Roman"/>
              </a:rPr>
              <a:t>giren radyoaktif maddelerin kayıtları</a:t>
            </a:r>
          </a:p>
          <a:p>
            <a:pPr marL="0" lvl="0" indent="0" algn="just">
              <a:lnSpc>
                <a:spcPct val="150000"/>
              </a:lnSpc>
              <a:buNone/>
              <a:tabLst>
                <a:tab pos="630555" algn="l"/>
              </a:tabLst>
            </a:pPr>
            <a:r>
              <a:rPr lang="tr-TR" dirty="0" smtClean="0">
                <a:latin typeface="Times New Roman"/>
                <a:ea typeface="Times New Roman"/>
              </a:rPr>
              <a:t>      b) Çalışanların </a:t>
            </a:r>
            <a:r>
              <a:rPr lang="tr-TR" dirty="0" err="1">
                <a:latin typeface="Times New Roman"/>
                <a:ea typeface="Times New Roman"/>
              </a:rPr>
              <a:t>dozimetre</a:t>
            </a:r>
            <a:r>
              <a:rPr lang="tr-TR" dirty="0">
                <a:latin typeface="Times New Roman"/>
                <a:ea typeface="Times New Roman"/>
              </a:rPr>
              <a:t> değerlerinin kayıtları</a:t>
            </a:r>
          </a:p>
          <a:p>
            <a:pPr marL="0" lvl="0" indent="0" algn="just">
              <a:lnSpc>
                <a:spcPct val="150000"/>
              </a:lnSpc>
              <a:buNone/>
              <a:tabLst>
                <a:tab pos="630555" algn="l"/>
              </a:tabLst>
            </a:pPr>
            <a:r>
              <a:rPr lang="tr-TR" dirty="0" smtClean="0">
                <a:latin typeface="Times New Roman"/>
                <a:ea typeface="Times New Roman"/>
              </a:rPr>
              <a:t>      c) Radyoaktif </a:t>
            </a:r>
            <a:r>
              <a:rPr lang="tr-TR" dirty="0">
                <a:latin typeface="Times New Roman"/>
                <a:ea typeface="Times New Roman"/>
              </a:rPr>
              <a:t>atık kayıtları (miktarı, türü ve tarihi)</a:t>
            </a:r>
          </a:p>
          <a:p>
            <a:pPr marL="0" lvl="0" indent="0" algn="just">
              <a:lnSpc>
                <a:spcPct val="150000"/>
              </a:lnSpc>
              <a:buNone/>
              <a:tabLst>
                <a:tab pos="630555" algn="l"/>
              </a:tabLst>
            </a:pPr>
            <a:r>
              <a:rPr lang="tr-TR" dirty="0" smtClean="0">
                <a:latin typeface="Times New Roman"/>
                <a:ea typeface="Times New Roman"/>
              </a:rPr>
              <a:t>      d) Görüntüleme </a:t>
            </a:r>
            <a:r>
              <a:rPr lang="tr-TR" dirty="0">
                <a:latin typeface="Times New Roman"/>
                <a:ea typeface="Times New Roman"/>
              </a:rPr>
              <a:t>cihazlarının bakım, onarım ve kalibrasyon </a:t>
            </a:r>
            <a:r>
              <a:rPr lang="tr-TR" dirty="0" smtClean="0">
                <a:latin typeface="Times New Roman"/>
                <a:ea typeface="Calibri"/>
                <a:cs typeface="Times New Roman"/>
              </a:rPr>
              <a:t>kalite </a:t>
            </a:r>
            <a:r>
              <a:rPr lang="tr-TR" dirty="0">
                <a:latin typeface="Times New Roman"/>
                <a:ea typeface="Calibri"/>
                <a:cs typeface="Times New Roman"/>
              </a:rPr>
              <a:t>kontrol kayıtları</a:t>
            </a:r>
            <a:endParaRPr lang="tr-TR" sz="2800" dirty="0">
              <a:ea typeface="Calibri"/>
              <a:cs typeface="Times New Roman"/>
            </a:endParaRPr>
          </a:p>
          <a:p>
            <a:pPr marL="0" lvl="0" indent="0" algn="just">
              <a:lnSpc>
                <a:spcPct val="150000"/>
              </a:lnSpc>
              <a:buNone/>
              <a:tabLst>
                <a:tab pos="630555" algn="l"/>
              </a:tabLst>
            </a:pPr>
            <a:r>
              <a:rPr lang="tr-TR" dirty="0" smtClean="0">
                <a:latin typeface="Times New Roman"/>
                <a:ea typeface="Times New Roman"/>
              </a:rPr>
              <a:t>      e) Tehlike </a:t>
            </a:r>
            <a:r>
              <a:rPr lang="tr-TR" dirty="0">
                <a:latin typeface="Times New Roman"/>
                <a:ea typeface="Times New Roman"/>
              </a:rPr>
              <a:t>ve olağanüstü durum kayıtları</a:t>
            </a:r>
          </a:p>
          <a:p>
            <a:pPr marL="0" lvl="0" indent="0" algn="just">
              <a:lnSpc>
                <a:spcPct val="150000"/>
              </a:lnSpc>
              <a:spcAft>
                <a:spcPts val="600"/>
              </a:spcAft>
              <a:buNone/>
              <a:tabLst>
                <a:tab pos="630555" algn="l"/>
              </a:tabLst>
            </a:pPr>
            <a:r>
              <a:rPr lang="tr-TR" dirty="0" smtClean="0">
                <a:latin typeface="Times New Roman"/>
                <a:ea typeface="Times New Roman"/>
              </a:rPr>
              <a:t>      f) Çevresel </a:t>
            </a:r>
            <a:r>
              <a:rPr lang="tr-TR" dirty="0">
                <a:latin typeface="Times New Roman"/>
                <a:ea typeface="Times New Roman"/>
              </a:rPr>
              <a:t>radyasyon ölçüm kayıtları</a:t>
            </a:r>
          </a:p>
          <a:p>
            <a:pPr marL="0" indent="0">
              <a:buNone/>
            </a:pPr>
            <a:endParaRPr lang="tr-TR"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pic>
        <p:nvPicPr>
          <p:cNvPr id="2050" name="Picture 2" descr="Image result for radioactivity safe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296" y="4695738"/>
            <a:ext cx="1584176" cy="21896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9110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56792"/>
            <a:ext cx="8435280" cy="5040561"/>
          </a:xfrm>
        </p:spPr>
        <p:txBody>
          <a:bodyPr>
            <a:normAutofit/>
          </a:bodyPr>
          <a:lstStyle/>
          <a:p>
            <a:pPr lvl="0" algn="just">
              <a:lnSpc>
                <a:spcPct val="150000"/>
              </a:lnSpc>
              <a:buFont typeface="Wingdings" panose="05000000000000000000" pitchFamily="2" charset="2"/>
              <a:buChar char="Ø"/>
            </a:pPr>
            <a:r>
              <a:rPr lang="tr-TR" sz="2100" dirty="0" smtClean="0">
                <a:latin typeface="Times New Roman"/>
                <a:ea typeface="Times New Roman"/>
              </a:rPr>
              <a:t>Görevli </a:t>
            </a:r>
            <a:r>
              <a:rPr lang="tr-TR" sz="2100" dirty="0">
                <a:latin typeface="Times New Roman"/>
                <a:ea typeface="Times New Roman"/>
              </a:rPr>
              <a:t>olmayan personelin laboratuvara </a:t>
            </a:r>
            <a:r>
              <a:rPr lang="tr-TR" sz="2100" b="1" dirty="0" smtClean="0">
                <a:latin typeface="Times New Roman"/>
                <a:ea typeface="Times New Roman"/>
              </a:rPr>
              <a:t>GİRİŞ-</a:t>
            </a:r>
            <a:r>
              <a:rPr lang="tr-TR" sz="2100" b="1" dirty="0" smtClean="0">
                <a:latin typeface="Times New Roman"/>
                <a:ea typeface="Calibri"/>
                <a:cs typeface="Times New Roman"/>
              </a:rPr>
              <a:t>ÇIKIŞLARI ÖNLENMELİDİR</a:t>
            </a:r>
            <a:r>
              <a:rPr lang="tr-TR" sz="2100" dirty="0" smtClean="0">
                <a:latin typeface="Times New Roman"/>
                <a:ea typeface="Calibri"/>
                <a:cs typeface="Times New Roman"/>
              </a:rPr>
              <a:t>.</a:t>
            </a:r>
          </a:p>
          <a:p>
            <a:pPr lvl="0" algn="just">
              <a:lnSpc>
                <a:spcPct val="150000"/>
              </a:lnSpc>
              <a:buFont typeface="Wingdings" panose="05000000000000000000" pitchFamily="2" charset="2"/>
              <a:buChar char="Ø"/>
            </a:pPr>
            <a:r>
              <a:rPr lang="tr-TR" sz="2100" dirty="0" smtClean="0">
                <a:latin typeface="Times New Roman"/>
                <a:ea typeface="Times New Roman"/>
              </a:rPr>
              <a:t>Daha </a:t>
            </a:r>
            <a:r>
              <a:rPr lang="tr-TR" sz="2100" dirty="0">
                <a:latin typeface="Times New Roman"/>
                <a:ea typeface="Times New Roman"/>
              </a:rPr>
              <a:t>önce ve halen zehirli, kimyasal, biyolojik maddeler </a:t>
            </a:r>
            <a:r>
              <a:rPr lang="tr-TR" sz="2100" dirty="0" smtClean="0">
                <a:latin typeface="Times New Roman"/>
                <a:ea typeface="Calibri"/>
                <a:cs typeface="Times New Roman"/>
              </a:rPr>
              <a:t>veya </a:t>
            </a:r>
            <a:r>
              <a:rPr lang="tr-TR" sz="2100" dirty="0">
                <a:latin typeface="Times New Roman"/>
                <a:ea typeface="Calibri"/>
                <a:cs typeface="Times New Roman"/>
              </a:rPr>
              <a:t>diğer tehlikeli  koşullara maruz kalarak çalıştırılan kişiler </a:t>
            </a:r>
            <a:r>
              <a:rPr lang="tr-TR" sz="2100" dirty="0" smtClean="0">
                <a:latin typeface="Times New Roman"/>
                <a:ea typeface="Calibri"/>
                <a:cs typeface="Times New Roman"/>
              </a:rPr>
              <a:t>radyasyona </a:t>
            </a:r>
            <a:r>
              <a:rPr lang="tr-TR" sz="2100" dirty="0">
                <a:latin typeface="Times New Roman"/>
                <a:ea typeface="Calibri"/>
                <a:cs typeface="Times New Roman"/>
              </a:rPr>
              <a:t>maruz kalmayı gerektirecek görevlerde </a:t>
            </a:r>
            <a:r>
              <a:rPr lang="tr-TR" sz="2100" dirty="0" smtClean="0">
                <a:latin typeface="Times New Roman"/>
                <a:ea typeface="Calibri"/>
                <a:cs typeface="Times New Roman"/>
              </a:rPr>
              <a:t>çalıştırılmamalıdır.</a:t>
            </a:r>
          </a:p>
          <a:p>
            <a:pPr lvl="0" algn="just">
              <a:lnSpc>
                <a:spcPct val="150000"/>
              </a:lnSpc>
              <a:buFont typeface="Wingdings" panose="05000000000000000000" pitchFamily="2" charset="2"/>
              <a:buChar char="Ø"/>
            </a:pPr>
            <a:r>
              <a:rPr lang="tr-TR" sz="2100" dirty="0">
                <a:latin typeface="Times New Roman"/>
                <a:ea typeface="Times New Roman"/>
                <a:cs typeface="Times New Roman"/>
              </a:rPr>
              <a:t>R</a:t>
            </a:r>
            <a:r>
              <a:rPr lang="tr-TR" sz="2100" dirty="0" smtClean="0">
                <a:latin typeface="Times New Roman"/>
                <a:ea typeface="Times New Roman"/>
              </a:rPr>
              <a:t>adyasyonlu </a:t>
            </a:r>
            <a:r>
              <a:rPr lang="tr-TR" sz="2100" dirty="0">
                <a:latin typeface="Times New Roman"/>
                <a:ea typeface="Times New Roman"/>
              </a:rPr>
              <a:t>alanlarda yapılan işin niteliğine uygun giysi ve </a:t>
            </a:r>
            <a:r>
              <a:rPr lang="tr-TR" sz="2100" dirty="0" smtClean="0">
                <a:latin typeface="Times New Roman"/>
                <a:ea typeface="Calibri"/>
                <a:cs typeface="Times New Roman"/>
              </a:rPr>
              <a:t>donanım </a:t>
            </a:r>
            <a:r>
              <a:rPr lang="tr-TR" sz="2100" dirty="0">
                <a:latin typeface="Times New Roman"/>
                <a:ea typeface="Calibri"/>
                <a:cs typeface="Times New Roman"/>
              </a:rPr>
              <a:t>(kurşun önlük, </a:t>
            </a:r>
            <a:r>
              <a:rPr lang="tr-TR" sz="2100" dirty="0" err="1">
                <a:latin typeface="Times New Roman"/>
                <a:ea typeface="Calibri"/>
                <a:cs typeface="Times New Roman"/>
              </a:rPr>
              <a:t>gonad</a:t>
            </a:r>
            <a:r>
              <a:rPr lang="tr-TR" sz="2100" dirty="0">
                <a:latin typeface="Times New Roman"/>
                <a:ea typeface="Calibri"/>
                <a:cs typeface="Times New Roman"/>
              </a:rPr>
              <a:t> koruyucu (= </a:t>
            </a:r>
            <a:r>
              <a:rPr lang="tr-TR" sz="2100" dirty="0" err="1">
                <a:latin typeface="Times New Roman"/>
                <a:ea typeface="Calibri"/>
                <a:cs typeface="Times New Roman"/>
              </a:rPr>
              <a:t>genital</a:t>
            </a:r>
            <a:r>
              <a:rPr lang="tr-TR" sz="2100" dirty="0">
                <a:latin typeface="Times New Roman"/>
                <a:ea typeface="Calibri"/>
                <a:cs typeface="Times New Roman"/>
              </a:rPr>
              <a:t> bölge </a:t>
            </a:r>
            <a:r>
              <a:rPr lang="tr-TR" sz="2100" b="1" i="1" dirty="0">
                <a:latin typeface="Times New Roman"/>
                <a:ea typeface="Calibri"/>
                <a:cs typeface="Times New Roman"/>
              </a:rPr>
              <a:t>koruyucu</a:t>
            </a:r>
            <a:r>
              <a:rPr lang="tr-TR" sz="2100" dirty="0">
                <a:latin typeface="Times New Roman"/>
                <a:ea typeface="Calibri"/>
                <a:cs typeface="Times New Roman"/>
              </a:rPr>
              <a:t> kurşun önlük), kurşun paravan, </a:t>
            </a:r>
            <a:r>
              <a:rPr lang="tr-TR" sz="2100" dirty="0" err="1">
                <a:latin typeface="Times New Roman"/>
                <a:ea typeface="Calibri"/>
                <a:cs typeface="Times New Roman"/>
              </a:rPr>
              <a:t>tiroid</a:t>
            </a:r>
            <a:r>
              <a:rPr lang="tr-TR" sz="2100" dirty="0">
                <a:latin typeface="Times New Roman"/>
                <a:ea typeface="Calibri"/>
                <a:cs typeface="Times New Roman"/>
              </a:rPr>
              <a:t> koruyucu (= </a:t>
            </a:r>
            <a:r>
              <a:rPr lang="tr-TR" sz="2100" b="1" i="1" dirty="0" err="1" smtClean="0">
                <a:latin typeface="Times New Roman"/>
                <a:ea typeface="Calibri"/>
                <a:cs typeface="Times New Roman"/>
              </a:rPr>
              <a:t>tiroid</a:t>
            </a:r>
            <a:r>
              <a:rPr lang="tr-TR" sz="2100" b="1" dirty="0" smtClean="0">
                <a:latin typeface="Times New Roman"/>
                <a:ea typeface="Calibri"/>
                <a:cs typeface="Times New Roman"/>
              </a:rPr>
              <a:t> </a:t>
            </a:r>
            <a:r>
              <a:rPr lang="tr-TR" sz="2100" dirty="0">
                <a:latin typeface="Times New Roman"/>
                <a:ea typeface="Calibri"/>
                <a:cs typeface="Times New Roman"/>
              </a:rPr>
              <a:t>ve boyun koruyucu kurşun önlük) vb..) kullanımı sağlanmalı ve denetlenmelidir.</a:t>
            </a:r>
            <a:endParaRPr lang="tr-TR" sz="2100" dirty="0">
              <a:ea typeface="Calibri"/>
              <a:cs typeface="Times New Roman"/>
            </a:endParaRPr>
          </a:p>
          <a:p>
            <a:pPr marL="0" indent="0">
              <a:buNone/>
            </a:pPr>
            <a:endParaRPr lang="tr-TR"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540025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8363272" cy="4968552"/>
          </a:xfrm>
        </p:spPr>
        <p:txBody>
          <a:bodyPr>
            <a:normAutofit fontScale="70000" lnSpcReduction="20000"/>
          </a:bodyPr>
          <a:lstStyle/>
          <a:p>
            <a:pPr lvl="0" algn="just">
              <a:lnSpc>
                <a:spcPct val="150000"/>
              </a:lnSpc>
              <a:buFont typeface="Wingdings" panose="05000000000000000000" pitchFamily="2" charset="2"/>
              <a:buChar char="Ø"/>
            </a:pPr>
            <a:r>
              <a:rPr lang="tr-TR" sz="2600" dirty="0" smtClean="0">
                <a:solidFill>
                  <a:prstClr val="black"/>
                </a:solidFill>
                <a:latin typeface="Times New Roman"/>
                <a:ea typeface="Times New Roman"/>
              </a:rPr>
              <a:t>İşe </a:t>
            </a:r>
            <a:r>
              <a:rPr lang="tr-TR" sz="2600" dirty="0">
                <a:solidFill>
                  <a:prstClr val="black"/>
                </a:solidFill>
                <a:latin typeface="Times New Roman"/>
                <a:ea typeface="Times New Roman"/>
              </a:rPr>
              <a:t>alınacak radyasyon görevlilerinin sağlık durumlarının </a:t>
            </a:r>
            <a:r>
              <a:rPr lang="tr-TR" sz="2600" dirty="0">
                <a:solidFill>
                  <a:prstClr val="black"/>
                </a:solidFill>
                <a:latin typeface="Times New Roman"/>
                <a:ea typeface="Calibri"/>
                <a:cs typeface="Times New Roman"/>
              </a:rPr>
              <a:t>yapacağı işe uygun olup olmadığı hakkında sağlık raporu alınmalı ve çalıştıkları süre içinde, yılda en az bir kez tıbbi muayeneleri ile hematolojik ve göz kontrolleri yaptırılarak takip edilmeli, kayıtları tutulmalıdır. </a:t>
            </a:r>
            <a:endParaRPr lang="tr-TR" sz="2600" dirty="0" smtClean="0">
              <a:solidFill>
                <a:prstClr val="black"/>
              </a:solidFill>
              <a:latin typeface="Times New Roman"/>
              <a:ea typeface="Calibri"/>
              <a:cs typeface="Times New Roman"/>
            </a:endParaRPr>
          </a:p>
          <a:p>
            <a:pPr lvl="0" algn="just">
              <a:lnSpc>
                <a:spcPct val="150000"/>
              </a:lnSpc>
              <a:buFont typeface="Wingdings" panose="05000000000000000000" pitchFamily="2" charset="2"/>
              <a:buChar char="Ø"/>
            </a:pPr>
            <a:r>
              <a:rPr lang="tr-TR" sz="2600" dirty="0" smtClean="0">
                <a:latin typeface="Times New Roman"/>
                <a:ea typeface="Times New Roman"/>
              </a:rPr>
              <a:t>İyonlaştırıcı </a:t>
            </a:r>
            <a:r>
              <a:rPr lang="tr-TR" sz="2600" dirty="0">
                <a:latin typeface="Times New Roman"/>
                <a:ea typeface="Times New Roman"/>
              </a:rPr>
              <a:t>radyasyon (X-ışınları, gama ışınları, alfa, beta </a:t>
            </a:r>
            <a:r>
              <a:rPr lang="tr-TR" sz="2600" dirty="0" smtClean="0">
                <a:latin typeface="Times New Roman"/>
                <a:ea typeface="Calibri"/>
                <a:cs typeface="Times New Roman"/>
              </a:rPr>
              <a:t>radyasyonları</a:t>
            </a:r>
            <a:r>
              <a:rPr lang="tr-TR" sz="2600" dirty="0">
                <a:latin typeface="Times New Roman"/>
                <a:ea typeface="Calibri"/>
                <a:cs typeface="Times New Roman"/>
              </a:rPr>
              <a:t>, kozmik ışınlar, nötronlar gibi) kaynakları kullanılan ve </a:t>
            </a:r>
            <a:r>
              <a:rPr lang="tr-TR" sz="2600" dirty="0" smtClean="0">
                <a:latin typeface="Times New Roman"/>
                <a:ea typeface="Calibri"/>
                <a:cs typeface="Times New Roman"/>
              </a:rPr>
              <a:t>bulundurulan </a:t>
            </a:r>
            <a:r>
              <a:rPr lang="tr-TR" sz="2600" dirty="0">
                <a:latin typeface="Times New Roman"/>
                <a:ea typeface="Calibri"/>
                <a:cs typeface="Times New Roman"/>
              </a:rPr>
              <a:t>Bölümlerde çalışanların radyasyon ölçümleri için uygun </a:t>
            </a:r>
            <a:r>
              <a:rPr lang="tr-TR" sz="2600" dirty="0" smtClean="0">
                <a:latin typeface="Times New Roman"/>
                <a:ea typeface="Calibri"/>
                <a:cs typeface="Times New Roman"/>
              </a:rPr>
              <a:t>cihazların </a:t>
            </a:r>
            <a:r>
              <a:rPr lang="tr-TR" sz="2600" dirty="0">
                <a:latin typeface="Times New Roman"/>
                <a:ea typeface="Calibri"/>
                <a:cs typeface="Times New Roman"/>
              </a:rPr>
              <a:t>(TLD(= </a:t>
            </a:r>
            <a:r>
              <a:rPr lang="tr-TR" sz="2600" dirty="0" err="1">
                <a:latin typeface="Times New Roman"/>
                <a:ea typeface="Calibri"/>
                <a:cs typeface="Times New Roman"/>
              </a:rPr>
              <a:t>termolüminesans</a:t>
            </a:r>
            <a:r>
              <a:rPr lang="tr-TR" sz="2600" dirty="0">
                <a:latin typeface="Times New Roman"/>
                <a:ea typeface="Calibri"/>
                <a:cs typeface="Times New Roman"/>
              </a:rPr>
              <a:t> </a:t>
            </a:r>
            <a:r>
              <a:rPr lang="tr-TR" sz="2600" b="1" i="1" dirty="0" err="1">
                <a:latin typeface="Times New Roman"/>
                <a:ea typeface="Calibri"/>
                <a:cs typeface="Times New Roman"/>
              </a:rPr>
              <a:t>dozimetre</a:t>
            </a:r>
            <a:r>
              <a:rPr lang="tr-TR" sz="2600" b="1" i="1" dirty="0">
                <a:latin typeface="Times New Roman"/>
                <a:ea typeface="Calibri"/>
                <a:cs typeface="Times New Roman"/>
              </a:rPr>
              <a:t>)</a:t>
            </a:r>
            <a:r>
              <a:rPr lang="tr-TR" sz="2600" b="1" dirty="0">
                <a:latin typeface="Times New Roman"/>
                <a:ea typeface="Calibri"/>
                <a:cs typeface="Times New Roman"/>
              </a:rPr>
              <a:t>,</a:t>
            </a:r>
            <a:r>
              <a:rPr lang="tr-TR" sz="2600" dirty="0">
                <a:latin typeface="Times New Roman"/>
                <a:ea typeface="Calibri"/>
                <a:cs typeface="Times New Roman"/>
              </a:rPr>
              <a:t> cep, film </a:t>
            </a:r>
            <a:r>
              <a:rPr lang="tr-TR" sz="2600" dirty="0" err="1">
                <a:latin typeface="Times New Roman"/>
                <a:ea typeface="Calibri"/>
                <a:cs typeface="Times New Roman"/>
              </a:rPr>
              <a:t>dozimetre</a:t>
            </a:r>
            <a:r>
              <a:rPr lang="tr-TR" sz="2600" dirty="0">
                <a:latin typeface="Times New Roman"/>
                <a:ea typeface="Calibri"/>
                <a:cs typeface="Times New Roman"/>
              </a:rPr>
              <a:t>) </a:t>
            </a:r>
            <a:r>
              <a:rPr lang="tr-TR" sz="2600" dirty="0" smtClean="0">
                <a:latin typeface="Times New Roman"/>
                <a:ea typeface="Calibri"/>
                <a:cs typeface="Times New Roman"/>
              </a:rPr>
              <a:t>kullanılması </a:t>
            </a:r>
            <a:r>
              <a:rPr lang="tr-TR" sz="2600" dirty="0">
                <a:latin typeface="Times New Roman"/>
                <a:ea typeface="Calibri"/>
                <a:cs typeface="Times New Roman"/>
              </a:rPr>
              <a:t>sağlanmalı ve </a:t>
            </a:r>
            <a:r>
              <a:rPr lang="tr-TR" sz="2600" dirty="0" smtClean="0">
                <a:latin typeface="Times New Roman"/>
                <a:ea typeface="Calibri"/>
                <a:cs typeface="Times New Roman"/>
              </a:rPr>
              <a:t>denetlenmelidir.</a:t>
            </a:r>
          </a:p>
          <a:p>
            <a:pPr lvl="0" algn="just">
              <a:lnSpc>
                <a:spcPct val="150000"/>
              </a:lnSpc>
              <a:buFont typeface="Wingdings" panose="05000000000000000000" pitchFamily="2" charset="2"/>
              <a:buChar char="Ø"/>
            </a:pPr>
            <a:r>
              <a:rPr lang="tr-TR" sz="2600" dirty="0" smtClean="0">
                <a:latin typeface="Times New Roman"/>
                <a:ea typeface="Times New Roman"/>
              </a:rPr>
              <a:t>Radyasyonlu </a:t>
            </a:r>
            <a:r>
              <a:rPr lang="tr-TR" sz="2600" dirty="0">
                <a:latin typeface="Times New Roman"/>
                <a:ea typeface="Times New Roman"/>
              </a:rPr>
              <a:t>alanlarda çalışan personelin denetimli </a:t>
            </a:r>
            <a:r>
              <a:rPr lang="tr-TR" sz="2600" dirty="0" smtClean="0">
                <a:latin typeface="Times New Roman"/>
                <a:ea typeface="Times New Roman"/>
              </a:rPr>
              <a:t>alanlarda çalışırken kullanmak </a:t>
            </a:r>
            <a:r>
              <a:rPr lang="tr-TR" sz="2600" dirty="0">
                <a:latin typeface="Times New Roman"/>
                <a:ea typeface="Times New Roman"/>
              </a:rPr>
              <a:t>zorunda olduğu film veya kalem </a:t>
            </a:r>
            <a:r>
              <a:rPr lang="tr-TR" sz="2600" dirty="0" err="1">
                <a:latin typeface="Times New Roman"/>
                <a:ea typeface="Times New Roman"/>
              </a:rPr>
              <a:t>dozimetreleri</a:t>
            </a:r>
            <a:r>
              <a:rPr lang="tr-TR" sz="2600" dirty="0">
                <a:latin typeface="Times New Roman"/>
                <a:ea typeface="Times New Roman"/>
              </a:rPr>
              <a:t> komite temsilcileri tarafından kontrolü yapılarak ve kaydı tutularak </a:t>
            </a:r>
            <a:r>
              <a:rPr lang="tr-TR" sz="2600" dirty="0" smtClean="0">
                <a:latin typeface="Times New Roman"/>
                <a:ea typeface="Calibri"/>
                <a:cs typeface="Times New Roman"/>
              </a:rPr>
              <a:t>sonuçları  komitede değerlendirilmelidir</a:t>
            </a:r>
            <a:r>
              <a:rPr lang="tr-TR" sz="2600" dirty="0">
                <a:latin typeface="Times New Roman"/>
                <a:ea typeface="Calibri"/>
                <a:cs typeface="Times New Roman"/>
              </a:rPr>
              <a:t>. </a:t>
            </a:r>
            <a:endParaRPr lang="tr-TR" sz="2600" dirty="0">
              <a:ea typeface="Calibri"/>
              <a:cs typeface="Times New Roman"/>
            </a:endParaRPr>
          </a:p>
          <a:p>
            <a:pPr marL="0" indent="0">
              <a:buNone/>
            </a:pPr>
            <a:endParaRPr lang="tr-TR"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217327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00808"/>
            <a:ext cx="8208912" cy="4824536"/>
          </a:xfrm>
        </p:spPr>
        <p:txBody>
          <a:bodyPr>
            <a:normAutofit/>
          </a:bodyPr>
          <a:lstStyle/>
          <a:p>
            <a:pPr lvl="0" algn="just">
              <a:lnSpc>
                <a:spcPct val="150000"/>
              </a:lnSpc>
              <a:buFont typeface="Wingdings" panose="05000000000000000000" pitchFamily="2" charset="2"/>
              <a:buChar char="Ø"/>
            </a:pPr>
            <a:r>
              <a:rPr lang="tr-TR" sz="1800" dirty="0" smtClean="0">
                <a:latin typeface="Times New Roman"/>
                <a:ea typeface="Times New Roman"/>
              </a:rPr>
              <a:t>Radyoaktif </a:t>
            </a:r>
            <a:r>
              <a:rPr lang="tr-TR" sz="1800" dirty="0">
                <a:latin typeface="Times New Roman"/>
                <a:ea typeface="Times New Roman"/>
              </a:rPr>
              <a:t>maddeler ile çalışma başlamadan önce masa </a:t>
            </a:r>
            <a:r>
              <a:rPr lang="tr-TR" sz="1800" dirty="0" smtClean="0">
                <a:latin typeface="Times New Roman"/>
                <a:ea typeface="Calibri"/>
                <a:cs typeface="Times New Roman"/>
              </a:rPr>
              <a:t>üzeri plastik </a:t>
            </a:r>
            <a:r>
              <a:rPr lang="tr-TR" sz="1800" dirty="0">
                <a:latin typeface="Times New Roman"/>
                <a:ea typeface="Calibri"/>
                <a:cs typeface="Times New Roman"/>
              </a:rPr>
              <a:t>örtü </a:t>
            </a:r>
            <a:r>
              <a:rPr lang="tr-TR" sz="1800" dirty="0" smtClean="0">
                <a:latin typeface="Times New Roman"/>
                <a:ea typeface="Calibri"/>
                <a:cs typeface="Times New Roman"/>
              </a:rPr>
              <a:t>ile kaplanmalı</a:t>
            </a:r>
            <a:r>
              <a:rPr lang="tr-TR" sz="1800" dirty="0">
                <a:latin typeface="Times New Roman"/>
                <a:ea typeface="Calibri"/>
                <a:cs typeface="Times New Roman"/>
              </a:rPr>
              <a:t>, üzerine emici kağıtlar yerleştirilip bunların üzerinde çalışılmalıdır. İşlemler kenarlı küvetler içinde ve emici kağıtlar üzerinde </a:t>
            </a:r>
            <a:r>
              <a:rPr lang="tr-TR" sz="1800" dirty="0" smtClean="0">
                <a:latin typeface="Times New Roman"/>
                <a:ea typeface="Calibri"/>
                <a:cs typeface="Times New Roman"/>
              </a:rPr>
              <a:t>yapılmalıdır.</a:t>
            </a:r>
          </a:p>
          <a:p>
            <a:pPr lvl="0" algn="just">
              <a:lnSpc>
                <a:spcPct val="150000"/>
              </a:lnSpc>
              <a:buFont typeface="Wingdings" panose="05000000000000000000" pitchFamily="2" charset="2"/>
              <a:buChar char="Ø"/>
            </a:pPr>
            <a:r>
              <a:rPr lang="tr-TR" sz="1800" dirty="0" smtClean="0">
                <a:latin typeface="Times New Roman"/>
                <a:ea typeface="Calibri"/>
                <a:cs typeface="Times New Roman"/>
              </a:rPr>
              <a:t>Laboratuvarda </a:t>
            </a:r>
            <a:r>
              <a:rPr lang="tr-TR" sz="1800" dirty="0">
                <a:latin typeface="Times New Roman"/>
                <a:ea typeface="Calibri"/>
                <a:cs typeface="Times New Roman"/>
              </a:rPr>
              <a:t>çalışırken laboratuvar önlüğü, lastik/plastik eldiven gibi koruyucu giysiler giyilmelidir. İş bitiminde kullanılan eldivenler dikkatli şekilde çıkartılarak radyoaktif atık kutusuna </a:t>
            </a:r>
            <a:r>
              <a:rPr lang="tr-TR" sz="1800" dirty="0" smtClean="0">
                <a:latin typeface="Times New Roman"/>
                <a:ea typeface="Calibri"/>
                <a:cs typeface="Times New Roman"/>
              </a:rPr>
              <a:t>atılmalıdır.</a:t>
            </a:r>
          </a:p>
          <a:p>
            <a:pPr lvl="0" algn="just">
              <a:lnSpc>
                <a:spcPct val="150000"/>
              </a:lnSpc>
              <a:buFont typeface="Wingdings" panose="05000000000000000000" pitchFamily="2" charset="2"/>
              <a:buChar char="Ø"/>
            </a:pPr>
            <a:r>
              <a:rPr lang="tr-TR" sz="1800" dirty="0" smtClean="0">
                <a:latin typeface="Times New Roman"/>
                <a:ea typeface="Calibri"/>
                <a:cs typeface="Times New Roman"/>
              </a:rPr>
              <a:t>Eldiven </a:t>
            </a:r>
            <a:r>
              <a:rPr lang="tr-TR" sz="1800" dirty="0">
                <a:latin typeface="Times New Roman"/>
                <a:ea typeface="Calibri"/>
                <a:cs typeface="Times New Roman"/>
              </a:rPr>
              <a:t>kullanıldığında, </a:t>
            </a:r>
            <a:r>
              <a:rPr lang="tr-TR" sz="1800" dirty="0" err="1">
                <a:latin typeface="Times New Roman"/>
                <a:ea typeface="Calibri"/>
                <a:cs typeface="Times New Roman"/>
              </a:rPr>
              <a:t>kontaminasyonu</a:t>
            </a:r>
            <a:r>
              <a:rPr lang="tr-TR" sz="1800" dirty="0">
                <a:latin typeface="Times New Roman"/>
                <a:ea typeface="Calibri"/>
                <a:cs typeface="Times New Roman"/>
              </a:rPr>
              <a:t> önlemek amacıyla iç kısımlar dışta kalacak şekilde </a:t>
            </a:r>
            <a:r>
              <a:rPr lang="tr-TR" sz="1800" dirty="0" smtClean="0">
                <a:latin typeface="Times New Roman"/>
                <a:ea typeface="Calibri"/>
                <a:cs typeface="Times New Roman"/>
              </a:rPr>
              <a:t>çıkartılmalıdır.</a:t>
            </a:r>
          </a:p>
          <a:p>
            <a:pPr lvl="0" algn="just">
              <a:lnSpc>
                <a:spcPct val="150000"/>
              </a:lnSpc>
              <a:buFont typeface="Wingdings" panose="05000000000000000000" pitchFamily="2" charset="2"/>
              <a:buChar char="Ø"/>
            </a:pPr>
            <a:r>
              <a:rPr lang="tr-TR" sz="1800" dirty="0" smtClean="0">
                <a:latin typeface="Times New Roman"/>
                <a:ea typeface="Calibri"/>
                <a:cs typeface="Times New Roman"/>
              </a:rPr>
              <a:t>Laboratuvarda </a:t>
            </a:r>
            <a:r>
              <a:rPr lang="tr-TR" sz="1800" dirty="0">
                <a:latin typeface="Times New Roman"/>
                <a:ea typeface="Calibri"/>
                <a:cs typeface="Times New Roman"/>
              </a:rPr>
              <a:t>temizlik için kağıt havlu ve mendil kullanılmalı, kullanımdan sonra bunlar derhal radyoaktif atık kutusuna atılmalıdır.</a:t>
            </a:r>
            <a:endParaRPr lang="tr-TR" sz="1800" dirty="0">
              <a:ea typeface="Calibri"/>
              <a:cs typeface="Times New Roman"/>
            </a:endParaRPr>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32559166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480439"/>
            <a:ext cx="8229600" cy="5476953"/>
          </a:xfrm>
        </p:spPr>
        <p:txBody>
          <a:bodyPr>
            <a:normAutofit/>
          </a:bodyPr>
          <a:lstStyle/>
          <a:p>
            <a:pPr algn="just">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Laboratuvarda </a:t>
            </a:r>
            <a:r>
              <a:rPr lang="tr-TR" sz="1800" dirty="0">
                <a:latin typeface="Times New Roman"/>
                <a:ea typeface="Calibri"/>
                <a:cs typeface="Times New Roman"/>
              </a:rPr>
              <a:t>kullanılan giysilerin laboratuvar dışına çıkarılması önlenmeli, koruyucu giysiler çıkarılıp eller ayaklar </a:t>
            </a:r>
            <a:r>
              <a:rPr lang="tr-TR" sz="1800" dirty="0" smtClean="0">
                <a:latin typeface="Times New Roman"/>
                <a:ea typeface="Calibri"/>
                <a:cs typeface="Times New Roman"/>
              </a:rPr>
              <a:t>kontrol edildikten </a:t>
            </a:r>
            <a:r>
              <a:rPr lang="tr-TR" sz="1800" dirty="0">
                <a:latin typeface="Times New Roman"/>
                <a:ea typeface="Calibri"/>
                <a:cs typeface="Times New Roman"/>
              </a:rPr>
              <a:t>sonra laboratuvar dışına </a:t>
            </a:r>
            <a:r>
              <a:rPr lang="tr-TR" sz="1800" dirty="0" smtClean="0">
                <a:latin typeface="Times New Roman"/>
                <a:ea typeface="Calibri"/>
                <a:cs typeface="Times New Roman"/>
              </a:rPr>
              <a:t>çıkılmalıdır.</a:t>
            </a:r>
          </a:p>
          <a:p>
            <a:pPr algn="just">
              <a:lnSpc>
                <a:spcPct val="150000"/>
              </a:lnSpc>
              <a:spcAft>
                <a:spcPts val="0"/>
              </a:spcAft>
              <a:buFont typeface="Wingdings" panose="05000000000000000000" pitchFamily="2" charset="2"/>
              <a:buChar char="Ø"/>
            </a:pPr>
            <a:r>
              <a:rPr lang="tr-TR" sz="1800" dirty="0">
                <a:latin typeface="Times New Roman"/>
                <a:ea typeface="Calibri"/>
                <a:cs typeface="Times New Roman"/>
              </a:rPr>
              <a:t>L</a:t>
            </a:r>
            <a:r>
              <a:rPr lang="tr-TR" sz="1800" dirty="0" smtClean="0">
                <a:latin typeface="Times New Roman"/>
                <a:ea typeface="Calibri"/>
                <a:cs typeface="Times New Roman"/>
              </a:rPr>
              <a:t>aboratuvar </a:t>
            </a:r>
            <a:r>
              <a:rPr lang="tr-TR" sz="1800" dirty="0">
                <a:latin typeface="Times New Roman"/>
                <a:ea typeface="Calibri"/>
                <a:cs typeface="Times New Roman"/>
              </a:rPr>
              <a:t>içinde yiyecek, içecek ve kişisel eşyaların </a:t>
            </a:r>
            <a:r>
              <a:rPr lang="tr-TR" sz="1800" dirty="0" smtClean="0">
                <a:latin typeface="Times New Roman"/>
                <a:ea typeface="Calibri"/>
                <a:cs typeface="Times New Roman"/>
              </a:rPr>
              <a:t>bulundurulmamasına </a:t>
            </a:r>
            <a:r>
              <a:rPr lang="tr-TR" sz="1800" dirty="0">
                <a:latin typeface="Times New Roman"/>
                <a:ea typeface="Calibri"/>
                <a:cs typeface="Times New Roman"/>
              </a:rPr>
              <a:t>özen </a:t>
            </a:r>
            <a:r>
              <a:rPr lang="tr-TR" sz="1800" dirty="0" smtClean="0">
                <a:latin typeface="Times New Roman"/>
                <a:ea typeface="Calibri"/>
                <a:cs typeface="Times New Roman"/>
              </a:rPr>
              <a:t>gösterilmelidir.</a:t>
            </a:r>
          </a:p>
          <a:p>
            <a:pPr algn="just">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Ellerde </a:t>
            </a:r>
            <a:r>
              <a:rPr lang="tr-TR" sz="1800" dirty="0">
                <a:latin typeface="Times New Roman"/>
                <a:ea typeface="Calibri"/>
                <a:cs typeface="Times New Roman"/>
              </a:rPr>
              <a:t>yara varsa bandajlı bile olsa laboratuvarda </a:t>
            </a:r>
            <a:r>
              <a:rPr lang="tr-TR" sz="1800" dirty="0" smtClean="0">
                <a:latin typeface="Times New Roman"/>
                <a:ea typeface="Calibri"/>
                <a:cs typeface="Times New Roman"/>
              </a:rPr>
              <a:t>çalışılmamalıdır.</a:t>
            </a:r>
          </a:p>
          <a:p>
            <a:pPr algn="just">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Elektrik </a:t>
            </a:r>
            <a:r>
              <a:rPr lang="tr-TR" sz="1800" dirty="0">
                <a:latin typeface="Times New Roman"/>
                <a:ea typeface="Calibri"/>
                <a:cs typeface="Times New Roman"/>
              </a:rPr>
              <a:t>düğmeleri, musluklar, kapı kolları ve telefon ahizelerinin radyasyonla </a:t>
            </a:r>
            <a:r>
              <a:rPr lang="tr-TR" sz="1800" dirty="0" err="1">
                <a:latin typeface="Times New Roman"/>
                <a:ea typeface="Calibri"/>
                <a:cs typeface="Times New Roman"/>
              </a:rPr>
              <a:t>kontamine</a:t>
            </a:r>
            <a:r>
              <a:rPr lang="tr-TR" sz="1800" dirty="0">
                <a:latin typeface="Times New Roman"/>
                <a:ea typeface="Calibri"/>
                <a:cs typeface="Times New Roman"/>
              </a:rPr>
              <a:t> olmamalarına dikkat </a:t>
            </a:r>
            <a:r>
              <a:rPr lang="tr-TR" sz="1800" dirty="0" smtClean="0">
                <a:latin typeface="Times New Roman"/>
                <a:ea typeface="Calibri"/>
                <a:cs typeface="Times New Roman"/>
              </a:rPr>
              <a:t>edilmelidir.</a:t>
            </a:r>
          </a:p>
          <a:p>
            <a:pPr algn="just">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Çalışırken </a:t>
            </a:r>
            <a:r>
              <a:rPr lang="tr-TR" sz="1800" dirty="0">
                <a:latin typeface="Times New Roman"/>
                <a:ea typeface="Calibri"/>
                <a:cs typeface="Times New Roman"/>
              </a:rPr>
              <a:t>vücutta kesik ve çiziklere neden olabilecek kırık ve çatlak </a:t>
            </a:r>
            <a:r>
              <a:rPr lang="tr-TR" sz="1800" dirty="0" smtClean="0">
                <a:latin typeface="Times New Roman"/>
                <a:ea typeface="Calibri"/>
                <a:cs typeface="Times New Roman"/>
              </a:rPr>
              <a:t>cam </a:t>
            </a:r>
            <a:r>
              <a:rPr lang="tr-TR" sz="1800" dirty="0">
                <a:latin typeface="Times New Roman"/>
                <a:ea typeface="Calibri"/>
                <a:cs typeface="Times New Roman"/>
              </a:rPr>
              <a:t>eşyalar gibi keskin uçlu malzeme kullanmaktan </a:t>
            </a:r>
            <a:r>
              <a:rPr lang="tr-TR" sz="1800" dirty="0" smtClean="0">
                <a:latin typeface="Times New Roman"/>
                <a:ea typeface="Calibri"/>
                <a:cs typeface="Times New Roman"/>
              </a:rPr>
              <a:t>kaçınılmalıdır.</a:t>
            </a:r>
          </a:p>
          <a:p>
            <a:pPr algn="just">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Laboratuvarda </a:t>
            </a:r>
            <a:r>
              <a:rPr lang="tr-TR" sz="1800" dirty="0">
                <a:latin typeface="Times New Roman"/>
                <a:ea typeface="Calibri"/>
                <a:cs typeface="Times New Roman"/>
              </a:rPr>
              <a:t>kullanılan şişelerin muhafaza kaplarının kapaklarının kolay açılabilir olmasına dikkat edilmeli ve uygun etiketleme işlemi yapılmalıdır.</a:t>
            </a:r>
            <a:endParaRPr lang="tr-TR" sz="1800"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26402255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556792"/>
            <a:ext cx="8136904" cy="4824536"/>
          </a:xfrm>
        </p:spPr>
        <p:txBody>
          <a:bodyPr>
            <a:normAutofit fontScale="55000" lnSpcReduction="20000"/>
          </a:bodyPr>
          <a:lstStyle/>
          <a:p>
            <a:pPr algn="just">
              <a:lnSpc>
                <a:spcPct val="150000"/>
              </a:lnSpc>
              <a:spcAft>
                <a:spcPts val="0"/>
              </a:spcAft>
              <a:buFont typeface="Wingdings" panose="05000000000000000000" pitchFamily="2" charset="2"/>
              <a:buChar char="Ø"/>
            </a:pPr>
            <a:r>
              <a:rPr lang="tr-TR" dirty="0" smtClean="0">
                <a:latin typeface="Times New Roman"/>
                <a:ea typeface="Calibri"/>
                <a:cs typeface="Times New Roman"/>
              </a:rPr>
              <a:t>Laboratuvar</a:t>
            </a:r>
            <a:r>
              <a:rPr lang="tr-TR" dirty="0">
                <a:latin typeface="Times New Roman"/>
                <a:ea typeface="Calibri"/>
                <a:cs typeface="Times New Roman"/>
              </a:rPr>
              <a:t>, radyasyon monitörü ile sürekli taranarak radyasyon korunması için gerekli önlemler alınmalıdır. Çalışma saatlerinde radyasyon monitörü sıcak odada ve devamlı çalışır halde olmalı  veya alarm seviyesi ayarlanabilir sesli uyarı sistemi bulunan bir laboratuvar monitörü bulundurulmalıdır. </a:t>
            </a:r>
            <a:endParaRPr lang="tr-TR" sz="2800" dirty="0">
              <a:ea typeface="Calibri"/>
              <a:cs typeface="Times New Roman"/>
            </a:endParaRPr>
          </a:p>
          <a:p>
            <a:pPr algn="just">
              <a:lnSpc>
                <a:spcPct val="150000"/>
              </a:lnSpc>
              <a:spcAft>
                <a:spcPts val="0"/>
              </a:spcAft>
              <a:buFont typeface="Wingdings" panose="05000000000000000000" pitchFamily="2" charset="2"/>
              <a:buChar char="Ø"/>
            </a:pPr>
            <a:r>
              <a:rPr lang="tr-TR" dirty="0" err="1" smtClean="0">
                <a:latin typeface="Times New Roman"/>
                <a:ea typeface="Calibri"/>
                <a:cs typeface="Times New Roman"/>
              </a:rPr>
              <a:t>Radyofarmasötik</a:t>
            </a:r>
            <a:r>
              <a:rPr lang="tr-TR" dirty="0" smtClean="0">
                <a:latin typeface="Times New Roman"/>
                <a:ea typeface="Calibri"/>
                <a:cs typeface="Times New Roman"/>
              </a:rPr>
              <a:t> </a:t>
            </a:r>
            <a:r>
              <a:rPr lang="tr-TR" dirty="0">
                <a:latin typeface="Times New Roman"/>
                <a:ea typeface="Calibri"/>
                <a:cs typeface="Times New Roman"/>
              </a:rPr>
              <a:t>uygulama, seyreltme ve diğer çalışmalar çeker ocak içerisinde ve kurşun eşdeğeri camdan yapılmış paravan </a:t>
            </a:r>
            <a:r>
              <a:rPr lang="tr-TR" dirty="0" smtClean="0">
                <a:latin typeface="Times New Roman"/>
                <a:ea typeface="Calibri"/>
                <a:cs typeface="Times New Roman"/>
              </a:rPr>
              <a:t>arkasında yapılmalıdır.</a:t>
            </a:r>
          </a:p>
          <a:p>
            <a:pPr algn="just">
              <a:lnSpc>
                <a:spcPct val="150000"/>
              </a:lnSpc>
              <a:spcAft>
                <a:spcPts val="0"/>
              </a:spcAft>
              <a:buFont typeface="Wingdings" panose="05000000000000000000" pitchFamily="2" charset="2"/>
              <a:buChar char="Ø"/>
            </a:pPr>
            <a:r>
              <a:rPr lang="tr-TR" dirty="0" smtClean="0">
                <a:latin typeface="Times New Roman"/>
                <a:ea typeface="Calibri"/>
                <a:cs typeface="Times New Roman"/>
              </a:rPr>
              <a:t>Radyoaktif </a:t>
            </a:r>
            <a:r>
              <a:rPr lang="tr-TR" dirty="0">
                <a:latin typeface="Times New Roman"/>
                <a:ea typeface="Calibri"/>
                <a:cs typeface="Times New Roman"/>
              </a:rPr>
              <a:t>uygulamalar içeren çalışmalarda kullanılan denek hayvanları birer mobil radyasyon kaynağı olarak değerlendirildikleri için barındırılmaları veya sevkiyatlarında radyasyon korunma prensiplerine bağlı </a:t>
            </a:r>
            <a:r>
              <a:rPr lang="tr-TR" dirty="0" smtClean="0">
                <a:latin typeface="Times New Roman"/>
                <a:ea typeface="Calibri"/>
                <a:cs typeface="Times New Roman"/>
              </a:rPr>
              <a:t>kalınmalıdır.</a:t>
            </a:r>
          </a:p>
          <a:p>
            <a:pPr algn="just">
              <a:lnSpc>
                <a:spcPct val="150000"/>
              </a:lnSpc>
              <a:spcAft>
                <a:spcPts val="0"/>
              </a:spcAft>
              <a:buFont typeface="Wingdings" panose="05000000000000000000" pitchFamily="2" charset="2"/>
              <a:buChar char="Ø"/>
            </a:pPr>
            <a:r>
              <a:rPr lang="tr-TR" dirty="0" smtClean="0">
                <a:latin typeface="Times New Roman"/>
                <a:ea typeface="Calibri"/>
                <a:cs typeface="Times New Roman"/>
              </a:rPr>
              <a:t>Uygulama </a:t>
            </a:r>
            <a:r>
              <a:rPr lang="tr-TR" dirty="0">
                <a:latin typeface="Times New Roman"/>
                <a:ea typeface="Calibri"/>
                <a:cs typeface="Times New Roman"/>
              </a:rPr>
              <a:t>sonrası hayvanlar canlı kalacak ise; deney hayvanları biriminde ayrı bir bölüm tahsis edilerek, giriş bölümünde radyasyon ikaz işareti bulundurulmalıdır.</a:t>
            </a:r>
            <a:endParaRPr lang="tr-TR"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3762337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8983" y="1700808"/>
            <a:ext cx="8229600" cy="4740771"/>
          </a:xfrm>
        </p:spPr>
        <p:txBody>
          <a:bodyPr>
            <a:normAutofit/>
          </a:bodyPr>
          <a:lstStyle/>
          <a:p>
            <a:pPr marL="0" indent="0">
              <a:lnSpc>
                <a:spcPct val="150000"/>
              </a:lnSpc>
              <a:spcAft>
                <a:spcPts val="0"/>
              </a:spcAft>
              <a:buNone/>
            </a:pPr>
            <a:r>
              <a:rPr lang="tr-TR" sz="2400" b="1" dirty="0" smtClean="0">
                <a:solidFill>
                  <a:srgbClr val="00B0F0"/>
                </a:solidFill>
                <a:latin typeface="Times New Roman"/>
                <a:ea typeface="Calibri"/>
                <a:cs typeface="Times New Roman"/>
              </a:rPr>
              <a:t>Doz </a:t>
            </a:r>
            <a:r>
              <a:rPr lang="tr-TR" sz="2400" b="1" dirty="0">
                <a:solidFill>
                  <a:srgbClr val="00B0F0"/>
                </a:solidFill>
                <a:latin typeface="Times New Roman"/>
                <a:ea typeface="Calibri"/>
                <a:cs typeface="Times New Roman"/>
              </a:rPr>
              <a:t>sınırlaması ve izin verilen doz sınırları:</a:t>
            </a:r>
            <a:endParaRPr lang="tr-TR" sz="2400" dirty="0">
              <a:solidFill>
                <a:srgbClr val="00B0F0"/>
              </a:solidFill>
              <a:ea typeface="Calibri"/>
              <a:cs typeface="Times New Roman"/>
            </a:endParaRPr>
          </a:p>
          <a:p>
            <a:pPr>
              <a:lnSpc>
                <a:spcPct val="150000"/>
              </a:lnSpc>
              <a:spcAft>
                <a:spcPts val="0"/>
              </a:spcAft>
              <a:buFont typeface="Wingdings" panose="05000000000000000000" pitchFamily="2" charset="2"/>
              <a:buChar char="Ø"/>
            </a:pPr>
            <a:r>
              <a:rPr lang="tr-TR" sz="1800" dirty="0" smtClean="0">
                <a:latin typeface="Times New Roman"/>
                <a:ea typeface="Calibri"/>
                <a:cs typeface="Times New Roman"/>
              </a:rPr>
              <a:t>Bireylerin </a:t>
            </a:r>
            <a:r>
              <a:rPr lang="tr-TR" sz="1800" dirty="0">
                <a:latin typeface="Times New Roman"/>
                <a:ea typeface="Calibri"/>
                <a:cs typeface="Times New Roman"/>
              </a:rPr>
              <a:t>normal ışınlamaları, izin verilen tüm ışınlamaların </a:t>
            </a:r>
            <a:r>
              <a:rPr lang="tr-TR" sz="1800" dirty="0" smtClean="0">
                <a:latin typeface="Times New Roman"/>
                <a:ea typeface="Calibri"/>
                <a:cs typeface="Times New Roman"/>
              </a:rPr>
              <a:t>neden olduğu </a:t>
            </a:r>
            <a:r>
              <a:rPr lang="tr-TR" sz="1800" dirty="0">
                <a:latin typeface="Times New Roman"/>
                <a:ea typeface="Calibri"/>
                <a:cs typeface="Times New Roman"/>
              </a:rPr>
              <a:t>ilgili organ yada dokudaki etkin veya eşdeğer doz </a:t>
            </a:r>
            <a:r>
              <a:rPr lang="tr-TR" sz="1800" dirty="0" smtClean="0">
                <a:latin typeface="Times New Roman"/>
                <a:ea typeface="Calibri"/>
                <a:cs typeface="Times New Roman"/>
              </a:rPr>
              <a:t>değerleri:</a:t>
            </a:r>
          </a:p>
          <a:p>
            <a:pPr>
              <a:lnSpc>
                <a:spcPct val="150000"/>
              </a:lnSpc>
              <a:spcAft>
                <a:spcPts val="0"/>
              </a:spcAft>
              <a:buFont typeface="Wingdings" panose="05000000000000000000" pitchFamily="2" charset="2"/>
              <a:buChar char="Ø"/>
            </a:pPr>
            <a:r>
              <a:rPr lang="tr-TR" sz="1800" dirty="0">
                <a:latin typeface="Times New Roman"/>
                <a:ea typeface="Calibri"/>
                <a:cs typeface="Times New Roman"/>
              </a:rPr>
              <a:t>Y</a:t>
            </a:r>
            <a:r>
              <a:rPr lang="tr-TR" sz="1800" dirty="0" smtClean="0">
                <a:latin typeface="Times New Roman"/>
                <a:ea typeface="Calibri"/>
                <a:cs typeface="Times New Roman"/>
              </a:rPr>
              <a:t>ıllık </a:t>
            </a:r>
            <a:r>
              <a:rPr lang="tr-TR" sz="1800" dirty="0">
                <a:latin typeface="Times New Roman"/>
                <a:ea typeface="Calibri"/>
                <a:cs typeface="Times New Roman"/>
              </a:rPr>
              <a:t>sağlığa zarar vermeyecek toplam doz aynı yıl içindeki dış ışınlama ile iç ışınlamadan alınan dozların toplamıdır. Kişilerin, denetim altındaki kaynaklar ve uygulamalardan dolayı </a:t>
            </a:r>
            <a:r>
              <a:rPr lang="tr-TR" sz="1800" b="1" dirty="0">
                <a:latin typeface="Times New Roman"/>
                <a:ea typeface="Calibri"/>
                <a:cs typeface="Times New Roman"/>
              </a:rPr>
              <a:t>BU SINIRLARIN ÜZERİNDE RADYASYON DOZUNA MARUZ </a:t>
            </a:r>
            <a:r>
              <a:rPr lang="tr-TR" sz="1800" b="1" dirty="0" smtClean="0">
                <a:latin typeface="Times New Roman"/>
                <a:ea typeface="Calibri"/>
                <a:cs typeface="Times New Roman"/>
              </a:rPr>
              <a:t>KALMALARINA </a:t>
            </a:r>
            <a:r>
              <a:rPr lang="tr-TR" sz="1800" b="1" dirty="0">
                <a:latin typeface="Times New Roman"/>
                <a:ea typeface="Calibri"/>
                <a:cs typeface="Times New Roman"/>
              </a:rPr>
              <a:t>İZİN </a:t>
            </a:r>
            <a:r>
              <a:rPr lang="tr-TR" sz="1800" b="1" dirty="0" smtClean="0">
                <a:latin typeface="Times New Roman"/>
                <a:ea typeface="Calibri"/>
                <a:cs typeface="Times New Roman"/>
              </a:rPr>
              <a:t>VERİLEMEZ.</a:t>
            </a:r>
            <a:r>
              <a:rPr lang="tr-TR" sz="1800" dirty="0" smtClean="0">
                <a:latin typeface="Times New Roman"/>
                <a:ea typeface="Calibri"/>
                <a:cs typeface="Times New Roman"/>
              </a:rPr>
              <a:t> </a:t>
            </a:r>
            <a:endParaRPr lang="tr-TR" sz="1800" dirty="0">
              <a:ea typeface="Calibri"/>
              <a:cs typeface="Times New Roman"/>
            </a:endParaRPr>
          </a:p>
          <a:p>
            <a:pPr marL="0" lvl="0" indent="0" algn="just">
              <a:lnSpc>
                <a:spcPct val="150000"/>
              </a:lnSpc>
              <a:buNone/>
              <a:tabLst>
                <a:tab pos="630555" algn="l"/>
              </a:tabLst>
            </a:pPr>
            <a:r>
              <a:rPr lang="tr-TR" sz="1800" b="1" dirty="0" smtClean="0">
                <a:latin typeface="Times New Roman"/>
                <a:ea typeface="Times New Roman"/>
              </a:rPr>
              <a:t>      a) Radyasyon </a:t>
            </a:r>
            <a:r>
              <a:rPr lang="tr-TR" sz="1800" b="1" dirty="0">
                <a:latin typeface="Times New Roman"/>
                <a:ea typeface="Times New Roman"/>
              </a:rPr>
              <a:t>görevlileri  </a:t>
            </a:r>
            <a:r>
              <a:rPr lang="tr-TR" sz="1800" dirty="0">
                <a:latin typeface="Times New Roman"/>
                <a:ea typeface="Times New Roman"/>
              </a:rPr>
              <a:t>için etkin doz herhangi bir yılda </a:t>
            </a:r>
            <a:r>
              <a:rPr lang="tr-TR" sz="1800" b="1" dirty="0">
                <a:latin typeface="Times New Roman"/>
                <a:ea typeface="Times New Roman"/>
              </a:rPr>
              <a:t>50 </a:t>
            </a:r>
            <a:r>
              <a:rPr lang="tr-TR" sz="1800" b="1" dirty="0" err="1" smtClean="0">
                <a:latin typeface="Times New Roman"/>
                <a:ea typeface="Calibri"/>
                <a:cs typeface="Times New Roman"/>
              </a:rPr>
              <a:t>mSv</a:t>
            </a:r>
            <a:r>
              <a:rPr lang="tr-TR" sz="1800" b="1" dirty="0" smtClean="0">
                <a:latin typeface="Times New Roman"/>
                <a:ea typeface="Calibri"/>
                <a:cs typeface="Times New Roman"/>
              </a:rPr>
              <a:t> </a:t>
            </a:r>
            <a:r>
              <a:rPr lang="tr-TR" sz="1800" b="1" dirty="0">
                <a:latin typeface="Times New Roman"/>
                <a:ea typeface="Calibri"/>
                <a:cs typeface="Times New Roman"/>
              </a:rPr>
              <a:t>(</a:t>
            </a:r>
            <a:r>
              <a:rPr lang="tr-TR" sz="1800" b="1" dirty="0" err="1">
                <a:latin typeface="Times New Roman"/>
                <a:ea typeface="Calibri"/>
                <a:cs typeface="Times New Roman"/>
              </a:rPr>
              <a:t>miliSievert</a:t>
            </a:r>
            <a:r>
              <a:rPr lang="tr-TR" sz="1800" b="1" dirty="0">
                <a:latin typeface="Times New Roman"/>
                <a:ea typeface="Calibri"/>
                <a:cs typeface="Times New Roman"/>
              </a:rPr>
              <a:t>)’i</a:t>
            </a:r>
            <a:r>
              <a:rPr lang="tr-TR" sz="1800" dirty="0">
                <a:latin typeface="Times New Roman"/>
                <a:ea typeface="Calibri"/>
                <a:cs typeface="Times New Roman"/>
              </a:rPr>
              <a:t>,  ardışık beş yılın ortalaması ise </a:t>
            </a:r>
            <a:r>
              <a:rPr lang="tr-TR" sz="1800" b="1" dirty="0">
                <a:latin typeface="Times New Roman"/>
                <a:ea typeface="Calibri"/>
                <a:cs typeface="Times New Roman"/>
              </a:rPr>
              <a:t>20 </a:t>
            </a:r>
            <a:r>
              <a:rPr lang="tr-TR" sz="1800" b="1" dirty="0" err="1">
                <a:latin typeface="Times New Roman"/>
                <a:ea typeface="Calibri"/>
                <a:cs typeface="Times New Roman"/>
              </a:rPr>
              <a:t>mSv</a:t>
            </a:r>
            <a:r>
              <a:rPr lang="tr-TR" sz="1800" dirty="0" err="1">
                <a:latin typeface="Times New Roman"/>
                <a:ea typeface="Calibri"/>
                <a:cs typeface="Times New Roman"/>
              </a:rPr>
              <a:t>’i</a:t>
            </a:r>
            <a:r>
              <a:rPr lang="tr-TR" sz="1800" dirty="0">
                <a:latin typeface="Times New Roman"/>
                <a:ea typeface="Calibri"/>
                <a:cs typeface="Times New Roman"/>
              </a:rPr>
              <a:t> geçemez. El ayak veya deri için yıllık eşdeğer doz sınırı </a:t>
            </a:r>
            <a:r>
              <a:rPr lang="tr-TR" sz="1800" b="1" dirty="0">
                <a:latin typeface="Times New Roman"/>
                <a:ea typeface="Calibri"/>
                <a:cs typeface="Times New Roman"/>
              </a:rPr>
              <a:t>500</a:t>
            </a:r>
            <a:r>
              <a:rPr lang="tr-TR" sz="1800" dirty="0">
                <a:latin typeface="Times New Roman"/>
                <a:ea typeface="Calibri"/>
                <a:cs typeface="Times New Roman"/>
              </a:rPr>
              <a:t> </a:t>
            </a:r>
            <a:r>
              <a:rPr lang="tr-TR" sz="1800" b="1" dirty="0" err="1">
                <a:latin typeface="Times New Roman"/>
                <a:ea typeface="Calibri"/>
                <a:cs typeface="Times New Roman"/>
              </a:rPr>
              <a:t>mSv</a:t>
            </a:r>
            <a:r>
              <a:rPr lang="tr-TR" sz="1800" dirty="0">
                <a:latin typeface="Times New Roman"/>
                <a:ea typeface="Calibri"/>
                <a:cs typeface="Times New Roman"/>
              </a:rPr>
              <a:t>,  göz merceği için </a:t>
            </a:r>
            <a:r>
              <a:rPr lang="tr-TR" sz="1800" b="1" dirty="0">
                <a:latin typeface="Times New Roman"/>
                <a:ea typeface="Calibri"/>
                <a:cs typeface="Times New Roman"/>
              </a:rPr>
              <a:t>150 </a:t>
            </a:r>
            <a:r>
              <a:rPr lang="tr-TR" sz="1800" b="1" dirty="0" err="1">
                <a:latin typeface="Times New Roman"/>
                <a:ea typeface="Calibri"/>
                <a:cs typeface="Times New Roman"/>
              </a:rPr>
              <a:t>mSv</a:t>
            </a:r>
            <a:r>
              <a:rPr lang="tr-TR" sz="1800" dirty="0" err="1">
                <a:latin typeface="Times New Roman"/>
                <a:ea typeface="Calibri"/>
                <a:cs typeface="Times New Roman"/>
              </a:rPr>
              <a:t>’dir</a:t>
            </a:r>
            <a:r>
              <a:rPr lang="tr-TR" sz="1800" dirty="0">
                <a:latin typeface="Times New Roman"/>
                <a:ea typeface="Calibri"/>
                <a:cs typeface="Times New Roman"/>
              </a:rPr>
              <a:t>.</a:t>
            </a:r>
            <a:endParaRPr lang="tr-TR" sz="1800" dirty="0">
              <a:ea typeface="Calibri"/>
              <a:cs typeface="Times New Roman"/>
            </a:endParaRPr>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813331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8435280" cy="3960440"/>
          </a:xfrm>
        </p:spPr>
        <p:txBody>
          <a:bodyPr>
            <a:normAutofit/>
          </a:bodyPr>
          <a:lstStyle/>
          <a:p>
            <a:pPr marL="0" indent="0" algn="just">
              <a:lnSpc>
                <a:spcPct val="150000"/>
              </a:lnSpc>
              <a:spcAft>
                <a:spcPts val="0"/>
              </a:spcAft>
              <a:buNone/>
            </a:pPr>
            <a:r>
              <a:rPr lang="tr-TR" sz="1800" dirty="0" smtClean="0">
                <a:latin typeface="Times New Roman"/>
                <a:ea typeface="Calibri"/>
                <a:cs typeface="Times New Roman"/>
              </a:rPr>
              <a:t>     </a:t>
            </a:r>
            <a:r>
              <a:rPr lang="tr-TR" sz="1800" b="1" dirty="0" smtClean="0">
                <a:latin typeface="Times New Roman"/>
                <a:ea typeface="Calibri"/>
                <a:cs typeface="Times New Roman"/>
              </a:rPr>
              <a:t>b</a:t>
            </a:r>
            <a:r>
              <a:rPr lang="tr-TR" sz="1800" b="1" dirty="0">
                <a:latin typeface="Times New Roman"/>
                <a:ea typeface="Calibri"/>
                <a:cs typeface="Times New Roman"/>
              </a:rPr>
              <a:t>) Normal kişiler </a:t>
            </a:r>
            <a:r>
              <a:rPr lang="tr-TR" sz="1800" dirty="0">
                <a:latin typeface="Times New Roman"/>
                <a:ea typeface="Calibri"/>
                <a:cs typeface="Times New Roman"/>
              </a:rPr>
              <a:t>için etkin doz herhangi bir yılda </a:t>
            </a:r>
            <a:r>
              <a:rPr lang="tr-TR" sz="1800" b="1" dirty="0">
                <a:latin typeface="Times New Roman"/>
                <a:ea typeface="Calibri"/>
                <a:cs typeface="Times New Roman"/>
              </a:rPr>
              <a:t>5 </a:t>
            </a:r>
            <a:r>
              <a:rPr lang="tr-TR" sz="1800" b="1" dirty="0" err="1">
                <a:latin typeface="Times New Roman"/>
                <a:ea typeface="Calibri"/>
                <a:cs typeface="Times New Roman"/>
              </a:rPr>
              <a:t>mSv</a:t>
            </a:r>
            <a:r>
              <a:rPr lang="tr-TR" sz="1800" dirty="0" err="1">
                <a:latin typeface="Times New Roman"/>
                <a:ea typeface="Calibri"/>
                <a:cs typeface="Times New Roman"/>
              </a:rPr>
              <a:t>’i</a:t>
            </a:r>
            <a:r>
              <a:rPr lang="tr-TR" sz="1800" dirty="0">
                <a:latin typeface="Times New Roman"/>
                <a:ea typeface="Calibri"/>
                <a:cs typeface="Times New Roman"/>
              </a:rPr>
              <a:t>, ardışık beş yılın ortalaması ise </a:t>
            </a:r>
            <a:r>
              <a:rPr lang="tr-TR" sz="1800" b="1" dirty="0">
                <a:latin typeface="Times New Roman"/>
                <a:ea typeface="Calibri"/>
                <a:cs typeface="Times New Roman"/>
              </a:rPr>
              <a:t>1 </a:t>
            </a:r>
            <a:r>
              <a:rPr lang="tr-TR" sz="1800" b="1" dirty="0" err="1">
                <a:latin typeface="Times New Roman"/>
                <a:ea typeface="Calibri"/>
                <a:cs typeface="Times New Roman"/>
              </a:rPr>
              <a:t>mSv</a:t>
            </a:r>
            <a:r>
              <a:rPr lang="tr-TR" sz="1800" dirty="0" err="1">
                <a:latin typeface="Times New Roman"/>
                <a:ea typeface="Calibri"/>
                <a:cs typeface="Times New Roman"/>
              </a:rPr>
              <a:t>’i</a:t>
            </a:r>
            <a:r>
              <a:rPr lang="tr-TR" sz="1800" dirty="0">
                <a:latin typeface="Times New Roman"/>
                <a:ea typeface="Calibri"/>
                <a:cs typeface="Times New Roman"/>
              </a:rPr>
              <a:t> geçemez. El, ayak veya deri için yıllık eşdeğer doz sınırı </a:t>
            </a:r>
            <a:r>
              <a:rPr lang="tr-TR" sz="1800" b="1" dirty="0">
                <a:latin typeface="Times New Roman"/>
                <a:ea typeface="Calibri"/>
                <a:cs typeface="Times New Roman"/>
              </a:rPr>
              <a:t>50</a:t>
            </a:r>
            <a:r>
              <a:rPr lang="tr-TR" sz="1800" dirty="0">
                <a:latin typeface="Times New Roman"/>
                <a:ea typeface="Calibri"/>
                <a:cs typeface="Times New Roman"/>
              </a:rPr>
              <a:t> </a:t>
            </a:r>
            <a:r>
              <a:rPr lang="tr-TR" sz="1800" b="1" dirty="0" err="1">
                <a:latin typeface="Times New Roman"/>
                <a:ea typeface="Calibri"/>
                <a:cs typeface="Times New Roman"/>
              </a:rPr>
              <a:t>mSv</a:t>
            </a:r>
            <a:r>
              <a:rPr lang="tr-TR" sz="1800" dirty="0">
                <a:latin typeface="Times New Roman"/>
                <a:ea typeface="Calibri"/>
                <a:cs typeface="Times New Roman"/>
              </a:rPr>
              <a:t>, göz merceği için </a:t>
            </a:r>
            <a:r>
              <a:rPr lang="tr-TR" sz="1800" b="1" dirty="0">
                <a:latin typeface="Times New Roman"/>
                <a:ea typeface="Calibri"/>
                <a:cs typeface="Times New Roman"/>
              </a:rPr>
              <a:t>15 </a:t>
            </a:r>
            <a:r>
              <a:rPr lang="tr-TR" sz="1800" b="1" dirty="0" err="1">
                <a:latin typeface="Times New Roman"/>
                <a:ea typeface="Calibri"/>
                <a:cs typeface="Times New Roman"/>
              </a:rPr>
              <a:t>mSv</a:t>
            </a:r>
            <a:r>
              <a:rPr lang="tr-TR" sz="1800" dirty="0" err="1">
                <a:latin typeface="Times New Roman"/>
                <a:ea typeface="Calibri"/>
                <a:cs typeface="Times New Roman"/>
              </a:rPr>
              <a:t>’dir</a:t>
            </a:r>
            <a:r>
              <a:rPr lang="tr-TR" sz="1800" dirty="0">
                <a:latin typeface="Times New Roman"/>
                <a:ea typeface="Calibri"/>
                <a:cs typeface="Times New Roman"/>
              </a:rPr>
              <a:t>.</a:t>
            </a:r>
            <a:endParaRPr lang="tr-TR" sz="1800" dirty="0">
              <a:ea typeface="Calibri"/>
              <a:cs typeface="Times New Roman"/>
            </a:endParaRPr>
          </a:p>
          <a:p>
            <a:pPr marL="0" indent="0" algn="just">
              <a:lnSpc>
                <a:spcPct val="150000"/>
              </a:lnSpc>
              <a:spcAft>
                <a:spcPts val="0"/>
              </a:spcAft>
              <a:buNone/>
            </a:pPr>
            <a:r>
              <a:rPr lang="tr-TR" sz="1800" b="1" dirty="0" smtClean="0">
                <a:latin typeface="Times New Roman"/>
                <a:ea typeface="Calibri"/>
                <a:cs typeface="Times New Roman"/>
              </a:rPr>
              <a:t>      c</a:t>
            </a:r>
            <a:r>
              <a:rPr lang="tr-TR" sz="1800" b="1" dirty="0">
                <a:latin typeface="Times New Roman"/>
                <a:ea typeface="Calibri"/>
                <a:cs typeface="Times New Roman"/>
              </a:rPr>
              <a:t>) 18 yaşından küçükler </a:t>
            </a:r>
            <a:r>
              <a:rPr lang="tr-TR" sz="1800" dirty="0">
                <a:latin typeface="Times New Roman"/>
                <a:ea typeface="Calibri"/>
                <a:cs typeface="Times New Roman"/>
              </a:rPr>
              <a:t>için;</a:t>
            </a:r>
            <a:r>
              <a:rPr lang="tr-TR" sz="1800" b="1" dirty="0">
                <a:latin typeface="Times New Roman"/>
                <a:ea typeface="Calibri"/>
                <a:cs typeface="Times New Roman"/>
              </a:rPr>
              <a:t> </a:t>
            </a:r>
            <a:r>
              <a:rPr lang="tr-TR" sz="1800" dirty="0">
                <a:latin typeface="Times New Roman"/>
                <a:ea typeface="Calibri"/>
                <a:cs typeface="Times New Roman"/>
              </a:rPr>
              <a:t>belirtilen alanlarda, eğitim amaçlı olmak koşuluyla, eğitimleri radyasyon kaynaklarının kullanılmasını gerektiren 16-18 yaş arasındaki stajyerler ve öğrenciler için etkin doz, herhangi bir yılda </a:t>
            </a:r>
            <a:r>
              <a:rPr lang="tr-TR" sz="1800" b="1" dirty="0">
                <a:latin typeface="Times New Roman"/>
                <a:ea typeface="Calibri"/>
                <a:cs typeface="Times New Roman"/>
              </a:rPr>
              <a:t>6 </a:t>
            </a:r>
            <a:r>
              <a:rPr lang="tr-TR" sz="1800" b="1" dirty="0" err="1">
                <a:latin typeface="Times New Roman"/>
                <a:ea typeface="Calibri"/>
                <a:cs typeface="Times New Roman"/>
              </a:rPr>
              <a:t>mSv</a:t>
            </a:r>
            <a:r>
              <a:rPr lang="tr-TR" sz="1800" dirty="0" err="1">
                <a:latin typeface="Times New Roman"/>
                <a:ea typeface="Calibri"/>
                <a:cs typeface="Times New Roman"/>
              </a:rPr>
              <a:t>’i</a:t>
            </a:r>
            <a:r>
              <a:rPr lang="tr-TR" sz="1800" dirty="0">
                <a:latin typeface="Times New Roman"/>
                <a:ea typeface="Calibri"/>
                <a:cs typeface="Times New Roman"/>
              </a:rPr>
              <a:t> geçemez. Ancak el, ayak veya deri için yıllık eşdeğer doz sınırı </a:t>
            </a:r>
            <a:r>
              <a:rPr lang="tr-TR" sz="1800" b="1" dirty="0">
                <a:latin typeface="Times New Roman"/>
                <a:ea typeface="Calibri"/>
                <a:cs typeface="Times New Roman"/>
              </a:rPr>
              <a:t>150 </a:t>
            </a:r>
            <a:r>
              <a:rPr lang="tr-TR" sz="1800" b="1" dirty="0" err="1">
                <a:latin typeface="Times New Roman"/>
                <a:ea typeface="Calibri"/>
                <a:cs typeface="Times New Roman"/>
              </a:rPr>
              <a:t>mSv</a:t>
            </a:r>
            <a:r>
              <a:rPr lang="tr-TR" sz="1800" dirty="0">
                <a:latin typeface="Times New Roman"/>
                <a:ea typeface="Calibri"/>
                <a:cs typeface="Times New Roman"/>
              </a:rPr>
              <a:t>, göz merceği için </a:t>
            </a:r>
            <a:r>
              <a:rPr lang="tr-TR" sz="1800" b="1" dirty="0">
                <a:latin typeface="Times New Roman"/>
                <a:ea typeface="Calibri"/>
                <a:cs typeface="Times New Roman"/>
              </a:rPr>
              <a:t>50 </a:t>
            </a:r>
            <a:r>
              <a:rPr lang="tr-TR" sz="1800" b="1" dirty="0" err="1">
                <a:latin typeface="Times New Roman"/>
                <a:ea typeface="Calibri"/>
                <a:cs typeface="Times New Roman"/>
              </a:rPr>
              <a:t>mSv</a:t>
            </a:r>
            <a:r>
              <a:rPr lang="tr-TR" sz="1800" dirty="0" err="1">
                <a:latin typeface="Times New Roman"/>
                <a:ea typeface="Calibri"/>
                <a:cs typeface="Times New Roman"/>
              </a:rPr>
              <a:t>’dir</a:t>
            </a:r>
            <a:r>
              <a:rPr lang="tr-TR" sz="1800" dirty="0" smtClean="0">
                <a:latin typeface="Times New Roman"/>
                <a:ea typeface="Calibri"/>
                <a:cs typeface="Times New Roman"/>
              </a:rPr>
              <a:t>.</a:t>
            </a:r>
            <a:endParaRPr lang="tr-TR" sz="1800" dirty="0">
              <a:ea typeface="Calibri"/>
              <a:cs typeface="Times New Roman"/>
            </a:endParaRPr>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548976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132857"/>
            <a:ext cx="8291264" cy="4176464"/>
          </a:xfrm>
        </p:spPr>
        <p:txBody>
          <a:bodyPr/>
          <a:lstStyle/>
          <a:p>
            <a:pPr marL="0" lvl="0" indent="0" algn="just">
              <a:lnSpc>
                <a:spcPct val="150000"/>
              </a:lnSpc>
              <a:buNone/>
            </a:pPr>
            <a:r>
              <a:rPr lang="tr-TR" sz="1800" b="1" dirty="0">
                <a:latin typeface="Times New Roman"/>
                <a:ea typeface="Calibri"/>
                <a:cs typeface="Times New Roman"/>
              </a:rPr>
              <a:t> </a:t>
            </a:r>
            <a:r>
              <a:rPr lang="tr-TR" sz="1800" b="1" dirty="0" smtClean="0">
                <a:latin typeface="Times New Roman"/>
                <a:ea typeface="Calibri"/>
                <a:cs typeface="Times New Roman"/>
              </a:rPr>
              <a:t>     d</a:t>
            </a:r>
            <a:r>
              <a:rPr lang="tr-TR" sz="1800" b="1" dirty="0">
                <a:latin typeface="Times New Roman"/>
                <a:ea typeface="Calibri"/>
                <a:cs typeface="Times New Roman"/>
              </a:rPr>
              <a:t>)</a:t>
            </a:r>
            <a:r>
              <a:rPr lang="tr-TR" sz="1800" dirty="0">
                <a:latin typeface="Times New Roman"/>
                <a:ea typeface="Calibri"/>
                <a:cs typeface="Times New Roman"/>
              </a:rPr>
              <a:t> </a:t>
            </a:r>
            <a:r>
              <a:rPr lang="tr-TR" sz="1800" b="1" dirty="0">
                <a:latin typeface="Times New Roman"/>
                <a:ea typeface="Calibri"/>
                <a:cs typeface="Times New Roman"/>
              </a:rPr>
              <a:t>Çocuk doğurma çağındaki radyasyon görevlileri </a:t>
            </a:r>
            <a:r>
              <a:rPr lang="tr-TR" sz="1800" dirty="0">
                <a:latin typeface="Times New Roman"/>
                <a:ea typeface="Calibri"/>
                <a:cs typeface="Times New Roman"/>
              </a:rPr>
              <a:t>için; maruz kaldıkları radyasyon dozunun mümkün olduğu kadar düşük düzeyde tutulması için gerekli önlemlerin alınması zorunludur. Hamileliği belirlenmiş olan radyasyon görevlileri ancak gözetimli alanlarda çalıştırılır. </a:t>
            </a:r>
            <a:r>
              <a:rPr lang="tr-TR" sz="1800" dirty="0" err="1">
                <a:latin typeface="Times New Roman"/>
                <a:ea typeface="Calibri"/>
                <a:cs typeface="Times New Roman"/>
              </a:rPr>
              <a:t>Fetusu</a:t>
            </a:r>
            <a:r>
              <a:rPr lang="tr-TR" sz="1800" dirty="0">
                <a:latin typeface="Times New Roman"/>
                <a:ea typeface="Calibri"/>
                <a:cs typeface="Times New Roman"/>
              </a:rPr>
              <a:t> korumak amacıyla, hamile radyasyon görevlisinin batın yüzeyi için hamilelik boyunca ilave eşdeğer doz sınırı </a:t>
            </a:r>
            <a:r>
              <a:rPr lang="tr-TR" sz="1800" b="1" dirty="0">
                <a:latin typeface="Times New Roman"/>
                <a:ea typeface="Calibri"/>
                <a:cs typeface="Times New Roman"/>
              </a:rPr>
              <a:t>1 </a:t>
            </a:r>
            <a:r>
              <a:rPr lang="tr-TR" sz="1800" b="1" dirty="0" err="1">
                <a:latin typeface="Times New Roman"/>
                <a:ea typeface="Calibri"/>
                <a:cs typeface="Times New Roman"/>
              </a:rPr>
              <a:t>mSv’</a:t>
            </a:r>
            <a:r>
              <a:rPr lang="tr-TR" sz="1800" dirty="0" err="1">
                <a:latin typeface="Times New Roman"/>
                <a:ea typeface="Calibri"/>
                <a:cs typeface="Times New Roman"/>
              </a:rPr>
              <a:t>dir</a:t>
            </a:r>
            <a:r>
              <a:rPr lang="tr-TR" sz="1800" dirty="0">
                <a:latin typeface="Times New Roman"/>
                <a:ea typeface="Calibri"/>
                <a:cs typeface="Times New Roman"/>
              </a:rPr>
              <a:t>.</a:t>
            </a:r>
            <a:endParaRPr lang="tr-TR" sz="1800" b="1" dirty="0" smtClean="0">
              <a:latin typeface="Times New Roman"/>
              <a:ea typeface="Times New Roman"/>
            </a:endParaRPr>
          </a:p>
          <a:p>
            <a:pPr lvl="0" algn="just">
              <a:lnSpc>
                <a:spcPct val="150000"/>
              </a:lnSpc>
              <a:buFont typeface="Wingdings" panose="05000000000000000000" pitchFamily="2" charset="2"/>
              <a:buChar char="Ø"/>
            </a:pPr>
            <a:r>
              <a:rPr lang="tr-TR" sz="1800" dirty="0" smtClean="0">
                <a:latin typeface="Times New Roman"/>
                <a:ea typeface="Times New Roman"/>
              </a:rPr>
              <a:t>Gerek </a:t>
            </a:r>
            <a:r>
              <a:rPr lang="tr-TR" sz="1800" dirty="0">
                <a:latin typeface="Times New Roman"/>
                <a:ea typeface="Times New Roman"/>
              </a:rPr>
              <a:t>görülen hallerde tıbbi tanı ve tedavi altındaki hastalara </a:t>
            </a:r>
            <a:r>
              <a:rPr lang="tr-TR" sz="1800" dirty="0" smtClean="0">
                <a:latin typeface="Times New Roman"/>
                <a:ea typeface="Calibri"/>
                <a:cs typeface="Times New Roman"/>
              </a:rPr>
              <a:t>gönüllü </a:t>
            </a:r>
            <a:r>
              <a:rPr lang="tr-TR" sz="1800" dirty="0">
                <a:latin typeface="Times New Roman"/>
                <a:ea typeface="Calibri"/>
                <a:cs typeface="Times New Roman"/>
              </a:rPr>
              <a:t>ve bilinçli olmak koşuluyla yardım etmek isteyen veya hasta ziyareti için gelen kişilerin alacakları etkin doz, tanı ve tedavi süresince </a:t>
            </a:r>
            <a:r>
              <a:rPr lang="tr-TR" sz="1800" b="1" dirty="0">
                <a:latin typeface="Times New Roman"/>
                <a:ea typeface="Calibri"/>
                <a:cs typeface="Times New Roman"/>
              </a:rPr>
              <a:t>5 </a:t>
            </a:r>
            <a:r>
              <a:rPr lang="tr-TR" sz="1800" b="1" dirty="0" err="1">
                <a:latin typeface="Times New Roman"/>
                <a:ea typeface="Calibri"/>
                <a:cs typeface="Times New Roman"/>
              </a:rPr>
              <a:t>mSv</a:t>
            </a:r>
            <a:r>
              <a:rPr lang="tr-TR" sz="1800" dirty="0">
                <a:latin typeface="Times New Roman"/>
                <a:ea typeface="Calibri"/>
                <a:cs typeface="Times New Roman"/>
              </a:rPr>
              <a:t> değerini aşamaz.</a:t>
            </a:r>
            <a:endParaRPr lang="tr-TR" sz="1800" dirty="0">
              <a:ea typeface="Calibri"/>
              <a:cs typeface="Times New Roman"/>
            </a:endParaRPr>
          </a:p>
          <a:p>
            <a:pPr marL="0" indent="0">
              <a:buNone/>
            </a:pPr>
            <a:endParaRPr lang="tr-TR" dirty="0"/>
          </a:p>
        </p:txBody>
      </p:sp>
      <p:sp>
        <p:nvSpPr>
          <p:cNvPr id="4" name="Başlık 1"/>
          <p:cNvSpPr>
            <a:spLocks noGrp="1"/>
          </p:cNvSpPr>
          <p:nvPr>
            <p:ph type="title"/>
          </p:nvPr>
        </p:nvSpPr>
        <p:spPr>
          <a:xfrm>
            <a:off x="457200" y="274638"/>
            <a:ext cx="8229600" cy="1143000"/>
          </a:xfrm>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5" name="Metin kutusu 4"/>
          <p:cNvSpPr txBox="1"/>
          <p:nvPr/>
        </p:nvSpPr>
        <p:spPr>
          <a:xfrm>
            <a:off x="1835696" y="6607582"/>
            <a:ext cx="5655715" cy="246221"/>
          </a:xfrm>
          <a:prstGeom prst="rect">
            <a:avLst/>
          </a:prstGeom>
          <a:noFill/>
        </p:spPr>
        <p:txBody>
          <a:bodyPr wrap="none" rtlCol="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sz="1000" dirty="0" smtClean="0">
                <a:latin typeface="Times New Roman" panose="02020603050405020304" pitchFamily="18" charset="0"/>
                <a:cs typeface="Times New Roman" panose="02020603050405020304" pitchFamily="18" charset="0"/>
              </a:rPr>
              <a:t>Kaynak: Laboratuvar Güvenliği, Prof. Dr. Feyyaz Onur, 2016, Yayın No: 114, ISBN: 978-605-136-243-4.</a:t>
            </a:r>
            <a:endParaRPr lang="tr-TR" sz="1000" dirty="0">
              <a:latin typeface="Times New Roman" panose="02020603050405020304" pitchFamily="18" charset="0"/>
              <a:cs typeface="Times New Roman" panose="02020603050405020304" pitchFamily="18" charset="0"/>
            </a:endParaRPr>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717273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idx="1"/>
          </p:nvPr>
        </p:nvSpPr>
        <p:spPr>
          <a:xfrm>
            <a:off x="467544" y="1700808"/>
            <a:ext cx="8229600" cy="2880320"/>
          </a:xfrm>
        </p:spPr>
        <p:txBody>
          <a:bodyPr>
            <a:normAutofit lnSpcReduction="10000"/>
          </a:bodyPr>
          <a:lstStyle/>
          <a:p>
            <a:pPr marL="0" lvl="0" indent="0" algn="ctr">
              <a:lnSpc>
                <a:spcPct val="115000"/>
              </a:lnSpc>
              <a:spcAft>
                <a:spcPts val="1000"/>
              </a:spcAft>
              <a:buNone/>
            </a:pPr>
            <a:r>
              <a:rPr lang="tr-TR" sz="5400" b="1" dirty="0" smtClean="0">
                <a:solidFill>
                  <a:srgbClr val="00B0F0"/>
                </a:solidFill>
                <a:latin typeface="Times New Roman" panose="02020603050405020304" pitchFamily="18" charset="0"/>
                <a:ea typeface="GungsuhChe"/>
                <a:cs typeface="Times New Roman" panose="02020603050405020304" pitchFamily="18" charset="0"/>
              </a:rPr>
              <a:t>LABORATUVARDA GÜVENLİ  ÇALIŞMA  KURALLARI</a:t>
            </a:r>
            <a:endParaRPr lang="tr-TR" sz="5400" dirty="0">
              <a:latin typeface="Times New Roman" panose="02020603050405020304" pitchFamily="18" charset="0"/>
              <a:ea typeface="Times New Roman"/>
              <a:cs typeface="Times New Roman" panose="02020603050405020304" pitchFamily="18" charset="0"/>
            </a:endParaRPr>
          </a:p>
          <a:p>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331811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a:t>
            </a:r>
            <a:r>
              <a:rPr lang="tr-TR" b="1" u="sng" dirty="0">
                <a:solidFill>
                  <a:srgbClr val="00B0F0"/>
                </a:solidFill>
                <a:latin typeface="Times New Roman"/>
                <a:ea typeface="Times New Roman"/>
                <a:cs typeface="Times New Roman"/>
              </a:rPr>
              <a:t>GÜVENLİK</a:t>
            </a:r>
            <a:r>
              <a:rPr lang="tr-TR" sz="2000" dirty="0">
                <a:ea typeface="Calibri"/>
                <a:cs typeface="Times New Roman"/>
              </a:rPr>
              <a:t/>
            </a:r>
            <a:br>
              <a:rPr lang="tr-TR" sz="2000" dirty="0">
                <a:ea typeface="Calibri"/>
                <a:cs typeface="Times New Roman"/>
              </a:rPr>
            </a:br>
            <a:endParaRPr lang="tr-TR" dirty="0"/>
          </a:p>
        </p:txBody>
      </p:sp>
      <p:sp>
        <p:nvSpPr>
          <p:cNvPr id="3" name="İçerik Yer Tutucusu 2"/>
          <p:cNvSpPr>
            <a:spLocks noGrp="1"/>
          </p:cNvSpPr>
          <p:nvPr>
            <p:ph idx="1"/>
          </p:nvPr>
        </p:nvSpPr>
        <p:spPr>
          <a:xfrm>
            <a:off x="755576" y="1124744"/>
            <a:ext cx="7931224" cy="5001419"/>
          </a:xfrm>
        </p:spPr>
        <p:txBody>
          <a:bodyPr>
            <a:noAutofit/>
          </a:bodyPr>
          <a:lstStyle/>
          <a:p>
            <a:pPr algn="just">
              <a:lnSpc>
                <a:spcPct val="170000"/>
              </a:lnSpc>
              <a:spcAft>
                <a:spcPts val="0"/>
              </a:spcAft>
              <a:buFont typeface="Wingdings" panose="05000000000000000000" pitchFamily="2" charset="2"/>
              <a:buChar char="Ø"/>
            </a:pPr>
            <a:r>
              <a:rPr lang="tr-TR" sz="1800" dirty="0" smtClean="0">
                <a:latin typeface="Times New Roman"/>
                <a:ea typeface="Times New Roman"/>
                <a:cs typeface="Times New Roman"/>
              </a:rPr>
              <a:t>Biyolojik </a:t>
            </a:r>
            <a:r>
              <a:rPr lang="tr-TR" sz="1800" dirty="0">
                <a:latin typeface="Times New Roman"/>
                <a:ea typeface="Times New Roman"/>
                <a:cs typeface="Times New Roman"/>
              </a:rPr>
              <a:t>laboratuvarlarda çalışan personel bazıları öldürücü olabilen tehlikeli biyolojik ajanlara temas edebilir. Bu biyolojik ajanları taşırken ve imha ederken belirli prosedürlere uyulması önemlidir. </a:t>
            </a:r>
            <a:r>
              <a:rPr lang="tr-TR" sz="1800" dirty="0" smtClean="0">
                <a:latin typeface="Times New Roman"/>
                <a:ea typeface="Times New Roman"/>
                <a:cs typeface="Times New Roman"/>
              </a:rPr>
              <a:t>Ülkemizde, </a:t>
            </a:r>
            <a:r>
              <a:rPr lang="tr-TR" sz="1800" dirty="0">
                <a:latin typeface="Times New Roman"/>
                <a:ea typeface="Times New Roman"/>
                <a:cs typeface="Times New Roman"/>
              </a:rPr>
              <a:t>Amerika Birleşik Devletleri’nde bulunan </a:t>
            </a:r>
            <a:r>
              <a:rPr lang="tr-TR" sz="1800" b="1" dirty="0">
                <a:latin typeface="Times New Roman"/>
                <a:ea typeface="Times New Roman"/>
                <a:cs typeface="Times New Roman"/>
              </a:rPr>
              <a:t>CDC </a:t>
            </a:r>
            <a:r>
              <a:rPr lang="tr-TR" sz="1800" dirty="0">
                <a:latin typeface="Times New Roman"/>
                <a:ea typeface="Times New Roman"/>
                <a:cs typeface="Times New Roman"/>
              </a:rPr>
              <a:t>(Hastalık Kontrol Merkezi) ve </a:t>
            </a:r>
            <a:r>
              <a:rPr lang="tr-TR" sz="1800" b="1" dirty="0">
                <a:latin typeface="Times New Roman"/>
                <a:ea typeface="Times New Roman"/>
                <a:cs typeface="Times New Roman"/>
              </a:rPr>
              <a:t>NIH </a:t>
            </a:r>
            <a:r>
              <a:rPr lang="tr-TR" sz="1800" dirty="0">
                <a:latin typeface="Times New Roman"/>
                <a:ea typeface="Times New Roman"/>
                <a:cs typeface="Times New Roman"/>
              </a:rPr>
              <a:t> (Ulusal Sağlık Enstitüsü) kontrol yöntemlerini uygulamaktadır. </a:t>
            </a:r>
            <a:endParaRPr lang="tr-TR" sz="1800" dirty="0">
              <a:ea typeface="Times New Roman"/>
              <a:cs typeface="Times New Roman"/>
            </a:endParaRPr>
          </a:p>
          <a:p>
            <a:pPr algn="just">
              <a:lnSpc>
                <a:spcPct val="170000"/>
              </a:lnSpc>
              <a:spcAft>
                <a:spcPts val="0"/>
              </a:spcAft>
              <a:buFont typeface="Wingdings" panose="05000000000000000000" pitchFamily="2" charset="2"/>
              <a:buChar char="Ø"/>
            </a:pPr>
            <a:r>
              <a:rPr lang="tr-TR" sz="1800" dirty="0" smtClean="0">
                <a:latin typeface="Times New Roman"/>
                <a:ea typeface="Times New Roman"/>
                <a:cs typeface="Times New Roman"/>
              </a:rPr>
              <a:t>Doğrudan enfeksiyon </a:t>
            </a:r>
            <a:r>
              <a:rPr lang="tr-TR" sz="1800" dirty="0">
                <a:latin typeface="Times New Roman"/>
                <a:ea typeface="Times New Roman"/>
                <a:cs typeface="Times New Roman"/>
              </a:rPr>
              <a:t>ve çevrenin bozulması ile sağlıklı insanlarda veya hayvanlarda potansiyel risk olan; </a:t>
            </a:r>
            <a:r>
              <a:rPr lang="tr-TR" sz="1800" dirty="0" err="1" smtClean="0">
                <a:latin typeface="Times New Roman"/>
                <a:ea typeface="Times New Roman"/>
                <a:cs typeface="Times New Roman"/>
              </a:rPr>
              <a:t>enfeksiyöz</a:t>
            </a:r>
            <a:r>
              <a:rPr lang="tr-TR" sz="1800" dirty="0" smtClean="0">
                <a:latin typeface="Times New Roman"/>
                <a:ea typeface="Times New Roman"/>
                <a:cs typeface="Times New Roman"/>
              </a:rPr>
              <a:t> </a:t>
            </a:r>
            <a:r>
              <a:rPr lang="tr-TR" sz="1800" dirty="0">
                <a:latin typeface="Times New Roman"/>
                <a:ea typeface="Times New Roman"/>
                <a:cs typeface="Times New Roman"/>
              </a:rPr>
              <a:t>ajanlar, </a:t>
            </a:r>
            <a:r>
              <a:rPr lang="tr-TR" sz="1800" dirty="0" err="1" smtClean="0">
                <a:latin typeface="Times New Roman"/>
                <a:ea typeface="Times New Roman"/>
                <a:cs typeface="Times New Roman"/>
              </a:rPr>
              <a:t>rekombinant</a:t>
            </a:r>
            <a:r>
              <a:rPr lang="tr-TR" sz="1800" dirty="0" smtClean="0">
                <a:latin typeface="Times New Roman"/>
                <a:ea typeface="Times New Roman"/>
                <a:cs typeface="Times New Roman"/>
              </a:rPr>
              <a:t> </a:t>
            </a:r>
            <a:r>
              <a:rPr lang="tr-TR" sz="1800" dirty="0">
                <a:latin typeface="Times New Roman"/>
                <a:ea typeface="Times New Roman"/>
                <a:cs typeface="Times New Roman"/>
              </a:rPr>
              <a:t>DNA molekülleri, </a:t>
            </a:r>
            <a:r>
              <a:rPr lang="tr-TR" sz="1800" dirty="0" err="1">
                <a:latin typeface="Times New Roman"/>
                <a:ea typeface="Times New Roman"/>
                <a:cs typeface="Times New Roman"/>
              </a:rPr>
              <a:t>onkojenik</a:t>
            </a:r>
            <a:r>
              <a:rPr lang="tr-TR" sz="1800" dirty="0">
                <a:latin typeface="Times New Roman"/>
                <a:ea typeface="Times New Roman"/>
                <a:cs typeface="Times New Roman"/>
              </a:rPr>
              <a:t> </a:t>
            </a:r>
            <a:r>
              <a:rPr lang="tr-TR" sz="1800" dirty="0" smtClean="0">
                <a:latin typeface="Times New Roman"/>
                <a:ea typeface="Times New Roman"/>
                <a:cs typeface="Times New Roman"/>
              </a:rPr>
              <a:t>virüsler tehlikeli biyolojik ajanlardır.</a:t>
            </a:r>
            <a:endParaRPr lang="tr-TR" sz="1800" dirty="0">
              <a:ea typeface="Calibri"/>
              <a:cs typeface="Times New Roman"/>
            </a:endParaRPr>
          </a:p>
          <a:p>
            <a:pPr marL="0" indent="0">
              <a:lnSpc>
                <a:spcPct val="170000"/>
              </a:lnSpc>
              <a:spcAft>
                <a:spcPts val="0"/>
              </a:spcAft>
              <a:buNone/>
            </a:pPr>
            <a:r>
              <a:rPr lang="tr-TR" sz="1800" dirty="0">
                <a:latin typeface="Times New Roman"/>
                <a:ea typeface="Times New Roman"/>
                <a:cs typeface="Times New Roman"/>
              </a:rPr>
              <a:t> </a:t>
            </a:r>
            <a:endParaRPr lang="tr-TR" sz="1800" dirty="0">
              <a:ea typeface="Calibri"/>
              <a:cs typeface="Times New Roman"/>
            </a:endParaRPr>
          </a:p>
        </p:txBody>
      </p:sp>
      <p:pic>
        <p:nvPicPr>
          <p:cNvPr id="20482" name="Picture 2" descr="Image result for biyolojik gÃ¼venli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5129" y="4437258"/>
            <a:ext cx="1655343" cy="2317481"/>
          </a:xfrm>
          <a:prstGeom prst="rect">
            <a:avLst/>
          </a:prstGeom>
          <a:noFill/>
          <a:extLst>
            <a:ext uri="{909E8E84-426E-40DD-AFC4-6F175D3DCCD1}">
              <a14:hiddenFill xmlns:a14="http://schemas.microsoft.com/office/drawing/2010/main">
                <a:solidFill>
                  <a:srgbClr val="FFFFFF"/>
                </a:solidFill>
              </a14:hiddenFill>
            </a:ext>
          </a:extLst>
        </p:spPr>
      </p:pic>
      <p:sp>
        <p:nvSpPr>
          <p:cNvPr id="4" name="Altbilgi Yer Tutucusu 3"/>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887098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0364" y="1268760"/>
            <a:ext cx="8363272" cy="5256584"/>
          </a:xfrm>
        </p:spPr>
        <p:txBody>
          <a:bodyPr>
            <a:normAutofit/>
          </a:bodyPr>
          <a:lstStyle/>
          <a:p>
            <a:pPr lvl="0">
              <a:lnSpc>
                <a:spcPct val="170000"/>
              </a:lnSpc>
              <a:buFont typeface="Wingdings" panose="05000000000000000000" pitchFamily="2" charset="2"/>
              <a:buChar char="Ø"/>
            </a:pPr>
            <a:r>
              <a:rPr lang="tr-TR" sz="1800" b="1" dirty="0" err="1">
                <a:solidFill>
                  <a:srgbClr val="FF0000"/>
                </a:solidFill>
                <a:latin typeface="Times New Roman"/>
                <a:ea typeface="Times New Roman"/>
                <a:cs typeface="Times New Roman"/>
              </a:rPr>
              <a:t>E</a:t>
            </a:r>
            <a:r>
              <a:rPr lang="tr-TR" sz="1800" b="1" dirty="0" err="1" smtClean="0">
                <a:solidFill>
                  <a:srgbClr val="FF0000"/>
                </a:solidFill>
                <a:latin typeface="Times New Roman"/>
                <a:ea typeface="Times New Roman"/>
                <a:cs typeface="Times New Roman"/>
              </a:rPr>
              <a:t>nfeksiyöz</a:t>
            </a:r>
            <a:r>
              <a:rPr lang="tr-TR" sz="1800" b="1" dirty="0" smtClean="0">
                <a:solidFill>
                  <a:srgbClr val="FF0000"/>
                </a:solidFill>
                <a:latin typeface="Times New Roman"/>
                <a:ea typeface="Times New Roman"/>
                <a:cs typeface="Times New Roman"/>
              </a:rPr>
              <a:t> </a:t>
            </a:r>
            <a:r>
              <a:rPr lang="tr-TR" sz="1800" b="1" dirty="0">
                <a:solidFill>
                  <a:srgbClr val="FF0000"/>
                </a:solidFill>
                <a:latin typeface="Times New Roman"/>
                <a:ea typeface="Times New Roman"/>
                <a:cs typeface="Times New Roman"/>
              </a:rPr>
              <a:t>ajanlar</a:t>
            </a:r>
            <a:r>
              <a:rPr lang="tr-TR" sz="1800" dirty="0">
                <a:solidFill>
                  <a:srgbClr val="FF0000"/>
                </a:solidFill>
                <a:latin typeface="Times New Roman"/>
                <a:ea typeface="Times New Roman"/>
                <a:cs typeface="Times New Roman"/>
              </a:rPr>
              <a:t> </a:t>
            </a:r>
            <a:r>
              <a:rPr lang="tr-TR" sz="1800" dirty="0">
                <a:solidFill>
                  <a:prstClr val="black"/>
                </a:solidFill>
                <a:latin typeface="Times New Roman"/>
                <a:ea typeface="Times New Roman"/>
                <a:cs typeface="Times New Roman"/>
              </a:rPr>
              <a:t>(</a:t>
            </a:r>
            <a:r>
              <a:rPr lang="tr-TR" sz="1800" dirty="0" err="1">
                <a:solidFill>
                  <a:prstClr val="black"/>
                </a:solidFill>
                <a:latin typeface="Times New Roman"/>
                <a:ea typeface="Times New Roman"/>
                <a:cs typeface="Times New Roman"/>
              </a:rPr>
              <a:t>etyolojik</a:t>
            </a:r>
            <a:r>
              <a:rPr lang="tr-TR" sz="1800" dirty="0">
                <a:solidFill>
                  <a:prstClr val="black"/>
                </a:solidFill>
                <a:latin typeface="Times New Roman"/>
                <a:ea typeface="Times New Roman"/>
                <a:cs typeface="Times New Roman"/>
              </a:rPr>
              <a:t> ajanlar); kendisi veya toksini insanda veya hayvanda hastalığa yol açabilen ajanlardır. Bakteri, virüs, parazit, </a:t>
            </a:r>
            <a:r>
              <a:rPr lang="tr-TR" sz="1800" dirty="0" err="1">
                <a:solidFill>
                  <a:prstClr val="black"/>
                </a:solidFill>
                <a:latin typeface="Times New Roman"/>
                <a:ea typeface="Times New Roman"/>
                <a:cs typeface="Times New Roman"/>
              </a:rPr>
              <a:t>fungal</a:t>
            </a:r>
            <a:r>
              <a:rPr lang="tr-TR" sz="1800" dirty="0">
                <a:solidFill>
                  <a:prstClr val="black"/>
                </a:solidFill>
                <a:latin typeface="Times New Roman"/>
                <a:ea typeface="Times New Roman"/>
                <a:cs typeface="Times New Roman"/>
              </a:rPr>
              <a:t> </a:t>
            </a:r>
            <a:r>
              <a:rPr lang="tr-TR" sz="1800" dirty="0" smtClean="0">
                <a:solidFill>
                  <a:prstClr val="black"/>
                </a:solidFill>
                <a:latin typeface="Times New Roman"/>
                <a:ea typeface="Times New Roman"/>
                <a:cs typeface="Times New Roman"/>
              </a:rPr>
              <a:t>ajanlar (</a:t>
            </a:r>
            <a:r>
              <a:rPr lang="tr-TR" sz="1800" dirty="0">
                <a:solidFill>
                  <a:prstClr val="black"/>
                </a:solidFill>
                <a:latin typeface="Times New Roman"/>
                <a:ea typeface="Times New Roman"/>
                <a:cs typeface="Times New Roman"/>
              </a:rPr>
              <a:t>Sınıf 1-4). </a:t>
            </a:r>
            <a:r>
              <a:rPr lang="tr-TR" sz="1800" dirty="0" err="1">
                <a:solidFill>
                  <a:prstClr val="black"/>
                </a:solidFill>
                <a:latin typeface="Times New Roman"/>
                <a:ea typeface="Times New Roman"/>
                <a:cs typeface="Times New Roman"/>
              </a:rPr>
              <a:t>Salmonella</a:t>
            </a:r>
            <a:r>
              <a:rPr lang="tr-TR" sz="1800" dirty="0">
                <a:solidFill>
                  <a:prstClr val="black"/>
                </a:solidFill>
                <a:latin typeface="Times New Roman"/>
                <a:ea typeface="Times New Roman"/>
                <a:cs typeface="Times New Roman"/>
              </a:rPr>
              <a:t> (sınıf III bakteriyel ajan) ve HIV (sınıf II </a:t>
            </a:r>
            <a:r>
              <a:rPr lang="tr-TR" sz="1800" dirty="0" err="1">
                <a:solidFill>
                  <a:prstClr val="black"/>
                </a:solidFill>
                <a:latin typeface="Times New Roman"/>
                <a:ea typeface="Times New Roman"/>
                <a:cs typeface="Times New Roman"/>
              </a:rPr>
              <a:t>viral</a:t>
            </a:r>
            <a:r>
              <a:rPr lang="tr-TR" sz="1800" dirty="0">
                <a:solidFill>
                  <a:prstClr val="black"/>
                </a:solidFill>
                <a:latin typeface="Times New Roman"/>
                <a:ea typeface="Times New Roman"/>
                <a:cs typeface="Times New Roman"/>
              </a:rPr>
              <a:t> ajan</a:t>
            </a:r>
            <a:r>
              <a:rPr lang="tr-TR" sz="1800" dirty="0" smtClean="0">
                <a:solidFill>
                  <a:prstClr val="black"/>
                </a:solidFill>
                <a:latin typeface="Times New Roman"/>
                <a:ea typeface="Times New Roman"/>
                <a:cs typeface="Times New Roman"/>
              </a:rPr>
              <a:t>).</a:t>
            </a:r>
          </a:p>
          <a:p>
            <a:pPr lvl="0">
              <a:lnSpc>
                <a:spcPct val="170000"/>
              </a:lnSpc>
              <a:buFont typeface="Wingdings" panose="05000000000000000000" pitchFamily="2" charset="2"/>
              <a:buChar char="Ø"/>
            </a:pPr>
            <a:r>
              <a:rPr lang="tr-TR" sz="1800" b="1" dirty="0" err="1" smtClean="0">
                <a:solidFill>
                  <a:srgbClr val="FF0000"/>
                </a:solidFill>
                <a:latin typeface="Times New Roman"/>
                <a:ea typeface="Times New Roman"/>
                <a:cs typeface="Times New Roman"/>
              </a:rPr>
              <a:t>Rekombinant</a:t>
            </a:r>
            <a:r>
              <a:rPr lang="tr-TR" sz="1800" b="1" dirty="0" smtClean="0">
                <a:solidFill>
                  <a:srgbClr val="FF0000"/>
                </a:solidFill>
                <a:latin typeface="Times New Roman"/>
                <a:ea typeface="Times New Roman"/>
                <a:cs typeface="Times New Roman"/>
              </a:rPr>
              <a:t> </a:t>
            </a:r>
            <a:r>
              <a:rPr lang="tr-TR" sz="1800" b="1" dirty="0">
                <a:solidFill>
                  <a:srgbClr val="FF0000"/>
                </a:solidFill>
                <a:latin typeface="Times New Roman"/>
                <a:ea typeface="Times New Roman"/>
                <a:cs typeface="Times New Roman"/>
              </a:rPr>
              <a:t>DNA molekülü;</a:t>
            </a:r>
            <a:r>
              <a:rPr lang="tr-TR" sz="1800" dirty="0">
                <a:solidFill>
                  <a:srgbClr val="FF0000"/>
                </a:solidFill>
                <a:latin typeface="Times New Roman"/>
                <a:ea typeface="Times New Roman"/>
                <a:cs typeface="Times New Roman"/>
              </a:rPr>
              <a:t> </a:t>
            </a:r>
            <a:r>
              <a:rPr lang="tr-TR" sz="1800" dirty="0">
                <a:solidFill>
                  <a:srgbClr val="000000"/>
                </a:solidFill>
                <a:latin typeface="Times New Roman"/>
                <a:ea typeface="Times New Roman"/>
                <a:cs typeface="Times New Roman"/>
              </a:rPr>
              <a:t>sentetik veya doğal DNA </a:t>
            </a:r>
            <a:r>
              <a:rPr lang="tr-TR" sz="1800" dirty="0" err="1">
                <a:solidFill>
                  <a:srgbClr val="000000"/>
                </a:solidFill>
                <a:latin typeface="Times New Roman"/>
                <a:ea typeface="Times New Roman"/>
                <a:cs typeface="Times New Roman"/>
              </a:rPr>
              <a:t>segmentlerini</a:t>
            </a:r>
            <a:r>
              <a:rPr lang="tr-TR" sz="1800" dirty="0">
                <a:solidFill>
                  <a:srgbClr val="000000"/>
                </a:solidFill>
                <a:latin typeface="Times New Roman"/>
                <a:ea typeface="Times New Roman"/>
                <a:cs typeface="Times New Roman"/>
              </a:rPr>
              <a:t> canlı bir hücrede </a:t>
            </a:r>
            <a:r>
              <a:rPr lang="tr-TR" sz="1800" dirty="0" err="1">
                <a:solidFill>
                  <a:srgbClr val="000000"/>
                </a:solidFill>
                <a:latin typeface="Times New Roman"/>
                <a:ea typeface="Times New Roman"/>
                <a:cs typeface="Times New Roman"/>
              </a:rPr>
              <a:t>replike</a:t>
            </a:r>
            <a:r>
              <a:rPr lang="tr-TR" sz="1800" dirty="0">
                <a:solidFill>
                  <a:srgbClr val="000000"/>
                </a:solidFill>
                <a:latin typeface="Times New Roman"/>
                <a:ea typeface="Times New Roman"/>
                <a:cs typeface="Times New Roman"/>
              </a:rPr>
              <a:t> olabilen DNA molekülleri ile birleştirerek, canlı hücreler dışında </a:t>
            </a:r>
            <a:r>
              <a:rPr lang="tr-TR" sz="1800" dirty="0" smtClean="0">
                <a:solidFill>
                  <a:srgbClr val="000000"/>
                </a:solidFill>
                <a:latin typeface="Times New Roman"/>
                <a:ea typeface="Times New Roman"/>
                <a:cs typeface="Times New Roman"/>
              </a:rPr>
              <a:t>yapılandırılan </a:t>
            </a:r>
            <a:r>
              <a:rPr lang="tr-TR" sz="1800" dirty="0">
                <a:solidFill>
                  <a:srgbClr val="000000"/>
                </a:solidFill>
                <a:latin typeface="Times New Roman"/>
                <a:ea typeface="Times New Roman"/>
                <a:cs typeface="Times New Roman"/>
              </a:rPr>
              <a:t>moleküller veya bu </a:t>
            </a:r>
            <a:r>
              <a:rPr lang="tr-TR" sz="1800" dirty="0" err="1">
                <a:solidFill>
                  <a:srgbClr val="000000"/>
                </a:solidFill>
                <a:latin typeface="Times New Roman"/>
                <a:ea typeface="Times New Roman"/>
                <a:cs typeface="Times New Roman"/>
              </a:rPr>
              <a:t>replikasyon</a:t>
            </a:r>
            <a:r>
              <a:rPr lang="tr-TR" sz="1800" dirty="0">
                <a:solidFill>
                  <a:srgbClr val="000000"/>
                </a:solidFill>
                <a:latin typeface="Times New Roman"/>
                <a:ea typeface="Times New Roman"/>
                <a:cs typeface="Times New Roman"/>
              </a:rPr>
              <a:t> (</a:t>
            </a:r>
            <a:r>
              <a:rPr lang="tr-TR" sz="1800" dirty="0">
                <a:solidFill>
                  <a:srgbClr val="000000"/>
                </a:solidFill>
                <a:latin typeface="Times New Roman"/>
                <a:ea typeface="Calibri"/>
                <a:cs typeface="Times New Roman"/>
              </a:rPr>
              <a:t>genetik </a:t>
            </a:r>
            <a:r>
              <a:rPr lang="tr-TR" sz="1800" dirty="0" err="1">
                <a:solidFill>
                  <a:srgbClr val="000000"/>
                </a:solidFill>
                <a:latin typeface="Times New Roman"/>
                <a:ea typeface="Calibri"/>
                <a:cs typeface="Times New Roman"/>
              </a:rPr>
              <a:t>materyelin</a:t>
            </a:r>
            <a:r>
              <a:rPr lang="tr-TR" sz="1800" dirty="0">
                <a:solidFill>
                  <a:srgbClr val="000000"/>
                </a:solidFill>
                <a:latin typeface="Times New Roman"/>
                <a:ea typeface="Calibri"/>
                <a:cs typeface="Times New Roman"/>
              </a:rPr>
              <a:t> tamamen kendi benzeri yeni bir molekül oluşturma işlemi) </a:t>
            </a:r>
            <a:r>
              <a:rPr lang="tr-TR" sz="1800" dirty="0">
                <a:solidFill>
                  <a:srgbClr val="000000"/>
                </a:solidFill>
                <a:latin typeface="Times New Roman"/>
                <a:ea typeface="Times New Roman"/>
                <a:cs typeface="Times New Roman"/>
              </a:rPr>
              <a:t>sonucu oluşan DNA </a:t>
            </a:r>
            <a:r>
              <a:rPr lang="tr-TR" sz="1800" dirty="0" smtClean="0">
                <a:solidFill>
                  <a:srgbClr val="000000"/>
                </a:solidFill>
                <a:latin typeface="Times New Roman"/>
                <a:ea typeface="Times New Roman"/>
                <a:cs typeface="Times New Roman"/>
              </a:rPr>
              <a:t>molekülleridir.</a:t>
            </a:r>
          </a:p>
          <a:p>
            <a:pPr lvl="0">
              <a:lnSpc>
                <a:spcPct val="170000"/>
              </a:lnSpc>
              <a:buFont typeface="Wingdings" panose="05000000000000000000" pitchFamily="2" charset="2"/>
              <a:buChar char="Ø"/>
            </a:pPr>
            <a:r>
              <a:rPr lang="tr-TR" sz="1800" b="1" dirty="0" err="1" smtClean="0">
                <a:solidFill>
                  <a:srgbClr val="FF0000"/>
                </a:solidFill>
                <a:latin typeface="Times New Roman"/>
                <a:ea typeface="Times New Roman"/>
                <a:cs typeface="Times New Roman"/>
              </a:rPr>
              <a:t>Onkojenik</a:t>
            </a:r>
            <a:r>
              <a:rPr lang="tr-TR" sz="1800" b="1" dirty="0" smtClean="0">
                <a:solidFill>
                  <a:srgbClr val="FF0000"/>
                </a:solidFill>
                <a:latin typeface="Times New Roman"/>
                <a:ea typeface="Times New Roman"/>
                <a:cs typeface="Times New Roman"/>
              </a:rPr>
              <a:t> </a:t>
            </a:r>
            <a:r>
              <a:rPr lang="tr-TR" sz="1800" b="1" dirty="0">
                <a:solidFill>
                  <a:srgbClr val="FF0000"/>
                </a:solidFill>
                <a:latin typeface="Times New Roman"/>
                <a:ea typeface="Times New Roman"/>
                <a:cs typeface="Times New Roman"/>
              </a:rPr>
              <a:t>virüsler</a:t>
            </a:r>
            <a:r>
              <a:rPr lang="tr-TR" sz="1800" dirty="0">
                <a:solidFill>
                  <a:prstClr val="black"/>
                </a:solidFill>
                <a:latin typeface="Times New Roman"/>
                <a:ea typeface="Times New Roman"/>
                <a:cs typeface="Times New Roman"/>
              </a:rPr>
              <a:t>; insanda veya hayvanda tümöre neden olduğu düşünülen virüslerdir.</a:t>
            </a:r>
            <a:endParaRPr lang="tr-TR" sz="1800" dirty="0">
              <a:solidFill>
                <a:prstClr val="black"/>
              </a:solidFill>
            </a:endParaRPr>
          </a:p>
          <a:p>
            <a:pPr marL="0" indent="0">
              <a:buNone/>
            </a:pPr>
            <a:endParaRPr lang="tr-TR" dirty="0"/>
          </a:p>
        </p:txBody>
      </p:sp>
      <p:sp>
        <p:nvSpPr>
          <p:cNvPr id="4"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a:t>
            </a:r>
            <a:r>
              <a:rPr lang="tr-TR" b="1" u="sng" dirty="0">
                <a:solidFill>
                  <a:srgbClr val="00B0F0"/>
                </a:solidFill>
                <a:latin typeface="Times New Roman"/>
                <a:ea typeface="Times New Roman"/>
                <a:cs typeface="Times New Roman"/>
              </a:rPr>
              <a:t>GÜVENLİK</a:t>
            </a:r>
            <a:r>
              <a:rPr lang="tr-TR" sz="2000" dirty="0">
                <a:ea typeface="Calibri"/>
                <a:cs typeface="Times New Roman"/>
              </a:rPr>
              <a:t/>
            </a:r>
            <a:br>
              <a:rPr lang="tr-TR" sz="2000" dirty="0">
                <a:ea typeface="Calibri"/>
                <a:cs typeface="Times New Roman"/>
              </a:rPr>
            </a:br>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2315113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3878" y="1340768"/>
            <a:ext cx="8229600" cy="5112568"/>
          </a:xfrm>
        </p:spPr>
        <p:txBody>
          <a:bodyPr>
            <a:normAutofit fontScale="25000" lnSpcReduction="20000"/>
          </a:bodyPr>
          <a:lstStyle/>
          <a:p>
            <a:pPr lvl="0">
              <a:lnSpc>
                <a:spcPct val="115000"/>
              </a:lnSpc>
              <a:buFont typeface="+mj-lt"/>
              <a:buAutoNum type="alphaUcPeriod"/>
            </a:pPr>
            <a:r>
              <a:rPr lang="tr-TR" sz="7200" b="1" u="sng" dirty="0">
                <a:solidFill>
                  <a:srgbClr val="00B050"/>
                </a:solidFill>
                <a:latin typeface="Times New Roman"/>
                <a:ea typeface="Times New Roman"/>
                <a:cs typeface="Times New Roman"/>
              </a:rPr>
              <a:t>Biyolojik Güvenlik Esasları</a:t>
            </a:r>
            <a:endParaRPr lang="tr-TR" sz="7200" u="sng" dirty="0">
              <a:ea typeface="Times New Roman"/>
              <a:cs typeface="Times New Roman"/>
            </a:endParaRPr>
          </a:p>
          <a:p>
            <a:pPr marL="0" indent="0" algn="just">
              <a:lnSpc>
                <a:spcPct val="170000"/>
              </a:lnSpc>
              <a:spcAft>
                <a:spcPts val="0"/>
              </a:spcAft>
              <a:buNone/>
            </a:pPr>
            <a:r>
              <a:rPr lang="tr-TR" sz="7200" dirty="0" smtClean="0">
                <a:latin typeface="Times New Roman"/>
                <a:ea typeface="Times New Roman"/>
                <a:cs typeface="Times New Roman"/>
              </a:rPr>
              <a:t>Biyolojik </a:t>
            </a:r>
            <a:r>
              <a:rPr lang="tr-TR" sz="7200" dirty="0">
                <a:latin typeface="Times New Roman"/>
                <a:ea typeface="Times New Roman"/>
                <a:cs typeface="Times New Roman"/>
              </a:rPr>
              <a:t>ajanlarla çalışırken insan sağlığı ve çevrenin korunması için belirli kurallara uyulması gereklidir. Kişisel koruyucu önlemler, kişisel hijyen, biyolojik güvenlik kabinleri, belirli dezenfekte etme ve belirli imha yöntemleri korunmada önemli rol oynar. Biyolojik materyalle çalışırken dikkat edilmesi gerekenler:</a:t>
            </a:r>
            <a:endParaRPr lang="tr-TR" sz="7200" dirty="0">
              <a:ea typeface="Calibri"/>
              <a:cs typeface="Times New Roman"/>
            </a:endParaRPr>
          </a:p>
          <a:p>
            <a:pPr marL="622300" indent="0" algn="just">
              <a:lnSpc>
                <a:spcPct val="170000"/>
              </a:lnSpc>
              <a:spcAft>
                <a:spcPts val="0"/>
              </a:spcAft>
              <a:buFont typeface="Wingdings" panose="05000000000000000000" pitchFamily="2" charset="2"/>
              <a:buChar char="Ø"/>
            </a:pPr>
            <a:r>
              <a:rPr lang="tr-TR" sz="7200" dirty="0" smtClean="0">
                <a:latin typeface="Times New Roman"/>
                <a:ea typeface="Times New Roman"/>
                <a:cs typeface="Times New Roman"/>
              </a:rPr>
              <a:t> Çalışırken </a:t>
            </a:r>
            <a:r>
              <a:rPr lang="tr-TR" sz="7200" dirty="0">
                <a:latin typeface="Times New Roman"/>
                <a:ea typeface="Times New Roman"/>
                <a:cs typeface="Times New Roman"/>
              </a:rPr>
              <a:t>temasla </a:t>
            </a:r>
            <a:r>
              <a:rPr lang="tr-TR" sz="7200" dirty="0" err="1" smtClean="0">
                <a:latin typeface="Times New Roman"/>
                <a:ea typeface="Times New Roman"/>
                <a:cs typeface="Times New Roman"/>
              </a:rPr>
              <a:t>enfekte</a:t>
            </a:r>
            <a:r>
              <a:rPr lang="tr-TR" sz="7200" dirty="0" smtClean="0">
                <a:latin typeface="Times New Roman"/>
                <a:ea typeface="Times New Roman"/>
                <a:cs typeface="Times New Roman"/>
              </a:rPr>
              <a:t> </a:t>
            </a:r>
            <a:r>
              <a:rPr lang="tr-TR" sz="7200" dirty="0">
                <a:latin typeface="Times New Roman"/>
                <a:ea typeface="Times New Roman"/>
                <a:cs typeface="Times New Roman"/>
              </a:rPr>
              <a:t>olmamak için </a:t>
            </a:r>
            <a:r>
              <a:rPr lang="tr-TR" sz="7200" dirty="0">
                <a:solidFill>
                  <a:srgbClr val="000000"/>
                </a:solidFill>
                <a:latin typeface="Times New Roman"/>
                <a:ea typeface="Times New Roman"/>
                <a:cs typeface="Times New Roman"/>
              </a:rPr>
              <a:t>kimyasala</a:t>
            </a:r>
            <a:r>
              <a:rPr lang="tr-TR" sz="7200" dirty="0">
                <a:latin typeface="Times New Roman"/>
                <a:ea typeface="Times New Roman"/>
                <a:cs typeface="Times New Roman"/>
              </a:rPr>
              <a:t> dayanıklı eldivenler kullanılmalıdır veya çalışılan yüzey </a:t>
            </a:r>
            <a:r>
              <a:rPr lang="tr-TR" sz="7200" dirty="0" smtClean="0">
                <a:latin typeface="Times New Roman"/>
                <a:ea typeface="Times New Roman"/>
                <a:cs typeface="Times New Roman"/>
              </a:rPr>
              <a:t>sıkça </a:t>
            </a:r>
            <a:r>
              <a:rPr lang="tr-TR" sz="7200" dirty="0">
                <a:latin typeface="Times New Roman"/>
                <a:ea typeface="Times New Roman"/>
                <a:cs typeface="Times New Roman"/>
              </a:rPr>
              <a:t>dezenfekte </a:t>
            </a:r>
            <a:r>
              <a:rPr lang="tr-TR" sz="7200" dirty="0" smtClean="0">
                <a:latin typeface="Times New Roman"/>
                <a:ea typeface="Times New Roman"/>
                <a:cs typeface="Times New Roman"/>
              </a:rPr>
              <a:t>edilmelidir.</a:t>
            </a:r>
          </a:p>
          <a:p>
            <a:pPr marL="622300" indent="0" algn="just">
              <a:lnSpc>
                <a:spcPct val="170000"/>
              </a:lnSpc>
              <a:spcAft>
                <a:spcPts val="0"/>
              </a:spcAft>
              <a:buFont typeface="Wingdings" panose="05000000000000000000" pitchFamily="2" charset="2"/>
              <a:buChar char="Ø"/>
            </a:pPr>
            <a:r>
              <a:rPr lang="tr-TR" sz="7200" dirty="0">
                <a:latin typeface="Times New Roman"/>
                <a:ea typeface="Times New Roman"/>
                <a:cs typeface="Times New Roman"/>
              </a:rPr>
              <a:t> </a:t>
            </a:r>
            <a:r>
              <a:rPr lang="tr-TR" sz="7200" dirty="0" smtClean="0">
                <a:latin typeface="Times New Roman"/>
                <a:ea typeface="Times New Roman"/>
                <a:cs typeface="Times New Roman"/>
              </a:rPr>
              <a:t>Oral </a:t>
            </a:r>
            <a:r>
              <a:rPr lang="tr-TR" sz="7200" dirty="0">
                <a:latin typeface="Times New Roman"/>
                <a:ea typeface="Times New Roman"/>
                <a:cs typeface="Times New Roman"/>
              </a:rPr>
              <a:t>yolla </a:t>
            </a:r>
            <a:r>
              <a:rPr lang="tr-TR" sz="7200" dirty="0" smtClean="0">
                <a:latin typeface="Times New Roman"/>
                <a:ea typeface="Times New Roman"/>
                <a:cs typeface="Times New Roman"/>
              </a:rPr>
              <a:t>bulaşmayı </a:t>
            </a:r>
            <a:r>
              <a:rPr lang="tr-TR" sz="7200" dirty="0">
                <a:latin typeface="Times New Roman"/>
                <a:ea typeface="Times New Roman"/>
                <a:cs typeface="Times New Roman"/>
              </a:rPr>
              <a:t>önlemek için çalışma sonunda ve laboratuvardan çıkarken eller mutlaka yıkanmalıdır</a:t>
            </a:r>
            <a:r>
              <a:rPr lang="tr-TR" sz="7200" dirty="0" smtClean="0">
                <a:latin typeface="Times New Roman"/>
                <a:ea typeface="Times New Roman"/>
                <a:cs typeface="Times New Roman"/>
              </a:rPr>
              <a:t>.</a:t>
            </a:r>
          </a:p>
          <a:p>
            <a:pPr marL="622300" lvl="0" indent="0" algn="just">
              <a:lnSpc>
                <a:spcPct val="170000"/>
              </a:lnSpc>
              <a:buFont typeface="Wingdings" panose="05000000000000000000" pitchFamily="2" charset="2"/>
              <a:buChar char="Ø"/>
            </a:pPr>
            <a:r>
              <a:rPr lang="tr-TR" sz="7200" dirty="0">
                <a:solidFill>
                  <a:prstClr val="black"/>
                </a:solidFill>
                <a:latin typeface="Times New Roman"/>
                <a:ea typeface="Times New Roman"/>
                <a:cs typeface="Times New Roman"/>
              </a:rPr>
              <a:t>Aşılanma yapılmış olsa bile iğne, cam pipet, </a:t>
            </a:r>
            <a:r>
              <a:rPr lang="tr-TR" sz="7200" dirty="0" err="1">
                <a:solidFill>
                  <a:prstClr val="black"/>
                </a:solidFill>
                <a:latin typeface="Times New Roman"/>
                <a:ea typeface="Times New Roman"/>
                <a:cs typeface="Times New Roman"/>
              </a:rPr>
              <a:t>bistürü</a:t>
            </a:r>
            <a:r>
              <a:rPr lang="tr-TR" sz="7200" dirty="0">
                <a:solidFill>
                  <a:prstClr val="black"/>
                </a:solidFill>
                <a:latin typeface="Times New Roman"/>
                <a:ea typeface="Times New Roman"/>
                <a:cs typeface="Times New Roman"/>
              </a:rPr>
              <a:t> ucu gibi kesici maddeler kullanırken ciddi önlemler alınmalıdır.</a:t>
            </a:r>
            <a:endParaRPr lang="tr-TR" sz="7200" dirty="0">
              <a:solidFill>
                <a:prstClr val="black"/>
              </a:solidFill>
              <a:ea typeface="Calibri"/>
              <a:cs typeface="Times New Roman"/>
            </a:endParaRPr>
          </a:p>
          <a:p>
            <a:pPr marL="622300" indent="0" algn="just">
              <a:lnSpc>
                <a:spcPct val="170000"/>
              </a:lnSpc>
              <a:spcAft>
                <a:spcPts val="0"/>
              </a:spcAft>
              <a:buFont typeface="Wingdings" panose="05000000000000000000" pitchFamily="2" charset="2"/>
              <a:buChar char="Ø"/>
            </a:pPr>
            <a:endParaRPr lang="tr-TR" sz="7200" dirty="0">
              <a:ea typeface="Calibri"/>
              <a:cs typeface="Times New Roman"/>
            </a:endParaRPr>
          </a:p>
          <a:p>
            <a:pPr marL="0" indent="0" algn="just">
              <a:lnSpc>
                <a:spcPct val="170000"/>
              </a:lnSpc>
              <a:spcAft>
                <a:spcPts val="0"/>
              </a:spcAft>
              <a:buNone/>
            </a:pPr>
            <a:r>
              <a:rPr lang="tr-TR" sz="6000" dirty="0" smtClean="0">
                <a:latin typeface="Times New Roman"/>
                <a:ea typeface="Times New Roman"/>
                <a:cs typeface="Times New Roman"/>
              </a:rPr>
              <a:t>         </a:t>
            </a:r>
            <a:endParaRPr lang="tr-TR" dirty="0"/>
          </a:p>
        </p:txBody>
      </p:sp>
      <p:sp>
        <p:nvSpPr>
          <p:cNvPr id="4"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a:t>
            </a:r>
            <a:r>
              <a:rPr lang="tr-TR" b="1" u="sng" dirty="0">
                <a:solidFill>
                  <a:srgbClr val="00B0F0"/>
                </a:solidFill>
                <a:latin typeface="Times New Roman"/>
                <a:ea typeface="Times New Roman"/>
                <a:cs typeface="Times New Roman"/>
              </a:rPr>
              <a:t>GÜVENLİK</a:t>
            </a:r>
            <a:r>
              <a:rPr lang="tr-TR" sz="2000" dirty="0">
                <a:ea typeface="Calibri"/>
                <a:cs typeface="Times New Roman"/>
              </a:rPr>
              <a:t/>
            </a:r>
            <a:br>
              <a:rPr lang="tr-TR" sz="2000" dirty="0">
                <a:ea typeface="Calibri"/>
                <a:cs typeface="Times New Roman"/>
              </a:rPr>
            </a:br>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345377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0463" y="1700808"/>
            <a:ext cx="8229600" cy="2088232"/>
          </a:xfrm>
        </p:spPr>
        <p:txBody>
          <a:bodyPr/>
          <a:lstStyle/>
          <a:p>
            <a:pPr lvl="0" algn="just">
              <a:lnSpc>
                <a:spcPct val="170000"/>
              </a:lnSpc>
              <a:buFont typeface="Wingdings" panose="05000000000000000000" pitchFamily="2" charset="2"/>
              <a:buChar char="Ø"/>
            </a:pPr>
            <a:r>
              <a:rPr lang="tr-TR" sz="1800" dirty="0" smtClean="0">
                <a:solidFill>
                  <a:prstClr val="black"/>
                </a:solidFill>
                <a:latin typeface="Times New Roman"/>
                <a:ea typeface="Times New Roman"/>
                <a:cs typeface="Times New Roman"/>
              </a:rPr>
              <a:t>Enjektör </a:t>
            </a:r>
            <a:r>
              <a:rPr lang="tr-TR" sz="1800" dirty="0">
                <a:solidFill>
                  <a:prstClr val="black"/>
                </a:solidFill>
                <a:latin typeface="Times New Roman"/>
                <a:ea typeface="Times New Roman"/>
                <a:cs typeface="Times New Roman"/>
              </a:rPr>
              <a:t>iğnesi kullanımdan sonra kabına sokulmamalı, kırılıp bükülmemelidir. Kesiciler için uygun atık kabına </a:t>
            </a:r>
            <a:r>
              <a:rPr lang="tr-TR" sz="1800" dirty="0" smtClean="0">
                <a:solidFill>
                  <a:prstClr val="black"/>
                </a:solidFill>
                <a:latin typeface="Times New Roman"/>
                <a:ea typeface="Times New Roman"/>
                <a:cs typeface="Times New Roman"/>
              </a:rPr>
              <a:t>atılmalıdır.</a:t>
            </a:r>
          </a:p>
          <a:p>
            <a:pPr lvl="0" algn="just">
              <a:lnSpc>
                <a:spcPct val="170000"/>
              </a:lnSpc>
              <a:buFont typeface="Wingdings" panose="05000000000000000000" pitchFamily="2" charset="2"/>
              <a:buChar char="Ø"/>
            </a:pPr>
            <a:r>
              <a:rPr lang="tr-TR" sz="1800" dirty="0" err="1" smtClean="0">
                <a:solidFill>
                  <a:prstClr val="black"/>
                </a:solidFill>
                <a:latin typeface="Times New Roman"/>
                <a:ea typeface="Times New Roman"/>
                <a:cs typeface="Times New Roman"/>
              </a:rPr>
              <a:t>Kontamine</a:t>
            </a:r>
            <a:r>
              <a:rPr lang="tr-TR" sz="1800" dirty="0" smtClean="0">
                <a:solidFill>
                  <a:prstClr val="black"/>
                </a:solidFill>
                <a:latin typeface="Times New Roman"/>
                <a:ea typeface="Times New Roman"/>
                <a:cs typeface="Times New Roman"/>
              </a:rPr>
              <a:t> </a:t>
            </a:r>
            <a:r>
              <a:rPr lang="tr-TR" sz="1800" dirty="0">
                <a:solidFill>
                  <a:prstClr val="black"/>
                </a:solidFill>
                <a:latin typeface="Times New Roman"/>
                <a:ea typeface="Times New Roman"/>
                <a:cs typeface="Times New Roman"/>
              </a:rPr>
              <a:t>atıklar belirli prosedürlere uyarak özel eldivenlerle, özel kaplarda taşınmalı ve atılmalıdır.</a:t>
            </a:r>
            <a:endParaRPr lang="tr-TR" sz="1800" dirty="0">
              <a:solidFill>
                <a:prstClr val="black"/>
              </a:solidFill>
              <a:ea typeface="Calibri"/>
              <a:cs typeface="Times New Roman"/>
            </a:endParaRPr>
          </a:p>
          <a:p>
            <a:pPr marL="0" indent="0">
              <a:buNone/>
            </a:pPr>
            <a:endParaRPr lang="tr-TR" dirty="0"/>
          </a:p>
        </p:txBody>
      </p:sp>
      <p:sp>
        <p:nvSpPr>
          <p:cNvPr id="4"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GÜVENLİK</a:t>
            </a:r>
            <a:r>
              <a:rPr lang="tr-TR" sz="2000" dirty="0" smtClean="0">
                <a:ea typeface="Calibri"/>
                <a:cs typeface="Times New Roman"/>
              </a:rPr>
              <a:t/>
            </a:r>
            <a:br>
              <a:rPr lang="tr-TR" sz="2000" dirty="0" smtClean="0">
                <a:ea typeface="Calibri"/>
                <a:cs typeface="Times New Roman"/>
              </a:rPr>
            </a:br>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pic>
        <p:nvPicPr>
          <p:cNvPr id="5" name="Resim 4"/>
          <p:cNvPicPr>
            <a:picLocks noChangeAspect="1"/>
          </p:cNvPicPr>
          <p:nvPr/>
        </p:nvPicPr>
        <p:blipFill>
          <a:blip r:embed="rId2"/>
          <a:stretch>
            <a:fillRect/>
          </a:stretch>
        </p:blipFill>
        <p:spPr>
          <a:xfrm>
            <a:off x="1475656" y="3789040"/>
            <a:ext cx="2664296" cy="2283682"/>
          </a:xfrm>
          <a:prstGeom prst="rect">
            <a:avLst/>
          </a:prstGeom>
        </p:spPr>
      </p:pic>
      <p:pic>
        <p:nvPicPr>
          <p:cNvPr id="6" name="Resim 5"/>
          <p:cNvPicPr>
            <a:picLocks noChangeAspect="1"/>
          </p:cNvPicPr>
          <p:nvPr/>
        </p:nvPicPr>
        <p:blipFill>
          <a:blip r:embed="rId3"/>
          <a:stretch>
            <a:fillRect/>
          </a:stretch>
        </p:blipFill>
        <p:spPr>
          <a:xfrm>
            <a:off x="4788024" y="3916749"/>
            <a:ext cx="3456384" cy="2240889"/>
          </a:xfrm>
          <a:prstGeom prst="rect">
            <a:avLst/>
          </a:prstGeom>
        </p:spPr>
      </p:pic>
    </p:spTree>
    <p:extLst>
      <p:ext uri="{BB962C8B-B14F-4D97-AF65-F5344CB8AC3E}">
        <p14:creationId xmlns:p14="http://schemas.microsoft.com/office/powerpoint/2010/main" val="2011217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484784"/>
            <a:ext cx="7848872" cy="4752528"/>
          </a:xfrm>
        </p:spPr>
        <p:txBody>
          <a:bodyPr>
            <a:normAutofit fontScale="70000" lnSpcReduction="20000"/>
          </a:bodyPr>
          <a:lstStyle/>
          <a:p>
            <a:pPr marL="0" indent="0">
              <a:lnSpc>
                <a:spcPct val="170000"/>
              </a:lnSpc>
              <a:spcAft>
                <a:spcPts val="0"/>
              </a:spcAft>
              <a:buNone/>
            </a:pPr>
            <a:r>
              <a:rPr lang="tr-TR" sz="2600" b="1" dirty="0">
                <a:solidFill>
                  <a:srgbClr val="00B050"/>
                </a:solidFill>
                <a:latin typeface="Times New Roman"/>
                <a:ea typeface="Times New Roman"/>
                <a:cs typeface="Times New Roman"/>
              </a:rPr>
              <a:t>B- </a:t>
            </a:r>
            <a:r>
              <a:rPr lang="tr-TR" sz="2600" b="1" u="sng" dirty="0">
                <a:solidFill>
                  <a:srgbClr val="00B050"/>
                </a:solidFill>
                <a:latin typeface="Times New Roman"/>
                <a:ea typeface="Times New Roman"/>
                <a:cs typeface="Times New Roman"/>
              </a:rPr>
              <a:t>Laboratuvar </a:t>
            </a:r>
            <a:r>
              <a:rPr lang="tr-TR" sz="2600" b="1" u="sng" dirty="0" err="1">
                <a:solidFill>
                  <a:srgbClr val="00B050"/>
                </a:solidFill>
                <a:latin typeface="Times New Roman"/>
                <a:ea typeface="Times New Roman"/>
                <a:cs typeface="Times New Roman"/>
              </a:rPr>
              <a:t>Biyogüvenlik</a:t>
            </a:r>
            <a:r>
              <a:rPr lang="tr-TR" sz="2600" b="1" u="sng" dirty="0">
                <a:solidFill>
                  <a:srgbClr val="00B050"/>
                </a:solidFill>
                <a:latin typeface="Times New Roman"/>
                <a:ea typeface="Times New Roman"/>
                <a:cs typeface="Times New Roman"/>
              </a:rPr>
              <a:t> </a:t>
            </a:r>
            <a:r>
              <a:rPr lang="tr-TR" sz="2600" b="1" u="sng" dirty="0" smtClean="0">
                <a:solidFill>
                  <a:srgbClr val="00B050"/>
                </a:solidFill>
                <a:latin typeface="Times New Roman"/>
                <a:ea typeface="Times New Roman"/>
                <a:cs typeface="Times New Roman"/>
              </a:rPr>
              <a:t>Dereceleri</a:t>
            </a:r>
            <a:endParaRPr lang="tr-TR" sz="2600" dirty="0">
              <a:ea typeface="Calibri"/>
              <a:cs typeface="Times New Roman"/>
            </a:endParaRPr>
          </a:p>
          <a:p>
            <a:pPr marL="0" indent="0">
              <a:lnSpc>
                <a:spcPct val="170000"/>
              </a:lnSpc>
              <a:spcAft>
                <a:spcPts val="0"/>
              </a:spcAft>
              <a:buNone/>
            </a:pPr>
            <a:r>
              <a:rPr lang="tr-TR" sz="2600" dirty="0">
                <a:latin typeface="Times New Roman"/>
                <a:ea typeface="Times New Roman"/>
                <a:cs typeface="Times New Roman"/>
              </a:rPr>
              <a:t>CDC ve </a:t>
            </a:r>
            <a:r>
              <a:rPr lang="tr-TR" sz="2600" dirty="0" err="1">
                <a:latin typeface="Times New Roman"/>
                <a:ea typeface="Times New Roman"/>
                <a:cs typeface="Times New Roman"/>
              </a:rPr>
              <a:t>NIH’ye</a:t>
            </a:r>
            <a:r>
              <a:rPr lang="tr-TR" sz="2600" dirty="0">
                <a:latin typeface="Times New Roman"/>
                <a:ea typeface="Times New Roman"/>
                <a:cs typeface="Times New Roman"/>
              </a:rPr>
              <a:t> göre </a:t>
            </a:r>
            <a:r>
              <a:rPr lang="tr-TR" sz="2600" dirty="0" smtClean="0">
                <a:latin typeface="Times New Roman"/>
                <a:ea typeface="Times New Roman"/>
                <a:cs typeface="Times New Roman"/>
              </a:rPr>
              <a:t>biyolojik güvenlik 4 </a:t>
            </a:r>
            <a:r>
              <a:rPr lang="tr-TR" sz="2600" dirty="0">
                <a:latin typeface="Times New Roman"/>
                <a:ea typeface="Times New Roman"/>
                <a:cs typeface="Times New Roman"/>
              </a:rPr>
              <a:t>derecede incelenmektedir.</a:t>
            </a:r>
            <a:endParaRPr lang="tr-TR" sz="2600" dirty="0">
              <a:ea typeface="Calibri"/>
              <a:cs typeface="Times New Roman"/>
            </a:endParaRPr>
          </a:p>
          <a:p>
            <a:pPr marL="0" indent="0">
              <a:lnSpc>
                <a:spcPct val="170000"/>
              </a:lnSpc>
              <a:spcAft>
                <a:spcPts val="0"/>
              </a:spcAft>
              <a:buNone/>
            </a:pPr>
            <a:r>
              <a:rPr lang="tr-TR" sz="2600" b="1" dirty="0" smtClean="0">
                <a:solidFill>
                  <a:srgbClr val="FF0000"/>
                </a:solidFill>
                <a:latin typeface="Times New Roman"/>
                <a:ea typeface="Times New Roman"/>
                <a:cs typeface="Times New Roman"/>
              </a:rPr>
              <a:t>1.derece</a:t>
            </a:r>
            <a:r>
              <a:rPr lang="tr-TR" sz="2600" b="1" dirty="0">
                <a:solidFill>
                  <a:srgbClr val="FF0000"/>
                </a:solidFill>
                <a:latin typeface="Times New Roman"/>
                <a:ea typeface="Times New Roman"/>
                <a:cs typeface="Times New Roman"/>
              </a:rPr>
              <a:t>:</a:t>
            </a:r>
            <a:r>
              <a:rPr lang="tr-TR" sz="2600" dirty="0">
                <a:solidFill>
                  <a:srgbClr val="FF0000"/>
                </a:solidFill>
                <a:latin typeface="Times New Roman"/>
                <a:ea typeface="Times New Roman"/>
                <a:cs typeface="Times New Roman"/>
              </a:rPr>
              <a:t> </a:t>
            </a:r>
            <a:r>
              <a:rPr lang="tr-TR" sz="2600" dirty="0" smtClean="0">
                <a:solidFill>
                  <a:srgbClr val="FF0000"/>
                </a:solidFill>
                <a:latin typeface="Times New Roman"/>
                <a:ea typeface="Times New Roman"/>
                <a:cs typeface="Times New Roman"/>
              </a:rPr>
              <a:t> </a:t>
            </a:r>
            <a:r>
              <a:rPr lang="tr-TR" sz="2600" dirty="0" smtClean="0">
                <a:latin typeface="Times New Roman"/>
                <a:ea typeface="Times New Roman"/>
                <a:cs typeface="Times New Roman"/>
              </a:rPr>
              <a:t>Sağlıklı </a:t>
            </a:r>
            <a:r>
              <a:rPr lang="tr-TR" sz="2600" dirty="0">
                <a:latin typeface="Times New Roman"/>
                <a:ea typeface="Times New Roman"/>
                <a:cs typeface="Times New Roman"/>
              </a:rPr>
              <a:t>insanda hastalık yaptığı bildirilmemiş </a:t>
            </a:r>
            <a:r>
              <a:rPr lang="tr-TR" sz="2600" dirty="0" smtClean="0">
                <a:latin typeface="Times New Roman"/>
                <a:ea typeface="Times New Roman"/>
                <a:cs typeface="Times New Roman"/>
              </a:rPr>
              <a:t>mikroorganizmalar kullanılır</a:t>
            </a:r>
            <a:r>
              <a:rPr lang="tr-TR" sz="2600" dirty="0">
                <a:latin typeface="Times New Roman"/>
                <a:ea typeface="Times New Roman"/>
                <a:cs typeface="Times New Roman"/>
              </a:rPr>
              <a:t>. </a:t>
            </a:r>
            <a:r>
              <a:rPr lang="tr-TR" sz="2600" dirty="0" smtClean="0">
                <a:latin typeface="Times New Roman"/>
                <a:ea typeface="Times New Roman"/>
                <a:cs typeface="Times New Roman"/>
              </a:rPr>
              <a:t>Bunlar</a:t>
            </a:r>
            <a:r>
              <a:rPr lang="tr-TR" sz="2600" dirty="0">
                <a:latin typeface="Times New Roman"/>
                <a:ea typeface="Times New Roman"/>
                <a:cs typeface="Times New Roman"/>
              </a:rPr>
              <a:t>; standart </a:t>
            </a:r>
            <a:r>
              <a:rPr lang="tr-TR" sz="2600" dirty="0" smtClean="0">
                <a:latin typeface="Times New Roman"/>
                <a:ea typeface="Times New Roman"/>
                <a:cs typeface="Times New Roman"/>
              </a:rPr>
              <a:t>mikrobiyoloji </a:t>
            </a:r>
            <a:r>
              <a:rPr lang="tr-TR" sz="2600" dirty="0">
                <a:latin typeface="Times New Roman"/>
                <a:ea typeface="Times New Roman"/>
                <a:cs typeface="Times New Roman"/>
              </a:rPr>
              <a:t>laboratuvar pratikleridir ve özel </a:t>
            </a:r>
            <a:r>
              <a:rPr lang="tr-TR" sz="2600" dirty="0" smtClean="0">
                <a:latin typeface="Times New Roman"/>
                <a:ea typeface="Times New Roman"/>
                <a:cs typeface="Times New Roman"/>
              </a:rPr>
              <a:t>önlem </a:t>
            </a:r>
            <a:r>
              <a:rPr lang="tr-TR" sz="2600" dirty="0">
                <a:latin typeface="Times New Roman"/>
                <a:ea typeface="Times New Roman"/>
                <a:cs typeface="Times New Roman"/>
              </a:rPr>
              <a:t>gerektirmez, </a:t>
            </a:r>
            <a:r>
              <a:rPr lang="tr-TR" sz="2600" dirty="0" smtClean="0">
                <a:latin typeface="Times New Roman"/>
                <a:ea typeface="Times New Roman"/>
                <a:cs typeface="Times New Roman"/>
              </a:rPr>
              <a:t>çalışılan </a:t>
            </a:r>
            <a:r>
              <a:rPr lang="tr-TR" sz="2600" dirty="0">
                <a:latin typeface="Times New Roman"/>
                <a:ea typeface="Times New Roman"/>
                <a:cs typeface="Times New Roman"/>
              </a:rPr>
              <a:t>materyal ve gereçler </a:t>
            </a:r>
            <a:r>
              <a:rPr lang="tr-TR" sz="2600" dirty="0" smtClean="0">
                <a:latin typeface="Times New Roman"/>
                <a:ea typeface="Times New Roman"/>
                <a:cs typeface="Times New Roman"/>
              </a:rPr>
              <a:t>güvenlidir.</a:t>
            </a:r>
            <a:endParaRPr lang="tr-TR" sz="2600" dirty="0" smtClean="0">
              <a:ea typeface="Times New Roman"/>
              <a:cs typeface="Times New Roman"/>
            </a:endParaRPr>
          </a:p>
          <a:p>
            <a:pPr marL="0" indent="0">
              <a:lnSpc>
                <a:spcPct val="170000"/>
              </a:lnSpc>
              <a:spcAft>
                <a:spcPts val="0"/>
              </a:spcAft>
              <a:buNone/>
            </a:pPr>
            <a:r>
              <a:rPr lang="tr-TR" sz="2600" b="1" dirty="0" smtClean="0">
                <a:solidFill>
                  <a:srgbClr val="FF0000"/>
                </a:solidFill>
                <a:latin typeface="Times New Roman"/>
                <a:ea typeface="Times New Roman"/>
                <a:cs typeface="Times New Roman"/>
              </a:rPr>
              <a:t>2.derece</a:t>
            </a:r>
            <a:r>
              <a:rPr lang="tr-TR" sz="2600" b="1" dirty="0">
                <a:solidFill>
                  <a:srgbClr val="FF0000"/>
                </a:solidFill>
                <a:latin typeface="Times New Roman"/>
                <a:ea typeface="Times New Roman"/>
                <a:cs typeface="Times New Roman"/>
              </a:rPr>
              <a:t>:</a:t>
            </a:r>
            <a:r>
              <a:rPr lang="tr-TR" sz="2600" dirty="0">
                <a:solidFill>
                  <a:srgbClr val="FF0000"/>
                </a:solidFill>
                <a:latin typeface="Times New Roman"/>
                <a:ea typeface="Times New Roman"/>
                <a:cs typeface="Times New Roman"/>
              </a:rPr>
              <a:t> </a:t>
            </a:r>
            <a:r>
              <a:rPr lang="tr-TR" sz="2600" dirty="0" smtClean="0">
                <a:solidFill>
                  <a:srgbClr val="FF0000"/>
                </a:solidFill>
                <a:latin typeface="Times New Roman"/>
                <a:ea typeface="Times New Roman"/>
                <a:cs typeface="Times New Roman"/>
              </a:rPr>
              <a:t> </a:t>
            </a:r>
            <a:r>
              <a:rPr lang="tr-TR" sz="2600" dirty="0" smtClean="0">
                <a:latin typeface="Times New Roman"/>
                <a:ea typeface="Times New Roman"/>
                <a:cs typeface="Times New Roman"/>
              </a:rPr>
              <a:t>Farklı </a:t>
            </a:r>
            <a:r>
              <a:rPr lang="tr-TR" sz="2600" dirty="0">
                <a:solidFill>
                  <a:srgbClr val="000000"/>
                </a:solidFill>
                <a:latin typeface="Times New Roman"/>
                <a:ea typeface="Times New Roman"/>
                <a:cs typeface="Times New Roman"/>
              </a:rPr>
              <a:t>risk derecelerine sahip</a:t>
            </a:r>
            <a:r>
              <a:rPr lang="tr-TR" sz="2600" dirty="0">
                <a:latin typeface="Times New Roman"/>
                <a:ea typeface="Times New Roman"/>
                <a:cs typeface="Times New Roman"/>
              </a:rPr>
              <a:t> insan hastalıkları ile ilişkili ajanlarla çalışılır, orta risklidir. Kaza ile deri, </a:t>
            </a:r>
            <a:r>
              <a:rPr lang="tr-TR" sz="2600" dirty="0" err="1">
                <a:latin typeface="Times New Roman"/>
                <a:ea typeface="Times New Roman"/>
                <a:cs typeface="Times New Roman"/>
              </a:rPr>
              <a:t>muköz</a:t>
            </a:r>
            <a:r>
              <a:rPr lang="tr-TR" sz="2600" dirty="0">
                <a:latin typeface="Times New Roman"/>
                <a:ea typeface="Times New Roman"/>
                <a:cs typeface="Times New Roman"/>
              </a:rPr>
              <a:t> </a:t>
            </a:r>
            <a:r>
              <a:rPr lang="tr-TR" sz="2600" dirty="0" err="1">
                <a:latin typeface="Times New Roman"/>
                <a:ea typeface="Times New Roman"/>
                <a:cs typeface="Times New Roman"/>
              </a:rPr>
              <a:t>membran</a:t>
            </a:r>
            <a:r>
              <a:rPr lang="tr-TR" sz="2600" dirty="0">
                <a:latin typeface="Times New Roman"/>
                <a:ea typeface="Times New Roman"/>
                <a:cs typeface="Times New Roman"/>
              </a:rPr>
              <a:t> veya oral yolla </a:t>
            </a:r>
            <a:r>
              <a:rPr lang="tr-TR" sz="2600" dirty="0" err="1">
                <a:latin typeface="Times New Roman"/>
                <a:ea typeface="Times New Roman"/>
                <a:cs typeface="Times New Roman"/>
              </a:rPr>
              <a:t>enfekte</a:t>
            </a:r>
            <a:r>
              <a:rPr lang="tr-TR" sz="2600" dirty="0">
                <a:latin typeface="Times New Roman"/>
                <a:ea typeface="Times New Roman"/>
                <a:cs typeface="Times New Roman"/>
              </a:rPr>
              <a:t> materyal alınabilir. </a:t>
            </a:r>
            <a:r>
              <a:rPr lang="tr-TR" sz="2600" dirty="0" err="1" smtClean="0">
                <a:latin typeface="Times New Roman"/>
                <a:ea typeface="Times New Roman"/>
                <a:cs typeface="Times New Roman"/>
              </a:rPr>
              <a:t>Enfeksiyöz</a:t>
            </a:r>
            <a:r>
              <a:rPr lang="tr-TR" sz="2600" dirty="0" smtClean="0">
                <a:latin typeface="Times New Roman"/>
                <a:ea typeface="Times New Roman"/>
                <a:cs typeface="Times New Roman"/>
              </a:rPr>
              <a:t> </a:t>
            </a:r>
            <a:r>
              <a:rPr lang="tr-TR" sz="2600" dirty="0">
                <a:latin typeface="Times New Roman"/>
                <a:ea typeface="Times New Roman"/>
                <a:cs typeface="Times New Roman"/>
              </a:rPr>
              <a:t>ajan varlığı bildirilmemiş insan deri, kan, vücut sıvıları ve dokuları ile çalışılır, birincil bariyer önerilir, </a:t>
            </a:r>
            <a:r>
              <a:rPr lang="tr-TR" sz="2600" dirty="0" err="1" smtClean="0">
                <a:latin typeface="Times New Roman"/>
                <a:ea typeface="Times New Roman"/>
                <a:cs typeface="Times New Roman"/>
              </a:rPr>
              <a:t>dekontaminasyon</a:t>
            </a:r>
            <a:r>
              <a:rPr lang="tr-TR" sz="2600" dirty="0" smtClean="0">
                <a:latin typeface="Times New Roman"/>
                <a:ea typeface="Times New Roman"/>
                <a:cs typeface="Times New Roman"/>
              </a:rPr>
              <a:t> </a:t>
            </a:r>
            <a:r>
              <a:rPr lang="tr-TR" sz="2600" dirty="0">
                <a:latin typeface="Times New Roman"/>
                <a:ea typeface="Times New Roman"/>
                <a:cs typeface="Times New Roman"/>
              </a:rPr>
              <a:t>varsa ikincil bariyer önerilir.</a:t>
            </a:r>
            <a:endParaRPr lang="tr-TR" sz="2600" dirty="0">
              <a:ea typeface="Calibri"/>
              <a:cs typeface="Times New Roman"/>
            </a:endParaRPr>
          </a:p>
          <a:p>
            <a:pPr marL="0" indent="0">
              <a:buNone/>
            </a:pPr>
            <a:endParaRPr lang="tr-TR" dirty="0"/>
          </a:p>
        </p:txBody>
      </p:sp>
      <p:sp>
        <p:nvSpPr>
          <p:cNvPr id="5"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GÜVENLİK</a:t>
            </a:r>
            <a:r>
              <a:rPr lang="tr-TR" sz="2000" dirty="0" smtClean="0">
                <a:ea typeface="Calibri"/>
                <a:cs typeface="Times New Roman"/>
              </a:rPr>
              <a:t/>
            </a:r>
            <a:br>
              <a:rPr lang="tr-TR" sz="2000" dirty="0" smtClean="0">
                <a:ea typeface="Calibri"/>
                <a:cs typeface="Times New Roman"/>
              </a:rPr>
            </a:br>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3001110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56792"/>
            <a:ext cx="8229600" cy="2520280"/>
          </a:xfrm>
        </p:spPr>
        <p:txBody>
          <a:bodyPr/>
          <a:lstStyle/>
          <a:p>
            <a:pPr marL="0" indent="0" algn="just">
              <a:lnSpc>
                <a:spcPct val="150000"/>
              </a:lnSpc>
              <a:spcBef>
                <a:spcPts val="430"/>
              </a:spcBef>
              <a:spcAft>
                <a:spcPts val="0"/>
              </a:spcAft>
              <a:buNone/>
            </a:pPr>
            <a:r>
              <a:rPr lang="tr-TR" sz="1800" b="1" dirty="0" smtClean="0">
                <a:solidFill>
                  <a:srgbClr val="FF0000"/>
                </a:solidFill>
                <a:latin typeface="Times New Roman"/>
                <a:ea typeface="Times New Roman"/>
                <a:cs typeface="Times New Roman"/>
              </a:rPr>
              <a:t>3.derece:</a:t>
            </a:r>
            <a:r>
              <a:rPr lang="tr-TR" sz="1800" dirty="0" smtClean="0">
                <a:solidFill>
                  <a:prstClr val="black"/>
                </a:solidFill>
                <a:latin typeface="Times New Roman"/>
                <a:ea typeface="Times New Roman"/>
                <a:cs typeface="Times New Roman"/>
              </a:rPr>
              <a:t>  </a:t>
            </a:r>
            <a:r>
              <a:rPr lang="tr-TR" sz="1800" dirty="0" err="1">
                <a:solidFill>
                  <a:srgbClr val="000000"/>
                </a:solidFill>
                <a:latin typeface="Times New Roman"/>
                <a:ea typeface="Times New Roman"/>
                <a:cs typeface="Times New Roman"/>
              </a:rPr>
              <a:t>Ekzotik</a:t>
            </a:r>
            <a:r>
              <a:rPr lang="tr-TR" sz="1800" dirty="0">
                <a:solidFill>
                  <a:srgbClr val="000000"/>
                </a:solidFill>
                <a:latin typeface="Times New Roman"/>
                <a:ea typeface="Times New Roman"/>
                <a:cs typeface="Times New Roman"/>
              </a:rPr>
              <a:t> (yabancıl) ajanların solunması, </a:t>
            </a:r>
            <a:r>
              <a:rPr lang="tr-TR" sz="1800" dirty="0" err="1">
                <a:solidFill>
                  <a:srgbClr val="000000"/>
                </a:solidFill>
                <a:latin typeface="Times New Roman"/>
                <a:ea typeface="Times New Roman"/>
                <a:cs typeface="Times New Roman"/>
              </a:rPr>
              <a:t>otoinokülasyon</a:t>
            </a:r>
            <a:r>
              <a:rPr lang="tr-TR" sz="1800" dirty="0">
                <a:solidFill>
                  <a:srgbClr val="000000"/>
                </a:solidFill>
                <a:latin typeface="Times New Roman"/>
                <a:ea typeface="Times New Roman"/>
                <a:cs typeface="Times New Roman"/>
              </a:rPr>
              <a:t> ve oral yolla ciddi ve potansiyel </a:t>
            </a:r>
            <a:r>
              <a:rPr lang="tr-TR" sz="1800" dirty="0" err="1">
                <a:solidFill>
                  <a:srgbClr val="000000"/>
                </a:solidFill>
                <a:latin typeface="Times New Roman"/>
                <a:ea typeface="Times New Roman"/>
                <a:cs typeface="Times New Roman"/>
              </a:rPr>
              <a:t>letal</a:t>
            </a:r>
            <a:r>
              <a:rPr lang="tr-TR" sz="1800" dirty="0">
                <a:solidFill>
                  <a:srgbClr val="000000"/>
                </a:solidFill>
                <a:latin typeface="Times New Roman"/>
                <a:ea typeface="Times New Roman"/>
                <a:cs typeface="Times New Roman"/>
              </a:rPr>
              <a:t> enfeksiyona neden olabilir. </a:t>
            </a:r>
            <a:endParaRPr lang="tr-TR" sz="1600" dirty="0">
              <a:ea typeface="Calibri"/>
              <a:cs typeface="Times New Roman"/>
            </a:endParaRPr>
          </a:p>
          <a:p>
            <a:pPr marL="0" lvl="0" indent="0">
              <a:lnSpc>
                <a:spcPct val="170000"/>
              </a:lnSpc>
              <a:buNone/>
            </a:pPr>
            <a:r>
              <a:rPr lang="tr-TR" sz="1800" b="1" dirty="0" smtClean="0">
                <a:solidFill>
                  <a:srgbClr val="FF0000"/>
                </a:solidFill>
                <a:latin typeface="Times New Roman"/>
                <a:ea typeface="Times New Roman"/>
                <a:cs typeface="Times New Roman"/>
              </a:rPr>
              <a:t>4.derece:</a:t>
            </a:r>
            <a:r>
              <a:rPr lang="tr-TR" sz="1800" dirty="0" smtClean="0">
                <a:solidFill>
                  <a:srgbClr val="FF0000"/>
                </a:solidFill>
                <a:latin typeface="Times New Roman"/>
                <a:ea typeface="Times New Roman"/>
                <a:cs typeface="Times New Roman"/>
              </a:rPr>
              <a:t>  </a:t>
            </a:r>
            <a:r>
              <a:rPr lang="tr-TR" sz="1800" dirty="0" smtClean="0">
                <a:solidFill>
                  <a:prstClr val="black"/>
                </a:solidFill>
                <a:latin typeface="Times New Roman"/>
                <a:ea typeface="Times New Roman"/>
                <a:cs typeface="Times New Roman"/>
              </a:rPr>
              <a:t>Tehlikeli ve egzotik ajanlar; mevcut aşısı ve tedavisi olmayan, ciddi hayati tehdit olan ve </a:t>
            </a:r>
            <a:r>
              <a:rPr lang="tr-TR" sz="1800" dirty="0" err="1" smtClean="0">
                <a:solidFill>
                  <a:prstClr val="black"/>
                </a:solidFill>
                <a:latin typeface="Times New Roman"/>
                <a:ea typeface="Times New Roman"/>
                <a:cs typeface="Times New Roman"/>
              </a:rPr>
              <a:t>aerosol</a:t>
            </a:r>
            <a:r>
              <a:rPr lang="tr-TR" sz="1800" dirty="0" smtClean="0">
                <a:solidFill>
                  <a:prstClr val="black"/>
                </a:solidFill>
                <a:latin typeface="Times New Roman"/>
                <a:ea typeface="Times New Roman"/>
                <a:cs typeface="Times New Roman"/>
              </a:rPr>
              <a:t> yolla bulaşabilenlerdir.</a:t>
            </a:r>
            <a:endParaRPr lang="tr-TR" sz="1800" dirty="0" smtClean="0">
              <a:solidFill>
                <a:prstClr val="black"/>
              </a:solidFill>
              <a:ea typeface="Calibri"/>
              <a:cs typeface="Times New Roman"/>
            </a:endParaRPr>
          </a:p>
          <a:p>
            <a:endParaRPr lang="tr-TR" dirty="0"/>
          </a:p>
        </p:txBody>
      </p:sp>
      <p:sp>
        <p:nvSpPr>
          <p:cNvPr id="4" name="Başlık 1"/>
          <p:cNvSpPr>
            <a:spLocks noGrp="1"/>
          </p:cNvSpPr>
          <p:nvPr>
            <p:ph type="title"/>
          </p:nvPr>
        </p:nvSpPr>
        <p:spPr>
          <a:xfrm>
            <a:off x="457200" y="274638"/>
            <a:ext cx="8229600" cy="850106"/>
          </a:xfrm>
        </p:spPr>
        <p:txBody>
          <a:bodyPr>
            <a:normAutofit fontScale="90000"/>
          </a:bodyPr>
          <a:lstStyle/>
          <a:p>
            <a:pPr>
              <a:lnSpc>
                <a:spcPct val="115000"/>
              </a:lnSpc>
              <a:spcAft>
                <a:spcPts val="1000"/>
              </a:spcAft>
            </a:pPr>
            <a:r>
              <a:rPr lang="tr-TR" b="1" u="sng" dirty="0" smtClean="0">
                <a:solidFill>
                  <a:srgbClr val="00B0F0"/>
                </a:solidFill>
                <a:latin typeface="Times New Roman"/>
                <a:ea typeface="Times New Roman"/>
                <a:cs typeface="Times New Roman"/>
              </a:rPr>
              <a:t/>
            </a:r>
            <a:br>
              <a:rPr lang="tr-TR" b="1" u="sng" dirty="0" smtClean="0">
                <a:solidFill>
                  <a:srgbClr val="00B0F0"/>
                </a:solidFill>
                <a:latin typeface="Times New Roman"/>
                <a:ea typeface="Times New Roman"/>
                <a:cs typeface="Times New Roman"/>
              </a:rPr>
            </a:br>
            <a:r>
              <a:rPr lang="tr-TR" b="1" u="sng" dirty="0" smtClean="0">
                <a:solidFill>
                  <a:srgbClr val="00B0F0"/>
                </a:solidFill>
                <a:latin typeface="Times New Roman"/>
                <a:ea typeface="Times New Roman"/>
                <a:cs typeface="Times New Roman"/>
              </a:rPr>
              <a:t>BİYOLOJİK GÜVENLİK</a:t>
            </a:r>
            <a:r>
              <a:rPr lang="tr-TR" sz="2000" dirty="0" smtClean="0">
                <a:ea typeface="Calibri"/>
                <a:cs typeface="Times New Roman"/>
              </a:rPr>
              <a:t/>
            </a:r>
            <a:br>
              <a:rPr lang="tr-TR" sz="2000" dirty="0" smtClean="0">
                <a:ea typeface="Calibri"/>
                <a:cs typeface="Times New Roman"/>
              </a:rPr>
            </a:br>
            <a:endParaRPr lang="tr-TR" dirty="0"/>
          </a:p>
        </p:txBody>
      </p:sp>
      <p:sp>
        <p:nvSpPr>
          <p:cNvPr id="2" name="Altbilgi Yer Tutucusu 1"/>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4088237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nSpc>
                <a:spcPct val="115000"/>
              </a:lnSpc>
              <a:spcAft>
                <a:spcPts val="1000"/>
              </a:spcAft>
            </a:pPr>
            <a:r>
              <a:rPr lang="tr-TR" sz="3100" b="1" dirty="0" smtClean="0">
                <a:latin typeface="Times New Roman"/>
                <a:ea typeface="Calibri"/>
                <a:cs typeface="Times New Roman"/>
              </a:rPr>
              <a:t/>
            </a:r>
            <a:br>
              <a:rPr lang="tr-TR" sz="3100" b="1" dirty="0" smtClean="0">
                <a:latin typeface="Times New Roman"/>
                <a:ea typeface="Calibri"/>
                <a:cs typeface="Times New Roman"/>
              </a:rPr>
            </a:br>
            <a:r>
              <a:rPr lang="tr-TR" sz="3100" b="1" u="sng" dirty="0" smtClean="0">
                <a:solidFill>
                  <a:srgbClr val="00B0F0"/>
                </a:solidFill>
                <a:latin typeface="Times New Roman"/>
                <a:ea typeface="Calibri"/>
                <a:cs typeface="Times New Roman"/>
              </a:rPr>
              <a:t>RADYOAKTİF </a:t>
            </a:r>
            <a:r>
              <a:rPr lang="tr-TR" sz="3100" b="1" u="sng" dirty="0">
                <a:solidFill>
                  <a:srgbClr val="00B0F0"/>
                </a:solidFill>
                <a:latin typeface="Times New Roman"/>
                <a:ea typeface="Calibri"/>
                <a:cs typeface="Times New Roman"/>
              </a:rPr>
              <a:t>MADDELER İLE ÇALIŞILAN LABORATUVARLARDA GÜVENLİK</a:t>
            </a:r>
            <a:r>
              <a:rPr lang="tr-TR" sz="2400" u="sng" dirty="0">
                <a:solidFill>
                  <a:srgbClr val="00B0F0"/>
                </a:solidFill>
                <a:ea typeface="Calibri"/>
                <a:cs typeface="Times New Roman"/>
              </a:rPr>
              <a:t/>
            </a:r>
            <a:br>
              <a:rPr lang="tr-TR" sz="2400" u="sng" dirty="0">
                <a:solidFill>
                  <a:srgbClr val="00B0F0"/>
                </a:solidFill>
                <a:ea typeface="Calibri"/>
                <a:cs typeface="Times New Roman"/>
              </a:rPr>
            </a:br>
            <a:endParaRPr lang="tr-TR" u="sng" dirty="0">
              <a:solidFill>
                <a:srgbClr val="00B0F0"/>
              </a:solidFill>
            </a:endParaRPr>
          </a:p>
        </p:txBody>
      </p:sp>
      <p:sp>
        <p:nvSpPr>
          <p:cNvPr id="3" name="İçerik Yer Tutucusu 2"/>
          <p:cNvSpPr>
            <a:spLocks noGrp="1"/>
          </p:cNvSpPr>
          <p:nvPr>
            <p:ph idx="1"/>
          </p:nvPr>
        </p:nvSpPr>
        <p:spPr>
          <a:xfrm>
            <a:off x="611560" y="1600200"/>
            <a:ext cx="7920880" cy="4525963"/>
          </a:xfrm>
        </p:spPr>
        <p:txBody>
          <a:bodyPr>
            <a:normAutofit fontScale="40000" lnSpcReduction="20000"/>
          </a:bodyPr>
          <a:lstStyle/>
          <a:p>
            <a:pPr marL="0" indent="0" algn="just">
              <a:lnSpc>
                <a:spcPct val="150000"/>
              </a:lnSpc>
              <a:spcAft>
                <a:spcPts val="0"/>
              </a:spcAft>
              <a:buNone/>
            </a:pPr>
            <a:r>
              <a:rPr lang="tr-TR" sz="4300" dirty="0" smtClean="0">
                <a:latin typeface="Times New Roman"/>
                <a:ea typeface="Calibri"/>
                <a:cs typeface="Times New Roman"/>
              </a:rPr>
              <a:t>Laboratuvarlarda </a:t>
            </a:r>
            <a:r>
              <a:rPr lang="tr-TR" sz="4300" dirty="0">
                <a:latin typeface="Times New Roman"/>
                <a:ea typeface="Calibri"/>
                <a:cs typeface="Times New Roman"/>
              </a:rPr>
              <a:t>radyoaktif maddeler ile çalışanlar için özel güvenlik önlemlerinin alınması gerekmektedir: </a:t>
            </a:r>
            <a:endParaRPr lang="tr-TR" sz="4300" dirty="0">
              <a:ea typeface="Calibri"/>
              <a:cs typeface="Times New Roman"/>
            </a:endParaRPr>
          </a:p>
          <a:p>
            <a:pPr lvl="0" algn="just">
              <a:lnSpc>
                <a:spcPct val="150000"/>
              </a:lnSpc>
              <a:buFont typeface="Wingdings" panose="05000000000000000000" pitchFamily="2" charset="2"/>
              <a:buChar char="Ø"/>
              <a:tabLst>
                <a:tab pos="450215" algn="l"/>
              </a:tabLst>
            </a:pPr>
            <a:r>
              <a:rPr lang="tr-TR" sz="4300" b="1" dirty="0" smtClean="0">
                <a:latin typeface="Times New Roman"/>
              </a:rPr>
              <a:t>HERŞEYDEN </a:t>
            </a:r>
            <a:r>
              <a:rPr lang="tr-TR" sz="4300" b="1" dirty="0">
                <a:latin typeface="Times New Roman"/>
              </a:rPr>
              <a:t>ÖNEMLİSİ,</a:t>
            </a:r>
            <a:r>
              <a:rPr lang="tr-TR" sz="4300" dirty="0">
                <a:latin typeface="Times New Roman"/>
              </a:rPr>
              <a:t> Radyoaktiviteye mümkün olan </a:t>
            </a:r>
            <a:r>
              <a:rPr lang="tr-TR" sz="4300" b="1" dirty="0" smtClean="0">
                <a:latin typeface="Times New Roman"/>
                <a:cs typeface="Times New Roman"/>
              </a:rPr>
              <a:t>EN </a:t>
            </a:r>
            <a:r>
              <a:rPr lang="tr-TR" sz="4300" b="1" dirty="0">
                <a:latin typeface="Times New Roman"/>
                <a:cs typeface="Times New Roman"/>
              </a:rPr>
              <a:t>AZ</a:t>
            </a:r>
            <a:r>
              <a:rPr lang="tr-TR" sz="4300" dirty="0">
                <a:latin typeface="Times New Roman"/>
                <a:cs typeface="Times New Roman"/>
              </a:rPr>
              <a:t> süre ile maruz </a:t>
            </a:r>
            <a:r>
              <a:rPr lang="tr-TR" sz="4300" dirty="0" smtClean="0">
                <a:latin typeface="Times New Roman"/>
                <a:cs typeface="Times New Roman"/>
              </a:rPr>
              <a:t>kalınmalıdır.</a:t>
            </a:r>
          </a:p>
          <a:p>
            <a:pPr lvl="0" algn="just">
              <a:lnSpc>
                <a:spcPct val="150000"/>
              </a:lnSpc>
              <a:buFont typeface="Wingdings" panose="05000000000000000000" pitchFamily="2" charset="2"/>
              <a:buChar char="Ø"/>
              <a:tabLst>
                <a:tab pos="450215" algn="l"/>
              </a:tabLst>
            </a:pPr>
            <a:r>
              <a:rPr lang="tr-TR" sz="4300" dirty="0" smtClean="0">
                <a:latin typeface="Times New Roman"/>
              </a:rPr>
              <a:t>Maruz </a:t>
            </a:r>
            <a:r>
              <a:rPr lang="tr-TR" sz="4300" dirty="0">
                <a:latin typeface="Times New Roman"/>
              </a:rPr>
              <a:t>kalınan radyasyon dozu, uzaklığın karesi ile ters </a:t>
            </a:r>
            <a:r>
              <a:rPr lang="tr-TR" sz="4300" dirty="0" smtClean="0">
                <a:latin typeface="Times New Roman"/>
                <a:cs typeface="Times New Roman"/>
              </a:rPr>
              <a:t>orantılı (</a:t>
            </a:r>
            <a:r>
              <a:rPr lang="tr-TR" sz="4300" dirty="0">
                <a:latin typeface="Times New Roman"/>
                <a:cs typeface="Times New Roman"/>
              </a:rPr>
              <a:t>1/R</a:t>
            </a:r>
            <a:r>
              <a:rPr lang="tr-TR" sz="4300" baseline="30000" dirty="0">
                <a:latin typeface="Times New Roman"/>
                <a:cs typeface="Times New Roman"/>
              </a:rPr>
              <a:t>2</a:t>
            </a:r>
            <a:r>
              <a:rPr lang="tr-TR" sz="4300" dirty="0">
                <a:latin typeface="Times New Roman"/>
                <a:cs typeface="Times New Roman"/>
              </a:rPr>
              <a:t>  kuralı) </a:t>
            </a:r>
            <a:r>
              <a:rPr lang="tr-TR" sz="4300" dirty="0" smtClean="0">
                <a:latin typeface="Times New Roman"/>
                <a:cs typeface="Times New Roman"/>
              </a:rPr>
              <a:t>olarak </a:t>
            </a:r>
            <a:r>
              <a:rPr lang="tr-TR" sz="4300" dirty="0">
                <a:latin typeface="Times New Roman"/>
                <a:cs typeface="Times New Roman"/>
              </a:rPr>
              <a:t>azaldığından radyoaktif kaynaklardan mümkün olduğunca </a:t>
            </a:r>
            <a:r>
              <a:rPr lang="tr-TR" sz="4300" b="1" dirty="0">
                <a:latin typeface="Times New Roman"/>
                <a:cs typeface="Times New Roman"/>
              </a:rPr>
              <a:t>UZAK MESAFEDE</a:t>
            </a:r>
            <a:r>
              <a:rPr lang="tr-TR" sz="4300" dirty="0">
                <a:latin typeface="Times New Roman"/>
                <a:cs typeface="Times New Roman"/>
              </a:rPr>
              <a:t> </a:t>
            </a:r>
            <a:r>
              <a:rPr lang="tr-TR" sz="4300" dirty="0" smtClean="0">
                <a:latin typeface="Times New Roman"/>
                <a:cs typeface="Times New Roman"/>
              </a:rPr>
              <a:t>durulmalıdır.</a:t>
            </a:r>
          </a:p>
          <a:p>
            <a:pPr lvl="0" algn="just">
              <a:lnSpc>
                <a:spcPct val="150000"/>
              </a:lnSpc>
              <a:buFont typeface="Wingdings" panose="05000000000000000000" pitchFamily="2" charset="2"/>
              <a:buChar char="Ø"/>
              <a:tabLst>
                <a:tab pos="450215" algn="l"/>
              </a:tabLst>
            </a:pPr>
            <a:r>
              <a:rPr lang="tr-TR" sz="4300" dirty="0" smtClean="0">
                <a:latin typeface="Times New Roman"/>
                <a:ea typeface="Times New Roman"/>
              </a:rPr>
              <a:t>Radyoaktivite </a:t>
            </a:r>
            <a:r>
              <a:rPr lang="tr-TR" sz="4300" dirty="0">
                <a:latin typeface="Times New Roman"/>
                <a:ea typeface="Times New Roman"/>
              </a:rPr>
              <a:t>yada radyoaktif ortamda optimum izolasyon </a:t>
            </a:r>
            <a:r>
              <a:rPr lang="tr-TR" sz="4300" dirty="0" smtClean="0">
                <a:latin typeface="Times New Roman"/>
                <a:ea typeface="Calibri"/>
                <a:cs typeface="Times New Roman"/>
              </a:rPr>
              <a:t>sağlanmalı</a:t>
            </a:r>
            <a:r>
              <a:rPr lang="tr-TR" sz="4300" dirty="0">
                <a:latin typeface="Times New Roman"/>
                <a:ea typeface="Calibri"/>
                <a:cs typeface="Times New Roman"/>
              </a:rPr>
              <a:t>, bu ortamlarda kurşun önlük, kurşun eldiven, kurşun enjektör ve enjektör taşıyıcı, kurşun cam ve maşa kullanımı </a:t>
            </a:r>
            <a:r>
              <a:rPr lang="tr-TR" sz="4300" dirty="0" smtClean="0">
                <a:latin typeface="Times New Roman"/>
                <a:ea typeface="Calibri"/>
                <a:cs typeface="Times New Roman"/>
              </a:rPr>
              <a:t>sağlanmalıdır.</a:t>
            </a:r>
          </a:p>
          <a:p>
            <a:pPr lvl="0" algn="just">
              <a:lnSpc>
                <a:spcPct val="150000"/>
              </a:lnSpc>
              <a:buFont typeface="Wingdings" panose="05000000000000000000" pitchFamily="2" charset="2"/>
              <a:buChar char="Ø"/>
              <a:tabLst>
                <a:tab pos="450215" algn="l"/>
              </a:tabLst>
            </a:pPr>
            <a:r>
              <a:rPr lang="tr-TR" sz="4300" dirty="0" smtClean="0">
                <a:latin typeface="Times New Roman"/>
                <a:ea typeface="Times New Roman"/>
              </a:rPr>
              <a:t>Bu </a:t>
            </a:r>
            <a:r>
              <a:rPr lang="tr-TR" sz="4300" dirty="0">
                <a:latin typeface="Times New Roman"/>
                <a:ea typeface="Times New Roman"/>
              </a:rPr>
              <a:t>ortamları çevreleyen duvarların yeterli beton kalınlığı ve </a:t>
            </a:r>
            <a:r>
              <a:rPr lang="tr-TR" sz="4300" dirty="0" smtClean="0">
                <a:latin typeface="Times New Roman"/>
                <a:ea typeface="Calibri"/>
                <a:cs typeface="Times New Roman"/>
              </a:rPr>
              <a:t>kurşun </a:t>
            </a:r>
            <a:r>
              <a:rPr lang="tr-TR" sz="4300" dirty="0">
                <a:latin typeface="Times New Roman"/>
                <a:ea typeface="Calibri"/>
                <a:cs typeface="Times New Roman"/>
              </a:rPr>
              <a:t>izolasyonu olmalıdır. </a:t>
            </a:r>
            <a:endParaRPr lang="tr-TR" sz="4300" dirty="0"/>
          </a:p>
        </p:txBody>
      </p:sp>
      <p:sp>
        <p:nvSpPr>
          <p:cNvPr id="4" name="Altbilgi Yer Tutucusu 3"/>
          <p:cNvSpPr>
            <a:spLocks noGrp="1"/>
          </p:cNvSpPr>
          <p:nvPr>
            <p:ph type="ftr" sz="quarter" idx="11"/>
          </p:nvPr>
        </p:nvSpPr>
        <p:spPr/>
        <p:txBody>
          <a:bodyPr/>
          <a:lstStyle/>
          <a:p>
            <a:r>
              <a:rPr lang="tr-TR" smtClean="0"/>
              <a:t>ECZ297-Laboratuvar Güvenliği-5. Hafta</a:t>
            </a:r>
            <a:endParaRPr lang="tr-TR"/>
          </a:p>
        </p:txBody>
      </p:sp>
    </p:spTree>
    <p:extLst>
      <p:ext uri="{BB962C8B-B14F-4D97-AF65-F5344CB8AC3E}">
        <p14:creationId xmlns:p14="http://schemas.microsoft.com/office/powerpoint/2010/main" val="1653594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8829</TotalTime>
  <Words>1486</Words>
  <Application>Microsoft Office PowerPoint</Application>
  <PresentationFormat>Ekran Gösterisi (4:3)</PresentationFormat>
  <Paragraphs>100</Paragraphs>
  <Slides>18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Andalus</vt:lpstr>
      <vt:lpstr>Arial</vt:lpstr>
      <vt:lpstr>Calibri</vt:lpstr>
      <vt:lpstr>GungsuhChe</vt:lpstr>
      <vt:lpstr>Times New Roman</vt:lpstr>
      <vt:lpstr>Wingdings</vt:lpstr>
      <vt:lpstr>Ofis Teması</vt:lpstr>
      <vt:lpstr>PowerPoint Sunusu</vt:lpstr>
      <vt:lpstr>PowerPoint Sunusu</vt:lpstr>
      <vt:lpstr> BİYOLOJİK GÜVENLİK </vt:lpstr>
      <vt:lpstr> BİYOLOJİK GÜVENLİK </vt:lpstr>
      <vt:lpstr> BİYOLOJİK GÜVENLİK </vt:lpstr>
      <vt:lpstr> BİYOLOJİK GÜVENLİK </vt:lpstr>
      <vt:lpstr> BİYOLOJİK GÜVENLİK </vt:lpstr>
      <vt:lpstr> BİYOLOJİK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lpstr> RADYOAKTİF MADDELER İLE ÇALIŞILAN LABORATUVARLARDA GÜVENLİK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feyyaz onur</dc:creator>
  <cp:lastModifiedBy>Burçin</cp:lastModifiedBy>
  <cp:revision>487</cp:revision>
  <cp:lastPrinted>2015-06-03T11:28:29Z</cp:lastPrinted>
  <dcterms:created xsi:type="dcterms:W3CDTF">2015-05-12T13:25:10Z</dcterms:created>
  <dcterms:modified xsi:type="dcterms:W3CDTF">2018-04-04T13:51:21Z</dcterms:modified>
</cp:coreProperties>
</file>