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7"/>
  </p:notesMasterIdLst>
  <p:sldIdLst>
    <p:sldId id="256" r:id="rId2"/>
    <p:sldId id="257" r:id="rId3"/>
    <p:sldId id="258" r:id="rId4"/>
    <p:sldId id="259" r:id="rId5"/>
    <p:sldId id="260" r:id="rId6"/>
    <p:sldId id="261" r:id="rId7"/>
    <p:sldId id="263"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42" autoAdjust="0"/>
    <p:restoredTop sz="70577" autoAdjust="0"/>
  </p:normalViewPr>
  <p:slideViewPr>
    <p:cSldViewPr snapToGrid="0">
      <p:cViewPr varScale="1">
        <p:scale>
          <a:sx n="37" d="100"/>
          <a:sy n="37" d="100"/>
        </p:scale>
        <p:origin x="60"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8B6EBB-0A92-4C1C-BA01-80BB0B63BCB4}" type="datetimeFigureOut">
              <a:rPr lang="en-GB" smtClean="0"/>
              <a:t>10/11/2021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F4B62C-D42A-4F8F-B805-5B0D137F2E9C}" type="slidenum">
              <a:rPr lang="en-GB" smtClean="0"/>
              <a:t>‹#›</a:t>
            </a:fld>
            <a:endParaRPr lang="en-GB"/>
          </a:p>
        </p:txBody>
      </p:sp>
    </p:spTree>
    <p:extLst>
      <p:ext uri="{BB962C8B-B14F-4D97-AF65-F5344CB8AC3E}">
        <p14:creationId xmlns:p14="http://schemas.microsoft.com/office/powerpoint/2010/main" val="1660117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Times New Roman" panose="02020603050405020304" pitchFamily="18" charset="0"/>
                <a:ea typeface="Times New Roman" panose="02020603050405020304" pitchFamily="18" charset="0"/>
              </a:rPr>
              <a:t>The common features of these forms are action, that is, from the narrative-description (description) area that we see in the epic or choral lyric with the people who move and participate in the action we moved to the area of ​​imitation-animation. </a:t>
            </a:r>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2</a:t>
            </a:fld>
            <a:endParaRPr lang="en-GB"/>
          </a:p>
        </p:txBody>
      </p:sp>
    </p:spTree>
    <p:extLst>
      <p:ext uri="{BB962C8B-B14F-4D97-AF65-F5344CB8AC3E}">
        <p14:creationId xmlns:p14="http://schemas.microsoft.com/office/powerpoint/2010/main" val="3114815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tr-TR" sz="1200" dirty="0">
                <a:solidFill>
                  <a:schemeClr val="tx1"/>
                </a:solidFill>
              </a:rPr>
              <a:t> </a:t>
            </a:r>
            <a:r>
              <a:rPr lang="en-GB" sz="1200" dirty="0">
                <a:solidFill>
                  <a:schemeClr val="tx1"/>
                </a:solidFill>
              </a:rPr>
              <a:t>Complex tragedy</a:t>
            </a:r>
            <a:r>
              <a:rPr lang="tr-TR" sz="1200" dirty="0">
                <a:solidFill>
                  <a:schemeClr val="tx1"/>
                </a:solidFill>
              </a:rPr>
              <a:t>: </a:t>
            </a:r>
            <a:r>
              <a:rPr lang="en-GB" sz="1200" noProof="0" dirty="0">
                <a:solidFill>
                  <a:schemeClr val="tx1"/>
                </a:solidFill>
              </a:rPr>
              <a:t>depending entirely on reversal and recognition</a:t>
            </a:r>
          </a:p>
          <a:p>
            <a:pPr>
              <a:buFont typeface="+mj-lt"/>
              <a:buAutoNum type="arabicPeriod"/>
            </a:pPr>
            <a:r>
              <a:rPr lang="tr-TR" sz="1200" dirty="0">
                <a:solidFill>
                  <a:schemeClr val="tx1"/>
                </a:solidFill>
              </a:rPr>
              <a:t> </a:t>
            </a:r>
            <a:r>
              <a:rPr lang="en-GB" sz="1200" dirty="0">
                <a:solidFill>
                  <a:schemeClr val="tx1"/>
                </a:solidFill>
              </a:rPr>
              <a:t>Tragedy of suffering</a:t>
            </a:r>
            <a:r>
              <a:rPr lang="tr-TR" sz="1200" dirty="0">
                <a:solidFill>
                  <a:schemeClr val="tx1"/>
                </a:solidFill>
              </a:rPr>
              <a:t>: </a:t>
            </a:r>
            <a:r>
              <a:rPr lang="en-GB" sz="1200" noProof="0" dirty="0">
                <a:solidFill>
                  <a:schemeClr val="tx1"/>
                </a:solidFill>
              </a:rPr>
              <a:t>pathetic plot in which characters are motivated by passion</a:t>
            </a:r>
          </a:p>
          <a:p>
            <a:pPr>
              <a:buFont typeface="+mj-lt"/>
              <a:buAutoNum type="arabicPeriod"/>
            </a:pPr>
            <a:r>
              <a:rPr lang="tr-TR" sz="1200" dirty="0">
                <a:solidFill>
                  <a:schemeClr val="tx1"/>
                </a:solidFill>
              </a:rPr>
              <a:t> </a:t>
            </a:r>
            <a:r>
              <a:rPr lang="en-GB" sz="1200" dirty="0">
                <a:solidFill>
                  <a:schemeClr val="tx1"/>
                </a:solidFill>
              </a:rPr>
              <a:t>Tragedy of character</a:t>
            </a:r>
            <a:r>
              <a:rPr lang="tr-TR" sz="1200" dirty="0">
                <a:solidFill>
                  <a:schemeClr val="tx1"/>
                </a:solidFill>
              </a:rPr>
              <a:t>: </a:t>
            </a:r>
            <a:r>
              <a:rPr lang="en-GB" sz="1200" noProof="0" dirty="0">
                <a:solidFill>
                  <a:schemeClr val="tx1"/>
                </a:solidFill>
              </a:rPr>
              <a:t>ethic plot in which an ethical sense develops the action</a:t>
            </a:r>
          </a:p>
          <a:p>
            <a:pPr>
              <a:buFont typeface="+mj-lt"/>
              <a:buAutoNum type="arabicPeriod"/>
            </a:pPr>
            <a:r>
              <a:rPr lang="tr-TR" sz="1200" dirty="0">
                <a:solidFill>
                  <a:schemeClr val="tx1"/>
                </a:solidFill>
              </a:rPr>
              <a:t> </a:t>
            </a:r>
            <a:r>
              <a:rPr lang="en-GB" sz="1200" dirty="0">
                <a:solidFill>
                  <a:schemeClr val="tx1"/>
                </a:solidFill>
              </a:rPr>
              <a:t>Simple tragedy</a:t>
            </a:r>
            <a:r>
              <a:rPr lang="tr-TR" sz="1200" dirty="0">
                <a:solidFill>
                  <a:schemeClr val="tx1"/>
                </a:solidFill>
              </a:rPr>
              <a:t>: </a:t>
            </a:r>
            <a:r>
              <a:rPr lang="en-GB" sz="1200" noProof="0" dirty="0">
                <a:solidFill>
                  <a:schemeClr val="tx1"/>
                </a:solidFill>
              </a:rPr>
              <a:t>which does not contain peripeteia or anagnorisis</a:t>
            </a:r>
            <a:r>
              <a:rPr lang="tr-TR" sz="1200">
                <a:solidFill>
                  <a:schemeClr val="tx1"/>
                </a:solidFill>
              </a:rPr>
              <a:t>.</a:t>
            </a:r>
            <a:endParaRPr lang="en-GB" sz="1200" dirty="0">
              <a:solidFill>
                <a:schemeClr val="tx1"/>
              </a:solidFill>
            </a:endParaRPr>
          </a:p>
        </p:txBody>
      </p:sp>
      <p:sp>
        <p:nvSpPr>
          <p:cNvPr id="4" name="Slide Number Placeholder 3"/>
          <p:cNvSpPr>
            <a:spLocks noGrp="1"/>
          </p:cNvSpPr>
          <p:nvPr>
            <p:ph type="sldNum" sz="quarter" idx="5"/>
          </p:nvPr>
        </p:nvSpPr>
        <p:spPr/>
        <p:txBody>
          <a:bodyPr/>
          <a:lstStyle/>
          <a:p>
            <a:fld id="{81F4B62C-D42A-4F8F-B805-5B0D137F2E9C}" type="slidenum">
              <a:rPr lang="en-GB" smtClean="0"/>
              <a:t>15</a:t>
            </a:fld>
            <a:endParaRPr lang="en-GB"/>
          </a:p>
        </p:txBody>
      </p:sp>
    </p:spTree>
    <p:extLst>
      <p:ext uri="{BB962C8B-B14F-4D97-AF65-F5344CB8AC3E}">
        <p14:creationId xmlns:p14="http://schemas.microsoft.com/office/powerpoint/2010/main" val="353968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Times New Roman" panose="02020603050405020304" pitchFamily="18" charset="0"/>
                <a:ea typeface="Times New Roman" panose="02020603050405020304" pitchFamily="18" charset="0"/>
              </a:rPr>
              <a:t>The heroes of the legend have been revived according to a new understanding of human and world view, according to a new understanding of religion and morality, and according to new ideals in tragedy. Tragedy is often inspired by a heavy pessimism. The person who reads tragedy after Homer leaves a bright world illuminated by the sun, a world dominated by power, joy and balance, and enters a dark and complex world.</a:t>
            </a:r>
          </a:p>
          <a:p>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4</a:t>
            </a:fld>
            <a:endParaRPr lang="en-GB"/>
          </a:p>
        </p:txBody>
      </p:sp>
    </p:spTree>
    <p:extLst>
      <p:ext uri="{BB962C8B-B14F-4D97-AF65-F5344CB8AC3E}">
        <p14:creationId xmlns:p14="http://schemas.microsoft.com/office/powerpoint/2010/main" val="769011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The music was not loud, not suppressing the lyrics, but still it was a very important element.</a:t>
            </a:r>
            <a:r>
              <a:rPr lang="tr-TR" sz="1800" dirty="0">
                <a:solidFill>
                  <a:schemeClr val="tx1"/>
                </a:solidFill>
                <a:effectLst/>
                <a:latin typeface="+mn-lt"/>
                <a:ea typeface="+mn-ea"/>
              </a:rPr>
              <a:t> </a:t>
            </a:r>
            <a:r>
              <a:rPr lang="en-GB" sz="1800" dirty="0">
                <a:effectLst/>
                <a:latin typeface="Times New Roman" panose="02020603050405020304" pitchFamily="18" charset="0"/>
                <a:ea typeface="Times New Roman" panose="02020603050405020304" pitchFamily="18" charset="0"/>
              </a:rPr>
              <a:t>As a matter of fact, the cult of Dionysus consisted of choral dances and songs. In tragedy and comedy, musical accompaniment was performed with the lyra (lyre), but mostly with a double flute. </a:t>
            </a:r>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6</a:t>
            </a:fld>
            <a:endParaRPr lang="en-GB"/>
          </a:p>
        </p:txBody>
      </p:sp>
    </p:spTree>
    <p:extLst>
      <p:ext uri="{BB962C8B-B14F-4D97-AF65-F5344CB8AC3E}">
        <p14:creationId xmlns:p14="http://schemas.microsoft.com/office/powerpoint/2010/main" val="344473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GB" sz="1200" dirty="0">
                <a:solidFill>
                  <a:schemeClr val="tx1"/>
                </a:solidFill>
              </a:rPr>
              <a:t>Plot</a:t>
            </a:r>
            <a:r>
              <a:rPr lang="tr-TR" sz="1200" dirty="0">
                <a:solidFill>
                  <a:schemeClr val="tx1"/>
                </a:solidFill>
              </a:rPr>
              <a:t>: </a:t>
            </a:r>
            <a:r>
              <a:rPr lang="tr-TR" sz="1200" dirty="0" err="1">
                <a:solidFill>
                  <a:schemeClr val="tx1"/>
                </a:solidFill>
              </a:rPr>
              <a:t>the</a:t>
            </a:r>
            <a:r>
              <a:rPr lang="tr-TR" sz="1200" dirty="0">
                <a:solidFill>
                  <a:schemeClr val="tx1"/>
                </a:solidFill>
              </a:rPr>
              <a:t> </a:t>
            </a:r>
            <a:r>
              <a:rPr lang="tr-TR" sz="1200" dirty="0" err="1">
                <a:solidFill>
                  <a:schemeClr val="tx1"/>
                </a:solidFill>
              </a:rPr>
              <a:t>source</a:t>
            </a:r>
            <a:r>
              <a:rPr lang="tr-TR" sz="1200" dirty="0">
                <a:solidFill>
                  <a:schemeClr val="tx1"/>
                </a:solidFill>
              </a:rPr>
              <a:t> </a:t>
            </a:r>
            <a:r>
              <a:rPr lang="tr-TR" sz="1200" dirty="0" err="1">
                <a:solidFill>
                  <a:schemeClr val="tx1"/>
                </a:solidFill>
              </a:rPr>
              <a:t>and</a:t>
            </a:r>
            <a:r>
              <a:rPr lang="tr-TR" sz="1200" dirty="0">
                <a:solidFill>
                  <a:schemeClr val="tx1"/>
                </a:solidFill>
              </a:rPr>
              <a:t> </a:t>
            </a:r>
            <a:r>
              <a:rPr lang="tr-TR" sz="1200" dirty="0" err="1">
                <a:solidFill>
                  <a:schemeClr val="tx1"/>
                </a:solidFill>
              </a:rPr>
              <a:t>soul</a:t>
            </a:r>
            <a:r>
              <a:rPr lang="tr-TR" sz="1200" dirty="0">
                <a:solidFill>
                  <a:schemeClr val="tx1"/>
                </a:solidFill>
              </a:rPr>
              <a:t> of </a:t>
            </a:r>
            <a:r>
              <a:rPr lang="tr-TR" sz="1200" dirty="0" err="1">
                <a:solidFill>
                  <a:schemeClr val="tx1"/>
                </a:solidFill>
              </a:rPr>
              <a:t>tragedy</a:t>
            </a:r>
            <a:endParaRPr lang="en-GB" sz="1200" dirty="0">
              <a:solidFill>
                <a:schemeClr val="tx1"/>
              </a:solidFill>
            </a:endParaRPr>
          </a:p>
          <a:p>
            <a:pPr>
              <a:buFont typeface="+mj-lt"/>
              <a:buAutoNum type="arabicPeriod"/>
            </a:pPr>
            <a:r>
              <a:rPr lang="en-GB" sz="1200" dirty="0">
                <a:solidFill>
                  <a:schemeClr val="tx1"/>
                </a:solidFill>
              </a:rPr>
              <a:t>Character</a:t>
            </a:r>
          </a:p>
          <a:p>
            <a:pPr>
              <a:buFont typeface="+mj-lt"/>
              <a:buAutoNum type="arabicPeriod"/>
            </a:pPr>
            <a:r>
              <a:rPr lang="en-GB" sz="1200" dirty="0">
                <a:solidFill>
                  <a:schemeClr val="tx1"/>
                </a:solidFill>
              </a:rPr>
              <a:t>Reasoning</a:t>
            </a:r>
            <a:r>
              <a:rPr lang="tr-TR" sz="1200" dirty="0">
                <a:solidFill>
                  <a:schemeClr val="tx1"/>
                </a:solidFill>
              </a:rPr>
              <a:t>: </a:t>
            </a:r>
            <a:r>
              <a:rPr lang="tr-TR" sz="1200" dirty="0" err="1">
                <a:solidFill>
                  <a:schemeClr val="tx1"/>
                </a:solidFill>
              </a:rPr>
              <a:t>the</a:t>
            </a:r>
            <a:r>
              <a:rPr lang="tr-TR" sz="1200" dirty="0">
                <a:solidFill>
                  <a:schemeClr val="tx1"/>
                </a:solidFill>
              </a:rPr>
              <a:t> </a:t>
            </a:r>
            <a:r>
              <a:rPr lang="tr-TR" sz="1200" dirty="0" err="1">
                <a:solidFill>
                  <a:schemeClr val="tx1"/>
                </a:solidFill>
              </a:rPr>
              <a:t>ability</a:t>
            </a:r>
            <a:r>
              <a:rPr lang="tr-TR" sz="1200" dirty="0">
                <a:solidFill>
                  <a:schemeClr val="tx1"/>
                </a:solidFill>
              </a:rPr>
              <a:t> is </a:t>
            </a:r>
            <a:r>
              <a:rPr lang="tr-TR" sz="1200" dirty="0" err="1">
                <a:solidFill>
                  <a:schemeClr val="tx1"/>
                </a:solidFill>
              </a:rPr>
              <a:t>to</a:t>
            </a:r>
            <a:r>
              <a:rPr lang="tr-TR" sz="1200" dirty="0">
                <a:solidFill>
                  <a:schemeClr val="tx1"/>
                </a:solidFill>
              </a:rPr>
              <a:t> say </a:t>
            </a:r>
            <a:r>
              <a:rPr lang="tr-TR" sz="1200" dirty="0" err="1">
                <a:solidFill>
                  <a:schemeClr val="tx1"/>
                </a:solidFill>
              </a:rPr>
              <a:t>what</a:t>
            </a:r>
            <a:r>
              <a:rPr lang="tr-TR" sz="1200" dirty="0">
                <a:solidFill>
                  <a:schemeClr val="tx1"/>
                </a:solidFill>
              </a:rPr>
              <a:t> is </a:t>
            </a:r>
            <a:r>
              <a:rPr lang="tr-TR" sz="1200" dirty="0" err="1">
                <a:solidFill>
                  <a:schemeClr val="tx1"/>
                </a:solidFill>
              </a:rPr>
              <a:t>implicit</a:t>
            </a:r>
            <a:r>
              <a:rPr lang="tr-TR" sz="1200" dirty="0">
                <a:solidFill>
                  <a:schemeClr val="tx1"/>
                </a:solidFill>
              </a:rPr>
              <a:t> in a </a:t>
            </a:r>
            <a:r>
              <a:rPr lang="tr-TR" sz="1200" dirty="0" err="1">
                <a:solidFill>
                  <a:schemeClr val="tx1"/>
                </a:solidFill>
              </a:rPr>
              <a:t>situation</a:t>
            </a:r>
            <a:r>
              <a:rPr lang="tr-TR" sz="1200" dirty="0">
                <a:solidFill>
                  <a:schemeClr val="tx1"/>
                </a:solidFill>
              </a:rPr>
              <a:t> </a:t>
            </a:r>
            <a:r>
              <a:rPr lang="tr-TR" sz="1200" dirty="0" err="1">
                <a:solidFill>
                  <a:schemeClr val="tx1"/>
                </a:solidFill>
              </a:rPr>
              <a:t>and</a:t>
            </a:r>
            <a:r>
              <a:rPr lang="tr-TR" sz="1200" dirty="0">
                <a:solidFill>
                  <a:schemeClr val="tx1"/>
                </a:solidFill>
              </a:rPr>
              <a:t> </a:t>
            </a:r>
            <a:r>
              <a:rPr lang="tr-TR" sz="1200" dirty="0" err="1">
                <a:solidFill>
                  <a:schemeClr val="tx1"/>
                </a:solidFill>
              </a:rPr>
              <a:t>appropriate</a:t>
            </a:r>
            <a:r>
              <a:rPr lang="tr-TR" sz="1200" dirty="0">
                <a:solidFill>
                  <a:schemeClr val="tx1"/>
                </a:solidFill>
              </a:rPr>
              <a:t> </a:t>
            </a:r>
            <a:r>
              <a:rPr lang="tr-TR" sz="1200" dirty="0" err="1">
                <a:solidFill>
                  <a:schemeClr val="tx1"/>
                </a:solidFill>
              </a:rPr>
              <a:t>to</a:t>
            </a:r>
            <a:r>
              <a:rPr lang="tr-TR" sz="1200" dirty="0">
                <a:solidFill>
                  <a:schemeClr val="tx1"/>
                </a:solidFill>
              </a:rPr>
              <a:t> it</a:t>
            </a:r>
            <a:endParaRPr lang="en-GB" sz="1200" dirty="0">
              <a:solidFill>
                <a:schemeClr val="tx1"/>
              </a:solidFill>
            </a:endParaRPr>
          </a:p>
          <a:p>
            <a:pPr>
              <a:buFont typeface="+mj-lt"/>
              <a:buAutoNum type="arabicPeriod"/>
            </a:pPr>
            <a:r>
              <a:rPr lang="en-GB" sz="1200" dirty="0">
                <a:solidFill>
                  <a:schemeClr val="tx1"/>
                </a:solidFill>
              </a:rPr>
              <a:t>Diction</a:t>
            </a:r>
            <a:r>
              <a:rPr lang="tr-TR" sz="1200" dirty="0">
                <a:solidFill>
                  <a:schemeClr val="tx1"/>
                </a:solidFill>
              </a:rPr>
              <a:t>: </a:t>
            </a:r>
            <a:r>
              <a:rPr lang="tr-TR" sz="1200" dirty="0" err="1">
                <a:solidFill>
                  <a:schemeClr val="tx1"/>
                </a:solidFill>
              </a:rPr>
              <a:t>verbal</a:t>
            </a:r>
            <a:r>
              <a:rPr lang="tr-TR" sz="1200" dirty="0">
                <a:solidFill>
                  <a:schemeClr val="tx1"/>
                </a:solidFill>
              </a:rPr>
              <a:t> </a:t>
            </a:r>
            <a:r>
              <a:rPr lang="tr-TR" sz="1200" dirty="0" err="1">
                <a:solidFill>
                  <a:schemeClr val="tx1"/>
                </a:solidFill>
              </a:rPr>
              <a:t>expression</a:t>
            </a:r>
            <a:endParaRPr lang="en-GB" sz="1200" dirty="0">
              <a:solidFill>
                <a:schemeClr val="tx1"/>
              </a:solidFill>
            </a:endParaRPr>
          </a:p>
          <a:p>
            <a:pPr>
              <a:buFont typeface="+mj-lt"/>
              <a:buAutoNum type="arabicPeriod"/>
            </a:pPr>
            <a:r>
              <a:rPr lang="en-GB" sz="1200" dirty="0">
                <a:solidFill>
                  <a:schemeClr val="tx1"/>
                </a:solidFill>
              </a:rPr>
              <a:t>Song</a:t>
            </a:r>
            <a:r>
              <a:rPr lang="tr-TR" sz="1200" dirty="0">
                <a:solidFill>
                  <a:schemeClr val="tx1"/>
                </a:solidFill>
              </a:rPr>
              <a:t>: </a:t>
            </a:r>
            <a:r>
              <a:rPr lang="tr-TR" sz="1200" dirty="0" err="1">
                <a:solidFill>
                  <a:schemeClr val="tx1"/>
                </a:solidFill>
              </a:rPr>
              <a:t>the</a:t>
            </a:r>
            <a:r>
              <a:rPr lang="tr-TR" sz="1200" dirty="0">
                <a:solidFill>
                  <a:schemeClr val="tx1"/>
                </a:solidFill>
              </a:rPr>
              <a:t> </a:t>
            </a:r>
            <a:r>
              <a:rPr lang="tr-TR" sz="1200" dirty="0" err="1">
                <a:solidFill>
                  <a:schemeClr val="tx1"/>
                </a:solidFill>
              </a:rPr>
              <a:t>source</a:t>
            </a:r>
            <a:r>
              <a:rPr lang="tr-TR" sz="1200" dirty="0">
                <a:solidFill>
                  <a:schemeClr val="tx1"/>
                </a:solidFill>
              </a:rPr>
              <a:t> of </a:t>
            </a:r>
            <a:r>
              <a:rPr lang="tr-TR" sz="1200" dirty="0" err="1">
                <a:solidFill>
                  <a:schemeClr val="tx1"/>
                </a:solidFill>
              </a:rPr>
              <a:t>pleasure</a:t>
            </a:r>
            <a:endParaRPr lang="en-GB" sz="1200" dirty="0">
              <a:solidFill>
                <a:schemeClr val="tx1"/>
              </a:solidFill>
            </a:endParaRPr>
          </a:p>
          <a:p>
            <a:pPr>
              <a:buFont typeface="+mj-lt"/>
              <a:buAutoNum type="arabicPeriod"/>
            </a:pPr>
            <a:r>
              <a:rPr lang="en-GB" sz="1200" dirty="0">
                <a:solidFill>
                  <a:schemeClr val="tx1"/>
                </a:solidFill>
              </a:rPr>
              <a:t>Spectacle</a:t>
            </a:r>
          </a:p>
        </p:txBody>
      </p:sp>
      <p:sp>
        <p:nvSpPr>
          <p:cNvPr id="4" name="Slide Number Placeholder 3"/>
          <p:cNvSpPr>
            <a:spLocks noGrp="1"/>
          </p:cNvSpPr>
          <p:nvPr>
            <p:ph type="sldNum" sz="quarter" idx="5"/>
          </p:nvPr>
        </p:nvSpPr>
        <p:spPr/>
        <p:txBody>
          <a:bodyPr/>
          <a:lstStyle/>
          <a:p>
            <a:fld id="{81F4B62C-D42A-4F8F-B805-5B0D137F2E9C}" type="slidenum">
              <a:rPr lang="en-GB" smtClean="0"/>
              <a:t>7</a:t>
            </a:fld>
            <a:endParaRPr lang="en-GB"/>
          </a:p>
        </p:txBody>
      </p:sp>
    </p:spTree>
    <p:extLst>
      <p:ext uri="{BB962C8B-B14F-4D97-AF65-F5344CB8AC3E}">
        <p14:creationId xmlns:p14="http://schemas.microsoft.com/office/powerpoint/2010/main" val="2836458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a:t>Peripeteia: a reversal is a change to the opposite in the actions</a:t>
            </a:r>
          </a:p>
          <a:p>
            <a:r>
              <a:rPr lang="en-GB" noProof="0" dirty="0"/>
              <a:t>Anagnorisis: recognition is a change from ignorance to knowledge</a:t>
            </a:r>
          </a:p>
        </p:txBody>
      </p:sp>
      <p:sp>
        <p:nvSpPr>
          <p:cNvPr id="4" name="Slide Number Placeholder 3"/>
          <p:cNvSpPr>
            <a:spLocks noGrp="1"/>
          </p:cNvSpPr>
          <p:nvPr>
            <p:ph type="sldNum" sz="quarter" idx="5"/>
          </p:nvPr>
        </p:nvSpPr>
        <p:spPr/>
        <p:txBody>
          <a:bodyPr/>
          <a:lstStyle/>
          <a:p>
            <a:fld id="{81F4B62C-D42A-4F8F-B805-5B0D137F2E9C}" type="slidenum">
              <a:rPr lang="en-GB" smtClean="0"/>
              <a:t>10</a:t>
            </a:fld>
            <a:endParaRPr lang="en-GB"/>
          </a:p>
        </p:txBody>
      </p:sp>
    </p:spTree>
    <p:extLst>
      <p:ext uri="{BB962C8B-B14F-4D97-AF65-F5344CB8AC3E}">
        <p14:creationId xmlns:p14="http://schemas.microsoft.com/office/powerpoint/2010/main" val="1893697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tr-TR" sz="3200" dirty="0">
                <a:solidFill>
                  <a:schemeClr val="tx1"/>
                </a:solidFill>
              </a:rPr>
              <a:t> </a:t>
            </a:r>
            <a:r>
              <a:rPr lang="en-GB" sz="3200" dirty="0">
                <a:solidFill>
                  <a:schemeClr val="tx1"/>
                </a:solidFill>
              </a:rPr>
              <a:t>Prologue</a:t>
            </a:r>
            <a:r>
              <a:rPr lang="tr-TR" sz="3200" dirty="0">
                <a:solidFill>
                  <a:schemeClr val="tx1"/>
                </a:solidFill>
              </a:rPr>
              <a:t>: </a:t>
            </a:r>
            <a:r>
              <a:rPr lang="tr-TR" sz="3200" dirty="0" err="1">
                <a:solidFill>
                  <a:schemeClr val="tx1"/>
                </a:solidFill>
              </a:rPr>
              <a:t>the</a:t>
            </a:r>
            <a:r>
              <a:rPr lang="tr-TR" sz="3200" dirty="0">
                <a:solidFill>
                  <a:schemeClr val="tx1"/>
                </a:solidFill>
              </a:rPr>
              <a:t> </a:t>
            </a:r>
            <a:r>
              <a:rPr lang="tr-TR" sz="3200" dirty="0" err="1">
                <a:solidFill>
                  <a:schemeClr val="tx1"/>
                </a:solidFill>
              </a:rPr>
              <a:t>part</a:t>
            </a:r>
            <a:r>
              <a:rPr lang="tr-TR" sz="3200" dirty="0">
                <a:solidFill>
                  <a:schemeClr val="tx1"/>
                </a:solidFill>
              </a:rPr>
              <a:t> </a:t>
            </a:r>
            <a:r>
              <a:rPr lang="tr-TR" sz="3200" dirty="0" err="1">
                <a:solidFill>
                  <a:schemeClr val="tx1"/>
                </a:solidFill>
              </a:rPr>
              <a:t>before</a:t>
            </a:r>
            <a:r>
              <a:rPr lang="tr-TR" sz="3200" dirty="0">
                <a:solidFill>
                  <a:schemeClr val="tx1"/>
                </a:solidFill>
              </a:rPr>
              <a:t> </a:t>
            </a:r>
            <a:r>
              <a:rPr lang="tr-TR" sz="3200" dirty="0" err="1">
                <a:solidFill>
                  <a:schemeClr val="tx1"/>
                </a:solidFill>
              </a:rPr>
              <a:t>the</a:t>
            </a:r>
            <a:r>
              <a:rPr lang="tr-TR" sz="3200" dirty="0">
                <a:solidFill>
                  <a:schemeClr val="tx1"/>
                </a:solidFill>
              </a:rPr>
              <a:t> </a:t>
            </a:r>
            <a:r>
              <a:rPr lang="tr-TR" sz="3200" dirty="0" err="1">
                <a:solidFill>
                  <a:schemeClr val="tx1"/>
                </a:solidFill>
              </a:rPr>
              <a:t>entry-song</a:t>
            </a:r>
            <a:endParaRPr lang="en-GB" sz="3200" dirty="0">
              <a:solidFill>
                <a:schemeClr val="tx1"/>
              </a:solidFill>
            </a:endParaRPr>
          </a:p>
          <a:p>
            <a:pPr>
              <a:buFont typeface="+mj-lt"/>
              <a:buAutoNum type="arabicPeriod"/>
            </a:pPr>
            <a:r>
              <a:rPr lang="tr-TR" sz="3200" dirty="0">
                <a:solidFill>
                  <a:schemeClr val="tx1"/>
                </a:solidFill>
              </a:rPr>
              <a:t> </a:t>
            </a:r>
            <a:r>
              <a:rPr lang="en-GB" sz="3200" dirty="0">
                <a:solidFill>
                  <a:schemeClr val="tx1"/>
                </a:solidFill>
              </a:rPr>
              <a:t>Episode</a:t>
            </a:r>
            <a:r>
              <a:rPr lang="tr-TR" sz="3200" dirty="0">
                <a:solidFill>
                  <a:schemeClr val="tx1"/>
                </a:solidFill>
              </a:rPr>
              <a:t>: </a:t>
            </a:r>
            <a:r>
              <a:rPr lang="tr-TR" sz="3200" dirty="0" err="1">
                <a:solidFill>
                  <a:schemeClr val="tx1"/>
                </a:solidFill>
              </a:rPr>
              <a:t>the</a:t>
            </a:r>
            <a:r>
              <a:rPr lang="tr-TR" sz="3200" dirty="0">
                <a:solidFill>
                  <a:schemeClr val="tx1"/>
                </a:solidFill>
              </a:rPr>
              <a:t> </a:t>
            </a:r>
            <a:r>
              <a:rPr lang="tr-TR" sz="3200" dirty="0" err="1">
                <a:solidFill>
                  <a:schemeClr val="tx1"/>
                </a:solidFill>
              </a:rPr>
              <a:t>part</a:t>
            </a:r>
            <a:r>
              <a:rPr lang="tr-TR" sz="3200" dirty="0">
                <a:solidFill>
                  <a:schemeClr val="tx1"/>
                </a:solidFill>
              </a:rPr>
              <a:t> </a:t>
            </a:r>
            <a:r>
              <a:rPr lang="tr-TR" sz="3200" dirty="0" err="1">
                <a:solidFill>
                  <a:schemeClr val="tx1"/>
                </a:solidFill>
              </a:rPr>
              <a:t>between</a:t>
            </a:r>
            <a:r>
              <a:rPr lang="tr-TR" sz="3200" dirty="0">
                <a:solidFill>
                  <a:schemeClr val="tx1"/>
                </a:solidFill>
              </a:rPr>
              <a:t> </a:t>
            </a:r>
            <a:r>
              <a:rPr lang="tr-TR" sz="3200" dirty="0" err="1">
                <a:solidFill>
                  <a:schemeClr val="tx1"/>
                </a:solidFill>
              </a:rPr>
              <a:t>the</a:t>
            </a:r>
            <a:r>
              <a:rPr lang="tr-TR" sz="3200" dirty="0">
                <a:solidFill>
                  <a:schemeClr val="tx1"/>
                </a:solidFill>
              </a:rPr>
              <a:t> </a:t>
            </a:r>
            <a:r>
              <a:rPr lang="tr-TR" sz="3200" dirty="0" err="1">
                <a:solidFill>
                  <a:schemeClr val="tx1"/>
                </a:solidFill>
              </a:rPr>
              <a:t>choral</a:t>
            </a:r>
            <a:r>
              <a:rPr lang="tr-TR" sz="3200" dirty="0">
                <a:solidFill>
                  <a:schemeClr val="tx1"/>
                </a:solidFill>
              </a:rPr>
              <a:t> </a:t>
            </a:r>
            <a:r>
              <a:rPr lang="tr-TR" sz="3200" dirty="0" err="1">
                <a:solidFill>
                  <a:schemeClr val="tx1"/>
                </a:solidFill>
              </a:rPr>
              <a:t>songs</a:t>
            </a:r>
            <a:endParaRPr lang="en-GB" sz="3200" dirty="0">
              <a:solidFill>
                <a:schemeClr val="tx1"/>
              </a:solidFill>
            </a:endParaRPr>
          </a:p>
          <a:p>
            <a:pPr>
              <a:buFont typeface="+mj-lt"/>
              <a:buAutoNum type="arabicPeriod"/>
            </a:pPr>
            <a:r>
              <a:rPr lang="tr-TR" sz="3200" dirty="0">
                <a:solidFill>
                  <a:schemeClr val="tx1"/>
                </a:solidFill>
              </a:rPr>
              <a:t> </a:t>
            </a:r>
            <a:r>
              <a:rPr lang="en-GB" sz="3200" dirty="0">
                <a:solidFill>
                  <a:schemeClr val="tx1"/>
                </a:solidFill>
              </a:rPr>
              <a:t>Chorus</a:t>
            </a:r>
          </a:p>
          <a:p>
            <a:pPr marL="457200" lvl="1" indent="0">
              <a:buFont typeface="+mj-lt"/>
              <a:buNone/>
            </a:pPr>
            <a:r>
              <a:rPr lang="tr-TR" sz="3200" dirty="0">
                <a:solidFill>
                  <a:schemeClr val="tx1"/>
                </a:solidFill>
              </a:rPr>
              <a:t>a. </a:t>
            </a:r>
            <a:r>
              <a:rPr lang="en-GB" sz="3200" dirty="0" err="1">
                <a:solidFill>
                  <a:schemeClr val="tx1"/>
                </a:solidFill>
              </a:rPr>
              <a:t>Parode</a:t>
            </a:r>
            <a:r>
              <a:rPr lang="en-GB" sz="3200" dirty="0">
                <a:solidFill>
                  <a:schemeClr val="tx1"/>
                </a:solidFill>
              </a:rPr>
              <a:t> (Entry-Song)</a:t>
            </a:r>
          </a:p>
          <a:p>
            <a:pPr marL="457200" lvl="1" indent="0">
              <a:buFont typeface="+mj-lt"/>
              <a:buNone/>
            </a:pPr>
            <a:r>
              <a:rPr lang="tr-TR" sz="3200" dirty="0">
                <a:solidFill>
                  <a:schemeClr val="tx1"/>
                </a:solidFill>
              </a:rPr>
              <a:t>b. </a:t>
            </a:r>
            <a:r>
              <a:rPr lang="en-GB" sz="3200" dirty="0" err="1">
                <a:solidFill>
                  <a:schemeClr val="tx1"/>
                </a:solidFill>
              </a:rPr>
              <a:t>Stasim</a:t>
            </a:r>
            <a:r>
              <a:rPr lang="tr-TR" sz="3200" dirty="0">
                <a:solidFill>
                  <a:schemeClr val="tx1"/>
                </a:solidFill>
              </a:rPr>
              <a:t>on</a:t>
            </a:r>
            <a:r>
              <a:rPr lang="en-GB" sz="3200" dirty="0">
                <a:solidFill>
                  <a:schemeClr val="tx1"/>
                </a:solidFill>
              </a:rPr>
              <a:t> (Ode)</a:t>
            </a:r>
            <a:r>
              <a:rPr lang="tr-TR" sz="3200" dirty="0">
                <a:solidFill>
                  <a:schemeClr val="tx1"/>
                </a:solidFill>
              </a:rPr>
              <a:t>: a </a:t>
            </a:r>
            <a:r>
              <a:rPr lang="tr-TR" sz="3200" dirty="0" err="1">
                <a:solidFill>
                  <a:schemeClr val="tx1"/>
                </a:solidFill>
              </a:rPr>
              <a:t>lyrical</a:t>
            </a:r>
            <a:r>
              <a:rPr lang="tr-TR" sz="3200" dirty="0">
                <a:solidFill>
                  <a:schemeClr val="tx1"/>
                </a:solidFill>
              </a:rPr>
              <a:t> </a:t>
            </a:r>
            <a:r>
              <a:rPr lang="tr-TR" sz="3200" dirty="0" err="1">
                <a:solidFill>
                  <a:schemeClr val="tx1"/>
                </a:solidFill>
              </a:rPr>
              <a:t>song</a:t>
            </a:r>
            <a:endParaRPr lang="tr-TR" sz="3200" dirty="0">
              <a:solidFill>
                <a:schemeClr val="tx1"/>
              </a:solidFill>
            </a:endParaRPr>
          </a:p>
          <a:p>
            <a:pPr marL="0" lvl="1" indent="0">
              <a:buFont typeface="+mj-lt"/>
              <a:buNone/>
            </a:pPr>
            <a:r>
              <a:rPr lang="tr-TR" sz="3200" dirty="0">
                <a:solidFill>
                  <a:schemeClr val="tx1"/>
                </a:solidFill>
              </a:rPr>
              <a:t>4. </a:t>
            </a:r>
            <a:r>
              <a:rPr lang="en-GB" sz="3200" dirty="0" err="1">
                <a:solidFill>
                  <a:schemeClr val="tx1"/>
                </a:solidFill>
              </a:rPr>
              <a:t>Commos</a:t>
            </a:r>
            <a:r>
              <a:rPr lang="en-GB" sz="3200" dirty="0">
                <a:solidFill>
                  <a:schemeClr val="tx1"/>
                </a:solidFill>
              </a:rPr>
              <a:t> (Dirge)</a:t>
            </a:r>
            <a:r>
              <a:rPr lang="tr-TR" sz="3200" dirty="0">
                <a:solidFill>
                  <a:schemeClr val="tx1"/>
                </a:solidFill>
              </a:rPr>
              <a:t>: a </a:t>
            </a:r>
            <a:r>
              <a:rPr lang="tr-TR" sz="3200" dirty="0" err="1">
                <a:solidFill>
                  <a:schemeClr val="tx1"/>
                </a:solidFill>
              </a:rPr>
              <a:t>performance</a:t>
            </a:r>
            <a:r>
              <a:rPr lang="tr-TR" sz="3200" dirty="0">
                <a:solidFill>
                  <a:schemeClr val="tx1"/>
                </a:solidFill>
              </a:rPr>
              <a:t> in </a:t>
            </a:r>
            <a:r>
              <a:rPr lang="tr-TR" sz="3200" dirty="0" err="1">
                <a:solidFill>
                  <a:schemeClr val="tx1"/>
                </a:solidFill>
              </a:rPr>
              <a:t>which</a:t>
            </a:r>
            <a:r>
              <a:rPr lang="tr-TR" sz="3200" dirty="0">
                <a:solidFill>
                  <a:schemeClr val="tx1"/>
                </a:solidFill>
              </a:rPr>
              <a:t> </a:t>
            </a:r>
            <a:r>
              <a:rPr lang="tr-TR" sz="3200" dirty="0" err="1">
                <a:solidFill>
                  <a:schemeClr val="tx1"/>
                </a:solidFill>
              </a:rPr>
              <a:t>both</a:t>
            </a:r>
            <a:r>
              <a:rPr lang="tr-TR" sz="3200" dirty="0">
                <a:solidFill>
                  <a:schemeClr val="tx1"/>
                </a:solidFill>
              </a:rPr>
              <a:t> </a:t>
            </a:r>
            <a:r>
              <a:rPr lang="tr-TR" sz="3200" dirty="0" err="1">
                <a:solidFill>
                  <a:schemeClr val="tx1"/>
                </a:solidFill>
              </a:rPr>
              <a:t>actors</a:t>
            </a:r>
            <a:r>
              <a:rPr lang="tr-TR" sz="3200" dirty="0">
                <a:solidFill>
                  <a:schemeClr val="tx1"/>
                </a:solidFill>
              </a:rPr>
              <a:t> </a:t>
            </a:r>
            <a:r>
              <a:rPr lang="tr-TR" sz="3200" dirty="0" err="1">
                <a:solidFill>
                  <a:schemeClr val="tx1"/>
                </a:solidFill>
              </a:rPr>
              <a:t>and</a:t>
            </a:r>
            <a:r>
              <a:rPr lang="tr-TR" sz="3200" dirty="0">
                <a:solidFill>
                  <a:schemeClr val="tx1"/>
                </a:solidFill>
              </a:rPr>
              <a:t> </a:t>
            </a:r>
            <a:r>
              <a:rPr lang="tr-TR" sz="3200" dirty="0" err="1">
                <a:solidFill>
                  <a:schemeClr val="tx1"/>
                </a:solidFill>
              </a:rPr>
              <a:t>chorus</a:t>
            </a:r>
            <a:r>
              <a:rPr lang="tr-TR" sz="3200" dirty="0">
                <a:solidFill>
                  <a:schemeClr val="tx1"/>
                </a:solidFill>
              </a:rPr>
              <a:t> </a:t>
            </a:r>
            <a:r>
              <a:rPr lang="tr-TR" sz="3200" dirty="0" err="1">
                <a:solidFill>
                  <a:schemeClr val="tx1"/>
                </a:solidFill>
              </a:rPr>
              <a:t>take</a:t>
            </a:r>
            <a:r>
              <a:rPr lang="tr-TR" sz="3200" dirty="0">
                <a:solidFill>
                  <a:schemeClr val="tx1"/>
                </a:solidFill>
              </a:rPr>
              <a:t> </a:t>
            </a:r>
            <a:r>
              <a:rPr lang="tr-TR" sz="3200" dirty="0" err="1">
                <a:solidFill>
                  <a:schemeClr val="tx1"/>
                </a:solidFill>
              </a:rPr>
              <a:t>part</a:t>
            </a:r>
            <a:endParaRPr lang="tr-TR" sz="3200" dirty="0">
              <a:solidFill>
                <a:schemeClr val="tx1"/>
              </a:solidFill>
            </a:endParaRPr>
          </a:p>
          <a:p>
            <a:pPr marL="0" marR="0" lvl="1" indent="0" algn="l" defTabSz="914400" rtl="0" eaLnBrk="1" fontAlgn="auto" latinLnBrk="0" hangingPunct="1">
              <a:lnSpc>
                <a:spcPct val="100000"/>
              </a:lnSpc>
              <a:spcBef>
                <a:spcPts val="0"/>
              </a:spcBef>
              <a:spcAft>
                <a:spcPts val="0"/>
              </a:spcAft>
              <a:buClrTx/>
              <a:buSzTx/>
              <a:buFont typeface="+mj-lt"/>
              <a:buNone/>
              <a:tabLst/>
              <a:defRPr/>
            </a:pPr>
            <a:r>
              <a:rPr lang="tr-TR" sz="1200" dirty="0">
                <a:solidFill>
                  <a:schemeClr val="tx1"/>
                </a:solidFill>
              </a:rPr>
              <a:t>5. </a:t>
            </a:r>
            <a:r>
              <a:rPr lang="en-GB" sz="1200" dirty="0" err="1">
                <a:solidFill>
                  <a:schemeClr val="tx1"/>
                </a:solidFill>
              </a:rPr>
              <a:t>Exod</a:t>
            </a:r>
            <a:r>
              <a:rPr lang="tr-TR" sz="1200" dirty="0" err="1">
                <a:solidFill>
                  <a:schemeClr val="tx1"/>
                </a:solidFill>
              </a:rPr>
              <a:t>os</a:t>
            </a:r>
            <a:r>
              <a:rPr lang="en-GB" sz="1200" dirty="0">
                <a:solidFill>
                  <a:schemeClr val="tx1"/>
                </a:solidFill>
              </a:rPr>
              <a:t> (Finale)</a:t>
            </a:r>
          </a:p>
        </p:txBody>
      </p:sp>
      <p:sp>
        <p:nvSpPr>
          <p:cNvPr id="4" name="Slide Number Placeholder 3"/>
          <p:cNvSpPr>
            <a:spLocks noGrp="1"/>
          </p:cNvSpPr>
          <p:nvPr>
            <p:ph type="sldNum" sz="quarter" idx="5"/>
          </p:nvPr>
        </p:nvSpPr>
        <p:spPr/>
        <p:txBody>
          <a:bodyPr/>
          <a:lstStyle/>
          <a:p>
            <a:fld id="{81F4B62C-D42A-4F8F-B805-5B0D137F2E9C}" type="slidenum">
              <a:rPr lang="en-GB" smtClean="0"/>
              <a:t>11</a:t>
            </a:fld>
            <a:endParaRPr lang="en-GB"/>
          </a:p>
        </p:txBody>
      </p:sp>
    </p:spTree>
    <p:extLst>
      <p:ext uri="{BB962C8B-B14F-4D97-AF65-F5344CB8AC3E}">
        <p14:creationId xmlns:p14="http://schemas.microsoft.com/office/powerpoint/2010/main" val="1151374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tr-TR" sz="1200" dirty="0">
                <a:solidFill>
                  <a:schemeClr val="tx1"/>
                </a:solidFill>
              </a:rPr>
              <a:t> </a:t>
            </a:r>
            <a:r>
              <a:rPr lang="en-GB" sz="1200" dirty="0">
                <a:solidFill>
                  <a:schemeClr val="tx1"/>
                </a:solidFill>
              </a:rPr>
              <a:t>Goodness</a:t>
            </a:r>
            <a:r>
              <a:rPr lang="tr-TR" sz="1200" dirty="0">
                <a:solidFill>
                  <a:schemeClr val="tx1"/>
                </a:solidFill>
              </a:rPr>
              <a:t>: </a:t>
            </a:r>
            <a:r>
              <a:rPr lang="en-GB" sz="1200" noProof="0" dirty="0">
                <a:solidFill>
                  <a:schemeClr val="tx1"/>
                </a:solidFill>
              </a:rPr>
              <a:t>the </a:t>
            </a:r>
            <a:r>
              <a:rPr lang="en-GB" sz="1200" noProof="0" dirty="0" err="1">
                <a:solidFill>
                  <a:schemeClr val="tx1"/>
                </a:solidFill>
              </a:rPr>
              <a:t>nat</a:t>
            </a:r>
            <a:r>
              <a:rPr lang="tr-TR" sz="1200" noProof="0" dirty="0">
                <a:solidFill>
                  <a:schemeClr val="tx1"/>
                </a:solidFill>
              </a:rPr>
              <a:t>u</a:t>
            </a:r>
            <a:r>
              <a:rPr lang="en-GB" sz="1200" noProof="0" dirty="0">
                <a:solidFill>
                  <a:schemeClr val="tx1"/>
                </a:solidFill>
              </a:rPr>
              <a:t>re of a deliberate choice; the character is good if the choice is good</a:t>
            </a:r>
            <a:r>
              <a:rPr lang="tr-TR" sz="1200" dirty="0">
                <a:solidFill>
                  <a:schemeClr val="tx1"/>
                </a:solidFill>
              </a:rPr>
              <a:t>.</a:t>
            </a:r>
            <a:endParaRPr lang="en-GB" sz="1200" dirty="0">
              <a:solidFill>
                <a:schemeClr val="tx1"/>
              </a:solidFill>
            </a:endParaRPr>
          </a:p>
          <a:p>
            <a:pPr>
              <a:buFont typeface="+mj-lt"/>
              <a:buAutoNum type="arabicPeriod"/>
            </a:pPr>
            <a:r>
              <a:rPr lang="tr-TR" sz="1200" dirty="0">
                <a:solidFill>
                  <a:schemeClr val="tx1"/>
                </a:solidFill>
              </a:rPr>
              <a:t> </a:t>
            </a:r>
            <a:r>
              <a:rPr lang="en-GB" sz="1200" dirty="0">
                <a:solidFill>
                  <a:schemeClr val="tx1"/>
                </a:solidFill>
              </a:rPr>
              <a:t>Appropriateness</a:t>
            </a:r>
            <a:r>
              <a:rPr lang="tr-TR" sz="1200" dirty="0">
                <a:solidFill>
                  <a:schemeClr val="tx1"/>
                </a:solidFill>
              </a:rPr>
              <a:t>: </a:t>
            </a:r>
            <a:r>
              <a:rPr lang="en-GB" sz="1200" noProof="0" dirty="0">
                <a:solidFill>
                  <a:schemeClr val="tx1"/>
                </a:solidFill>
              </a:rPr>
              <a:t>the behaviour of characters must be suitable for their social rank</a:t>
            </a:r>
          </a:p>
          <a:p>
            <a:pPr>
              <a:buFont typeface="+mj-lt"/>
              <a:buAutoNum type="arabicPeriod"/>
            </a:pPr>
            <a:r>
              <a:rPr lang="tr-TR" sz="1200" dirty="0">
                <a:solidFill>
                  <a:schemeClr val="tx1"/>
                </a:solidFill>
              </a:rPr>
              <a:t> </a:t>
            </a:r>
            <a:r>
              <a:rPr lang="en-GB" sz="1200" dirty="0">
                <a:solidFill>
                  <a:schemeClr val="tx1"/>
                </a:solidFill>
              </a:rPr>
              <a:t>Likeness</a:t>
            </a:r>
            <a:r>
              <a:rPr lang="tr-TR" sz="1200" dirty="0">
                <a:solidFill>
                  <a:schemeClr val="tx1"/>
                </a:solidFill>
              </a:rPr>
              <a:t>:  </a:t>
            </a:r>
            <a:r>
              <a:rPr lang="en-GB" sz="1200" noProof="0" dirty="0">
                <a:solidFill>
                  <a:schemeClr val="tx1"/>
                </a:solidFill>
              </a:rPr>
              <a:t>characters must be believable</a:t>
            </a:r>
          </a:p>
          <a:p>
            <a:pPr>
              <a:buFont typeface="+mj-lt"/>
              <a:buAutoNum type="arabicPeriod"/>
            </a:pPr>
            <a:r>
              <a:rPr lang="tr-TR" sz="1200" dirty="0">
                <a:solidFill>
                  <a:schemeClr val="tx1"/>
                </a:solidFill>
              </a:rPr>
              <a:t> </a:t>
            </a:r>
            <a:r>
              <a:rPr lang="en-GB" sz="1200" dirty="0">
                <a:solidFill>
                  <a:schemeClr val="tx1"/>
                </a:solidFill>
              </a:rPr>
              <a:t>Consistency</a:t>
            </a:r>
            <a:r>
              <a:rPr lang="tr-TR" sz="1200" dirty="0">
                <a:solidFill>
                  <a:schemeClr val="tx1"/>
                </a:solidFill>
              </a:rPr>
              <a:t>: </a:t>
            </a:r>
            <a:r>
              <a:rPr lang="en-GB" sz="1200" noProof="0" dirty="0">
                <a:solidFill>
                  <a:schemeClr val="tx1"/>
                </a:solidFill>
              </a:rPr>
              <a:t>the kinds of behaviour assigned to a character must not change suddenly and inexplicably</a:t>
            </a:r>
            <a:endParaRPr lang="en-GB" noProof="0" dirty="0"/>
          </a:p>
        </p:txBody>
      </p:sp>
      <p:sp>
        <p:nvSpPr>
          <p:cNvPr id="4" name="Slide Number Placeholder 3"/>
          <p:cNvSpPr>
            <a:spLocks noGrp="1"/>
          </p:cNvSpPr>
          <p:nvPr>
            <p:ph type="sldNum" sz="quarter" idx="5"/>
          </p:nvPr>
        </p:nvSpPr>
        <p:spPr/>
        <p:txBody>
          <a:bodyPr/>
          <a:lstStyle/>
          <a:p>
            <a:fld id="{81F4B62C-D42A-4F8F-B805-5B0D137F2E9C}" type="slidenum">
              <a:rPr lang="en-GB" smtClean="0"/>
              <a:t>12</a:t>
            </a:fld>
            <a:endParaRPr lang="en-GB"/>
          </a:p>
        </p:txBody>
      </p:sp>
    </p:spTree>
    <p:extLst>
      <p:ext uri="{BB962C8B-B14F-4D97-AF65-F5344CB8AC3E}">
        <p14:creationId xmlns:p14="http://schemas.microsoft.com/office/powerpoint/2010/main" val="2086145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tr-TR" sz="1200" dirty="0">
                <a:solidFill>
                  <a:schemeClr val="tx1"/>
                </a:solidFill>
              </a:rPr>
              <a:t> </a:t>
            </a:r>
            <a:r>
              <a:rPr lang="en-GB" sz="1200" dirty="0">
                <a:solidFill>
                  <a:schemeClr val="tx1"/>
                </a:solidFill>
              </a:rPr>
              <a:t>Tokens</a:t>
            </a:r>
            <a:r>
              <a:rPr lang="tr-TR" sz="1200" dirty="0">
                <a:solidFill>
                  <a:schemeClr val="tx1"/>
                </a:solidFill>
              </a:rPr>
              <a:t>: </a:t>
            </a:r>
            <a:r>
              <a:rPr lang="en-GB" sz="1200" noProof="0" dirty="0">
                <a:solidFill>
                  <a:schemeClr val="tx1"/>
                </a:solidFill>
              </a:rPr>
              <a:t>signs – the least artistic kind. Some of these are congenial</a:t>
            </a:r>
          </a:p>
          <a:p>
            <a:pPr>
              <a:buFont typeface="+mj-lt"/>
              <a:buAutoNum type="arabicPeriod"/>
            </a:pPr>
            <a:r>
              <a:rPr lang="tr-TR" sz="1200" dirty="0">
                <a:solidFill>
                  <a:schemeClr val="tx1"/>
                </a:solidFill>
              </a:rPr>
              <a:t> </a:t>
            </a:r>
            <a:r>
              <a:rPr lang="en-GB" sz="1200" dirty="0">
                <a:solidFill>
                  <a:schemeClr val="tx1"/>
                </a:solidFill>
              </a:rPr>
              <a:t>Contrived Revelations</a:t>
            </a:r>
            <a:r>
              <a:rPr lang="tr-TR" sz="1200" dirty="0">
                <a:solidFill>
                  <a:schemeClr val="tx1"/>
                </a:solidFill>
              </a:rPr>
              <a:t>: </a:t>
            </a:r>
            <a:r>
              <a:rPr lang="en-GB" sz="1200" noProof="0" dirty="0">
                <a:solidFill>
                  <a:schemeClr val="tx1"/>
                </a:solidFill>
              </a:rPr>
              <a:t>the recognition invented by the poet. The characters reveal their identities</a:t>
            </a:r>
          </a:p>
          <a:p>
            <a:pPr>
              <a:buFont typeface="+mj-lt"/>
              <a:buAutoNum type="arabicPeriod"/>
            </a:pPr>
            <a:r>
              <a:rPr lang="tr-TR" sz="1200" dirty="0">
                <a:solidFill>
                  <a:schemeClr val="tx1"/>
                </a:solidFill>
              </a:rPr>
              <a:t> </a:t>
            </a:r>
            <a:r>
              <a:rPr lang="en-GB" sz="1200" dirty="0">
                <a:solidFill>
                  <a:schemeClr val="tx1"/>
                </a:solidFill>
              </a:rPr>
              <a:t>Memory</a:t>
            </a:r>
            <a:r>
              <a:rPr lang="tr-TR" sz="1200" dirty="0">
                <a:solidFill>
                  <a:schemeClr val="tx1"/>
                </a:solidFill>
              </a:rPr>
              <a:t>: </a:t>
            </a:r>
            <a:r>
              <a:rPr lang="en-GB" sz="1200" noProof="0" dirty="0">
                <a:solidFill>
                  <a:schemeClr val="tx1"/>
                </a:solidFill>
              </a:rPr>
              <a:t>when </a:t>
            </a:r>
            <a:r>
              <a:rPr lang="en-GB" sz="1200" noProof="0" dirty="0" err="1">
                <a:solidFill>
                  <a:schemeClr val="tx1"/>
                </a:solidFill>
              </a:rPr>
              <a:t>sb</a:t>
            </a:r>
            <a:r>
              <a:rPr lang="en-GB" sz="1200" noProof="0" dirty="0">
                <a:solidFill>
                  <a:schemeClr val="tx1"/>
                </a:solidFill>
              </a:rPr>
              <a:t> grasp</a:t>
            </a:r>
            <a:r>
              <a:rPr lang="tr-TR" sz="1200" noProof="0" dirty="0">
                <a:solidFill>
                  <a:schemeClr val="tx1"/>
                </a:solidFill>
              </a:rPr>
              <a:t>s</a:t>
            </a:r>
            <a:r>
              <a:rPr lang="en-GB" sz="1200" noProof="0" dirty="0">
                <a:solidFill>
                  <a:schemeClr val="tx1"/>
                </a:solidFill>
              </a:rPr>
              <a:t> the significance of </a:t>
            </a:r>
            <a:r>
              <a:rPr lang="en-GB" sz="1200" noProof="0" dirty="0" err="1">
                <a:solidFill>
                  <a:schemeClr val="tx1"/>
                </a:solidFill>
              </a:rPr>
              <a:t>sth</a:t>
            </a:r>
            <a:r>
              <a:rPr lang="en-GB" sz="1200" noProof="0" dirty="0">
                <a:solidFill>
                  <a:schemeClr val="tx1"/>
                </a:solidFill>
              </a:rPr>
              <a:t> that he sees</a:t>
            </a:r>
          </a:p>
          <a:p>
            <a:pPr>
              <a:buFont typeface="+mj-lt"/>
              <a:buAutoNum type="arabicPeriod"/>
            </a:pPr>
            <a:r>
              <a:rPr lang="tr-TR" sz="1200" dirty="0">
                <a:solidFill>
                  <a:schemeClr val="tx1"/>
                </a:solidFill>
              </a:rPr>
              <a:t> </a:t>
            </a:r>
            <a:r>
              <a:rPr lang="en-GB" sz="1200" dirty="0">
                <a:solidFill>
                  <a:schemeClr val="tx1"/>
                </a:solidFill>
              </a:rPr>
              <a:t>Reasoning</a:t>
            </a:r>
            <a:r>
              <a:rPr lang="tr-TR" sz="1200" dirty="0">
                <a:solidFill>
                  <a:schemeClr val="tx1"/>
                </a:solidFill>
              </a:rPr>
              <a:t>: </a:t>
            </a:r>
            <a:r>
              <a:rPr lang="en-GB" sz="1200" noProof="0" dirty="0">
                <a:solidFill>
                  <a:schemeClr val="tx1"/>
                </a:solidFill>
              </a:rPr>
              <a:t>sometimes characters figure out another’s identity through logical analysis</a:t>
            </a:r>
          </a:p>
          <a:p>
            <a:pPr>
              <a:buFont typeface="+mj-lt"/>
              <a:buAutoNum type="arabicPeriod"/>
            </a:pPr>
            <a:r>
              <a:rPr lang="tr-TR" sz="1200" dirty="0">
                <a:solidFill>
                  <a:schemeClr val="tx1"/>
                </a:solidFill>
              </a:rPr>
              <a:t> </a:t>
            </a:r>
            <a:r>
              <a:rPr lang="en-GB" sz="1200" dirty="0">
                <a:solidFill>
                  <a:schemeClr val="tx1"/>
                </a:solidFill>
              </a:rPr>
              <a:t>False inference</a:t>
            </a:r>
            <a:r>
              <a:rPr lang="tr-TR" sz="1200" dirty="0">
                <a:solidFill>
                  <a:schemeClr val="tx1"/>
                </a:solidFill>
              </a:rPr>
              <a:t>: </a:t>
            </a:r>
            <a:r>
              <a:rPr lang="en-GB" sz="1200" noProof="0" dirty="0">
                <a:solidFill>
                  <a:schemeClr val="tx1"/>
                </a:solidFill>
              </a:rPr>
              <a:t>the act of reasoning from factual knowledge or evidence</a:t>
            </a:r>
          </a:p>
          <a:p>
            <a:pPr>
              <a:buFont typeface="+mj-lt"/>
              <a:buAutoNum type="arabicPeriod"/>
            </a:pPr>
            <a:r>
              <a:rPr lang="tr-TR" sz="1200" dirty="0">
                <a:solidFill>
                  <a:schemeClr val="tx1"/>
                </a:solidFill>
              </a:rPr>
              <a:t> </a:t>
            </a:r>
            <a:r>
              <a:rPr lang="en-GB" sz="1200" dirty="0">
                <a:solidFill>
                  <a:schemeClr val="tx1"/>
                </a:solidFill>
              </a:rPr>
              <a:t>Out of the actual course of events</a:t>
            </a:r>
            <a:r>
              <a:rPr lang="tr-TR" sz="1200" dirty="0">
                <a:solidFill>
                  <a:schemeClr val="tx1"/>
                </a:solidFill>
              </a:rPr>
              <a:t>: </a:t>
            </a:r>
            <a:r>
              <a:rPr lang="en-GB" sz="1200" noProof="0" dirty="0">
                <a:solidFill>
                  <a:schemeClr val="tx1"/>
                </a:solidFill>
              </a:rPr>
              <a:t>where the emotional impact is achieved through events that are probable. The best kind of recognition scene is completely integrated into the action of </a:t>
            </a:r>
            <a:r>
              <a:rPr lang="en-GB" sz="1200" noProof="0" dirty="0" err="1">
                <a:solidFill>
                  <a:schemeClr val="tx1"/>
                </a:solidFill>
              </a:rPr>
              <a:t>th</a:t>
            </a:r>
            <a:r>
              <a:rPr lang="tr-TR" sz="1200" noProof="0" dirty="0">
                <a:solidFill>
                  <a:schemeClr val="tx1"/>
                </a:solidFill>
              </a:rPr>
              <a:t>e</a:t>
            </a:r>
            <a:r>
              <a:rPr lang="en-GB" sz="1200" noProof="0" dirty="0">
                <a:solidFill>
                  <a:schemeClr val="tx1"/>
                </a:solidFill>
              </a:rPr>
              <a:t> </a:t>
            </a:r>
            <a:r>
              <a:rPr lang="en-GB" sz="1200" noProof="0" dirty="0" err="1">
                <a:solidFill>
                  <a:schemeClr val="tx1"/>
                </a:solidFill>
              </a:rPr>
              <a:t>plo</a:t>
            </a:r>
            <a:r>
              <a:rPr lang="tr-TR" sz="1200" dirty="0">
                <a:solidFill>
                  <a:schemeClr val="tx1"/>
                </a:solidFill>
              </a:rPr>
              <a:t>t.</a:t>
            </a:r>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13</a:t>
            </a:fld>
            <a:endParaRPr lang="en-GB"/>
          </a:p>
        </p:txBody>
      </p:sp>
    </p:spTree>
    <p:extLst>
      <p:ext uri="{BB962C8B-B14F-4D97-AF65-F5344CB8AC3E}">
        <p14:creationId xmlns:p14="http://schemas.microsoft.com/office/powerpoint/2010/main" val="1160535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GB" sz="1200" dirty="0">
                <a:solidFill>
                  <a:schemeClr val="tx1"/>
                </a:solidFill>
              </a:rPr>
              <a:t>Complication</a:t>
            </a:r>
            <a:r>
              <a:rPr lang="tr-TR" sz="1200" dirty="0">
                <a:solidFill>
                  <a:schemeClr val="tx1"/>
                </a:solidFill>
              </a:rPr>
              <a:t>: </a:t>
            </a:r>
            <a:r>
              <a:rPr lang="en-GB" sz="1200" noProof="0" dirty="0">
                <a:solidFill>
                  <a:schemeClr val="tx1"/>
                </a:solidFill>
              </a:rPr>
              <a:t>refers to everything from the beginning up to the change (turning-point)</a:t>
            </a:r>
          </a:p>
          <a:p>
            <a:pPr marL="0" lvl="1"/>
            <a:r>
              <a:rPr lang="en-GB" sz="1200" dirty="0">
                <a:solidFill>
                  <a:schemeClr val="tx1"/>
                </a:solidFill>
              </a:rPr>
              <a:t>Resolution</a:t>
            </a:r>
            <a:r>
              <a:rPr lang="tr-TR" sz="1200" dirty="0">
                <a:solidFill>
                  <a:schemeClr val="tx1"/>
                </a:solidFill>
              </a:rPr>
              <a:t>: </a:t>
            </a:r>
            <a:r>
              <a:rPr lang="en-GB" sz="1200" noProof="0" dirty="0">
                <a:solidFill>
                  <a:schemeClr val="tx1"/>
                </a:solidFill>
              </a:rPr>
              <a:t>refers to everything from the beginning of the </a:t>
            </a:r>
            <a:r>
              <a:rPr lang="en-GB" sz="1200" noProof="0" dirty="0" err="1">
                <a:solidFill>
                  <a:schemeClr val="tx1"/>
                </a:solidFill>
              </a:rPr>
              <a:t>chnage</a:t>
            </a:r>
            <a:r>
              <a:rPr lang="en-GB" sz="1200" noProof="0" dirty="0">
                <a:solidFill>
                  <a:schemeClr val="tx1"/>
                </a:solidFill>
              </a:rPr>
              <a:t> of fortune to the end.</a:t>
            </a:r>
          </a:p>
        </p:txBody>
      </p:sp>
      <p:sp>
        <p:nvSpPr>
          <p:cNvPr id="4" name="Slide Number Placeholder 3"/>
          <p:cNvSpPr>
            <a:spLocks noGrp="1"/>
          </p:cNvSpPr>
          <p:nvPr>
            <p:ph type="sldNum" sz="quarter" idx="5"/>
          </p:nvPr>
        </p:nvSpPr>
        <p:spPr/>
        <p:txBody>
          <a:bodyPr/>
          <a:lstStyle/>
          <a:p>
            <a:fld id="{81F4B62C-D42A-4F8F-B805-5B0D137F2E9C}" type="slidenum">
              <a:rPr lang="en-GB" smtClean="0"/>
              <a:t>14</a:t>
            </a:fld>
            <a:endParaRPr lang="en-GB"/>
          </a:p>
        </p:txBody>
      </p:sp>
    </p:spTree>
    <p:extLst>
      <p:ext uri="{BB962C8B-B14F-4D97-AF65-F5344CB8AC3E}">
        <p14:creationId xmlns:p14="http://schemas.microsoft.com/office/powerpoint/2010/main" val="1480517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23FEA57E-7C1A-457B-A4CD-5DCEB057B502}" type="datetime1">
              <a:rPr lang="en-US" smtClean="0"/>
              <a:t>11/10/2021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Sample Footer Text</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93734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11/10/2021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29204541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98283157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68926255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43421468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FE42E8-8B57-452D-A122-4DCE9AC771EF}" type="datetime1">
              <a:rPr lang="en-US" smtClean="0"/>
              <a:t>11/10/2021</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42535117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FE42E8-8B57-452D-A122-4DCE9AC771EF}" type="datetime1">
              <a:rPr lang="en-US" smtClean="0"/>
              <a:t>11/10/2021</a:t>
            </a:fld>
            <a:endParaRPr lang="en-US"/>
          </a:p>
        </p:txBody>
      </p:sp>
      <p:sp>
        <p:nvSpPr>
          <p:cNvPr id="8" name="Footer Placeholder 7"/>
          <p:cNvSpPr>
            <a:spLocks noGrp="1"/>
          </p:cNvSpPr>
          <p:nvPr>
            <p:ph type="ftr" sz="quarter" idx="11"/>
          </p:nvPr>
        </p:nvSpPr>
        <p:spPr>
          <a:xfrm>
            <a:off x="561111" y="6391838"/>
            <a:ext cx="3644282" cy="304801"/>
          </a:xfrm>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87677331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409367991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88952635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166582625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11/10/2021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91667835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FE42E8-8B57-452D-A122-4DCE9AC771EF}" type="datetime1">
              <a:rPr lang="en-US" smtClean="0"/>
              <a:t>11/10/2021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17353906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FE42E8-8B57-452D-A122-4DCE9AC771EF}" type="datetime1">
              <a:rPr lang="en-US" smtClean="0"/>
              <a:t>11/10/2021</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88685295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FE42E8-8B57-452D-A122-4DCE9AC771EF}" type="datetime1">
              <a:rPr lang="en-US" smtClean="0"/>
              <a:t>11/10/2021</a:t>
            </a:fld>
            <a:endParaRPr lang="en-US"/>
          </a:p>
        </p:txBody>
      </p:sp>
      <p:sp>
        <p:nvSpPr>
          <p:cNvPr id="4" name="Footer Placeholder 3"/>
          <p:cNvSpPr>
            <a:spLocks noGrp="1"/>
          </p:cNvSpPr>
          <p:nvPr>
            <p:ph type="ftr" sz="quarter" idx="11"/>
          </p:nvPr>
        </p:nvSpPr>
        <p:spPr/>
        <p:txBody>
          <a:bodyPr/>
          <a:lstStyle/>
          <a:p>
            <a:r>
              <a:rPr lang="en-US"/>
              <a:t>Sample Footer Text</a:t>
            </a:r>
            <a:endParaRPr lang="en-US" dirty="0"/>
          </a:p>
        </p:txBody>
      </p:sp>
      <p:sp>
        <p:nvSpPr>
          <p:cNvPr id="5" name="Slide Number Placeholder 4"/>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3341479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E42E8-8B57-452D-A122-4DCE9AC771EF}" type="datetime1">
              <a:rPr lang="en-US" smtClean="0"/>
              <a:t>11/10/2021</a:t>
            </a:fld>
            <a:endParaRPr lang="en-US"/>
          </a:p>
        </p:txBody>
      </p:sp>
      <p:sp>
        <p:nvSpPr>
          <p:cNvPr id="3" name="Footer Placeholder 2"/>
          <p:cNvSpPr>
            <a:spLocks noGrp="1"/>
          </p:cNvSpPr>
          <p:nvPr>
            <p:ph type="ftr" sz="quarter" idx="11"/>
          </p:nvPr>
        </p:nvSpPr>
        <p:spPr/>
        <p:txBody>
          <a:bodyPr/>
          <a:lstStyle/>
          <a:p>
            <a:r>
              <a:rPr lang="en-US"/>
              <a:t>Sample Footer Text</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415747595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11/10/2021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96536898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11/10/2021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149493857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3FE42E8-8B57-452D-A122-4DCE9AC771EF}" type="datetime1">
              <a:rPr lang="en-US" smtClean="0"/>
              <a:t>11/10/2021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Sample Footer Text</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2886760527"/>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7838EC3-7326-4DC4-AE72-C57CFEC0C7CA}"/>
              </a:ext>
            </a:extLst>
          </p:cNvPr>
          <p:cNvPicPr>
            <a:picLocks noChangeAspect="1"/>
          </p:cNvPicPr>
          <p:nvPr/>
        </p:nvPicPr>
        <p:blipFill rotWithShape="1">
          <a:blip r:embed="rId2"/>
          <a:srcRect l="3763" r="49883" b="-1"/>
          <a:stretch/>
        </p:blipFill>
        <p:spPr>
          <a:xfrm>
            <a:off x="20" y="10"/>
            <a:ext cx="4762480" cy="6857989"/>
          </a:xfrm>
          <a:prstGeom prst="rect">
            <a:avLst/>
          </a:prstGeom>
        </p:spPr>
      </p:pic>
      <p:sp>
        <p:nvSpPr>
          <p:cNvPr id="2" name="Title 1">
            <a:extLst>
              <a:ext uri="{FF2B5EF4-FFF2-40B4-BE49-F238E27FC236}">
                <a16:creationId xmlns:a16="http://schemas.microsoft.com/office/drawing/2014/main" id="{9B9E7C94-099F-44C5-9146-48BE1B881707}"/>
              </a:ext>
            </a:extLst>
          </p:cNvPr>
          <p:cNvSpPr>
            <a:spLocks noGrp="1"/>
          </p:cNvSpPr>
          <p:nvPr>
            <p:ph type="ctrTitle"/>
          </p:nvPr>
        </p:nvSpPr>
        <p:spPr>
          <a:xfrm>
            <a:off x="6096000" y="1371599"/>
            <a:ext cx="4762500" cy="2360429"/>
          </a:xfrm>
        </p:spPr>
        <p:txBody>
          <a:bodyPr>
            <a:normAutofit fontScale="90000"/>
          </a:bodyPr>
          <a:lstStyle/>
          <a:p>
            <a:r>
              <a:rPr lang="tr-TR" b="1"/>
              <a:t>DEVELOPMENT OF TRAGEDY</a:t>
            </a:r>
            <a:endParaRPr lang="en-GB" b="1"/>
          </a:p>
        </p:txBody>
      </p:sp>
      <p:sp>
        <p:nvSpPr>
          <p:cNvPr id="3" name="Subtitle 2">
            <a:extLst>
              <a:ext uri="{FF2B5EF4-FFF2-40B4-BE49-F238E27FC236}">
                <a16:creationId xmlns:a16="http://schemas.microsoft.com/office/drawing/2014/main" id="{1E682187-FFF0-45A9-94B9-190C84EF13A5}"/>
              </a:ext>
            </a:extLst>
          </p:cNvPr>
          <p:cNvSpPr>
            <a:spLocks noGrp="1"/>
          </p:cNvSpPr>
          <p:nvPr>
            <p:ph type="subTitle" idx="1"/>
          </p:nvPr>
        </p:nvSpPr>
        <p:spPr>
          <a:xfrm>
            <a:off x="6096000" y="4114800"/>
            <a:ext cx="4762500" cy="1371601"/>
          </a:xfrm>
        </p:spPr>
        <p:txBody>
          <a:bodyPr>
            <a:normAutofit/>
          </a:bodyPr>
          <a:lstStyle/>
          <a:p>
            <a:r>
              <a:rPr lang="tr-TR"/>
              <a:t>Dr. Funda HAY</a:t>
            </a:r>
          </a:p>
          <a:p>
            <a:r>
              <a:rPr lang="tr-TR" err="1"/>
              <a:t>fhay@ankara</a:t>
            </a:r>
            <a:r>
              <a:rPr lang="tr-TR"/>
              <a:t>.edu.tr</a:t>
            </a:r>
            <a:endParaRPr lang="en-GB"/>
          </a:p>
        </p:txBody>
      </p:sp>
    </p:spTree>
    <p:extLst>
      <p:ext uri="{BB962C8B-B14F-4D97-AF65-F5344CB8AC3E}">
        <p14:creationId xmlns:p14="http://schemas.microsoft.com/office/powerpoint/2010/main" val="1502545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5FD2D-03EC-4A8D-ACDC-14A8361A8FBB}"/>
              </a:ext>
            </a:extLst>
          </p:cNvPr>
          <p:cNvSpPr>
            <a:spLocks noGrp="1"/>
          </p:cNvSpPr>
          <p:nvPr>
            <p:ph type="title"/>
          </p:nvPr>
        </p:nvSpPr>
        <p:spPr/>
        <p:txBody>
          <a:bodyPr/>
          <a:lstStyle/>
          <a:p>
            <a:r>
              <a:rPr lang="tr-TR" b="1" dirty="0"/>
              <a:t>Components of </a:t>
            </a:r>
            <a:r>
              <a:rPr lang="tr-TR" b="1" dirty="0" err="1"/>
              <a:t>Plot</a:t>
            </a:r>
            <a:endParaRPr lang="en-GB" b="1" dirty="0"/>
          </a:p>
        </p:txBody>
      </p:sp>
      <p:sp>
        <p:nvSpPr>
          <p:cNvPr id="3" name="Content Placeholder 2">
            <a:extLst>
              <a:ext uri="{FF2B5EF4-FFF2-40B4-BE49-F238E27FC236}">
                <a16:creationId xmlns:a16="http://schemas.microsoft.com/office/drawing/2014/main" id="{EED97B5F-3D66-41E8-8901-095922B6CF7D}"/>
              </a:ext>
            </a:extLst>
          </p:cNvPr>
          <p:cNvSpPr>
            <a:spLocks noGrp="1"/>
          </p:cNvSpPr>
          <p:nvPr>
            <p:ph idx="1"/>
          </p:nvPr>
        </p:nvSpPr>
        <p:spPr/>
        <p:txBody>
          <a:bodyPr>
            <a:normAutofit/>
          </a:bodyPr>
          <a:lstStyle/>
          <a:p>
            <a:pPr>
              <a:buFont typeface="+mj-lt"/>
              <a:buAutoNum type="arabicPeriod"/>
            </a:pPr>
            <a:r>
              <a:rPr lang="en-GB" sz="3200" dirty="0">
                <a:solidFill>
                  <a:schemeClr val="tx1"/>
                </a:solidFill>
              </a:rPr>
              <a:t>Peripeteia</a:t>
            </a:r>
          </a:p>
          <a:p>
            <a:pPr>
              <a:buFont typeface="+mj-lt"/>
              <a:buAutoNum type="arabicPeriod"/>
            </a:pPr>
            <a:r>
              <a:rPr lang="en-GB" sz="3200" dirty="0">
                <a:solidFill>
                  <a:schemeClr val="tx1"/>
                </a:solidFill>
              </a:rPr>
              <a:t>Anagnorisis</a:t>
            </a:r>
          </a:p>
          <a:p>
            <a:pPr>
              <a:buFont typeface="+mj-lt"/>
              <a:buAutoNum type="arabicPeriod"/>
            </a:pPr>
            <a:r>
              <a:rPr lang="en-GB" sz="3200" dirty="0">
                <a:solidFill>
                  <a:schemeClr val="tx1"/>
                </a:solidFill>
              </a:rPr>
              <a:t>Pathos</a:t>
            </a:r>
          </a:p>
        </p:txBody>
      </p:sp>
    </p:spTree>
    <p:extLst>
      <p:ext uri="{BB962C8B-B14F-4D97-AF65-F5344CB8AC3E}">
        <p14:creationId xmlns:p14="http://schemas.microsoft.com/office/powerpoint/2010/main" val="2823094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73A0F-15C5-4110-ACFB-737F4D61D1E9}"/>
              </a:ext>
            </a:extLst>
          </p:cNvPr>
          <p:cNvSpPr>
            <a:spLocks noGrp="1"/>
          </p:cNvSpPr>
          <p:nvPr>
            <p:ph type="title"/>
          </p:nvPr>
        </p:nvSpPr>
        <p:spPr/>
        <p:txBody>
          <a:bodyPr/>
          <a:lstStyle/>
          <a:p>
            <a:r>
              <a:rPr lang="en-GB" b="1" dirty="0"/>
              <a:t>QUANTATIVE PARTS OF TRAGEDY</a:t>
            </a:r>
          </a:p>
        </p:txBody>
      </p:sp>
      <p:sp>
        <p:nvSpPr>
          <p:cNvPr id="3" name="Content Placeholder 2">
            <a:extLst>
              <a:ext uri="{FF2B5EF4-FFF2-40B4-BE49-F238E27FC236}">
                <a16:creationId xmlns:a16="http://schemas.microsoft.com/office/drawing/2014/main" id="{C4A509D8-CF7E-4CC9-82CC-BDA51BB58E4A}"/>
              </a:ext>
            </a:extLst>
          </p:cNvPr>
          <p:cNvSpPr>
            <a:spLocks noGrp="1"/>
          </p:cNvSpPr>
          <p:nvPr>
            <p:ph idx="1"/>
          </p:nvPr>
        </p:nvSpPr>
        <p:spPr>
          <a:xfrm>
            <a:off x="1154954" y="2285447"/>
            <a:ext cx="9486542" cy="4314136"/>
          </a:xfrm>
        </p:spPr>
        <p:txBody>
          <a:bodyPr>
            <a:noAutofit/>
          </a:bodyPr>
          <a:lstStyle/>
          <a:p>
            <a:pPr>
              <a:buFont typeface="+mj-lt"/>
              <a:buAutoNum type="arabicPeriod"/>
            </a:pPr>
            <a:r>
              <a:rPr lang="en-GB" sz="3200" dirty="0">
                <a:solidFill>
                  <a:schemeClr val="tx1"/>
                </a:solidFill>
              </a:rPr>
              <a:t>Prologue</a:t>
            </a:r>
          </a:p>
          <a:p>
            <a:pPr>
              <a:buFont typeface="+mj-lt"/>
              <a:buAutoNum type="arabicPeriod"/>
            </a:pPr>
            <a:r>
              <a:rPr lang="en-GB" sz="3200" dirty="0">
                <a:solidFill>
                  <a:schemeClr val="tx1"/>
                </a:solidFill>
              </a:rPr>
              <a:t>Episode</a:t>
            </a:r>
          </a:p>
          <a:p>
            <a:pPr>
              <a:buFont typeface="+mj-lt"/>
              <a:buAutoNum type="arabicPeriod"/>
            </a:pPr>
            <a:r>
              <a:rPr lang="en-GB" sz="3200" dirty="0">
                <a:solidFill>
                  <a:schemeClr val="tx1"/>
                </a:solidFill>
              </a:rPr>
              <a:t>Chorus</a:t>
            </a:r>
          </a:p>
          <a:p>
            <a:pPr marL="971550" lvl="1" indent="-514350">
              <a:buFont typeface="+mj-lt"/>
              <a:buAutoNum type="alphaLcParenR"/>
            </a:pPr>
            <a:r>
              <a:rPr lang="en-GB" sz="3200" dirty="0" err="1">
                <a:solidFill>
                  <a:schemeClr val="tx1"/>
                </a:solidFill>
              </a:rPr>
              <a:t>Parode</a:t>
            </a:r>
            <a:endParaRPr lang="en-GB" sz="3200" dirty="0">
              <a:solidFill>
                <a:schemeClr val="tx1"/>
              </a:solidFill>
            </a:endParaRPr>
          </a:p>
          <a:p>
            <a:pPr marL="971550" lvl="1" indent="-514350">
              <a:buFont typeface="+mj-lt"/>
              <a:buAutoNum type="alphaLcParenR"/>
            </a:pPr>
            <a:r>
              <a:rPr lang="en-GB" sz="3200" dirty="0" err="1">
                <a:solidFill>
                  <a:schemeClr val="tx1"/>
                </a:solidFill>
              </a:rPr>
              <a:t>Stasim</a:t>
            </a:r>
            <a:r>
              <a:rPr lang="tr-TR" sz="3200" dirty="0">
                <a:solidFill>
                  <a:schemeClr val="tx1"/>
                </a:solidFill>
              </a:rPr>
              <a:t>on</a:t>
            </a:r>
          </a:p>
          <a:p>
            <a:pPr marL="513450" lvl="1" indent="-514350">
              <a:buFont typeface="+mj-lt"/>
              <a:buAutoNum type="arabicPeriod" startAt="5"/>
            </a:pPr>
            <a:r>
              <a:rPr lang="en-GB" sz="3200" dirty="0" err="1">
                <a:solidFill>
                  <a:schemeClr val="tx1"/>
                </a:solidFill>
              </a:rPr>
              <a:t>Commos</a:t>
            </a:r>
            <a:r>
              <a:rPr lang="en-GB" sz="3200" dirty="0">
                <a:solidFill>
                  <a:schemeClr val="tx1"/>
                </a:solidFill>
              </a:rPr>
              <a:t> (Dirge)</a:t>
            </a:r>
            <a:endParaRPr lang="tr-TR" sz="3200" dirty="0">
              <a:solidFill>
                <a:schemeClr val="tx1"/>
              </a:solidFill>
            </a:endParaRPr>
          </a:p>
          <a:p>
            <a:pPr marL="513450" lvl="1" indent="-514350">
              <a:buFont typeface="+mj-lt"/>
              <a:buAutoNum type="arabicPeriod" startAt="5"/>
            </a:pPr>
            <a:r>
              <a:rPr lang="en-GB" sz="3200" dirty="0" err="1">
                <a:solidFill>
                  <a:schemeClr val="tx1"/>
                </a:solidFill>
              </a:rPr>
              <a:t>Exod</a:t>
            </a:r>
            <a:r>
              <a:rPr lang="tr-TR" sz="3200" dirty="0" err="1">
                <a:solidFill>
                  <a:schemeClr val="tx1"/>
                </a:solidFill>
              </a:rPr>
              <a:t>os</a:t>
            </a:r>
            <a:endParaRPr lang="en-GB" sz="3200" dirty="0">
              <a:solidFill>
                <a:schemeClr val="tx1"/>
              </a:solidFill>
            </a:endParaRPr>
          </a:p>
        </p:txBody>
      </p:sp>
    </p:spTree>
    <p:extLst>
      <p:ext uri="{BB962C8B-B14F-4D97-AF65-F5344CB8AC3E}">
        <p14:creationId xmlns:p14="http://schemas.microsoft.com/office/powerpoint/2010/main" val="172111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C73F1-B4A3-484A-BA14-4A3A081844D3}"/>
              </a:ext>
            </a:extLst>
          </p:cNvPr>
          <p:cNvSpPr>
            <a:spLocks noGrp="1"/>
          </p:cNvSpPr>
          <p:nvPr>
            <p:ph type="title"/>
          </p:nvPr>
        </p:nvSpPr>
        <p:spPr/>
        <p:txBody>
          <a:bodyPr/>
          <a:lstStyle/>
          <a:p>
            <a:r>
              <a:rPr lang="tr-TR" b="1" dirty="0"/>
              <a:t>ASPECTS OF A TRAGIC CHARACTER</a:t>
            </a:r>
            <a:endParaRPr lang="en-GB" b="1" dirty="0"/>
          </a:p>
        </p:txBody>
      </p:sp>
      <p:sp>
        <p:nvSpPr>
          <p:cNvPr id="3" name="Content Placeholder 2">
            <a:extLst>
              <a:ext uri="{FF2B5EF4-FFF2-40B4-BE49-F238E27FC236}">
                <a16:creationId xmlns:a16="http://schemas.microsoft.com/office/drawing/2014/main" id="{082E7972-14FF-474E-A10A-9D1B8D5EABDA}"/>
              </a:ext>
            </a:extLst>
          </p:cNvPr>
          <p:cNvSpPr>
            <a:spLocks noGrp="1"/>
          </p:cNvSpPr>
          <p:nvPr>
            <p:ph idx="1"/>
          </p:nvPr>
        </p:nvSpPr>
        <p:spPr/>
        <p:txBody>
          <a:bodyPr>
            <a:normAutofit/>
          </a:bodyPr>
          <a:lstStyle/>
          <a:p>
            <a:pPr>
              <a:buFont typeface="+mj-lt"/>
              <a:buAutoNum type="arabicPeriod"/>
            </a:pPr>
            <a:r>
              <a:rPr lang="en-GB" sz="3200" dirty="0">
                <a:solidFill>
                  <a:schemeClr val="tx1"/>
                </a:solidFill>
              </a:rPr>
              <a:t>Goodness</a:t>
            </a:r>
          </a:p>
          <a:p>
            <a:pPr>
              <a:buFont typeface="+mj-lt"/>
              <a:buAutoNum type="arabicPeriod"/>
            </a:pPr>
            <a:r>
              <a:rPr lang="en-GB" sz="3200" dirty="0">
                <a:solidFill>
                  <a:schemeClr val="tx1"/>
                </a:solidFill>
              </a:rPr>
              <a:t>Appropriateness</a:t>
            </a:r>
          </a:p>
          <a:p>
            <a:pPr>
              <a:buFont typeface="+mj-lt"/>
              <a:buAutoNum type="arabicPeriod"/>
            </a:pPr>
            <a:r>
              <a:rPr lang="en-GB" sz="3200" dirty="0">
                <a:solidFill>
                  <a:schemeClr val="tx1"/>
                </a:solidFill>
              </a:rPr>
              <a:t>Likeness</a:t>
            </a:r>
          </a:p>
          <a:p>
            <a:pPr>
              <a:buFont typeface="+mj-lt"/>
              <a:buAutoNum type="arabicPeriod"/>
            </a:pPr>
            <a:r>
              <a:rPr lang="en-GB" sz="3200" dirty="0">
                <a:solidFill>
                  <a:schemeClr val="tx1"/>
                </a:solidFill>
              </a:rPr>
              <a:t>Consistency</a:t>
            </a:r>
          </a:p>
        </p:txBody>
      </p:sp>
    </p:spTree>
    <p:extLst>
      <p:ext uri="{BB962C8B-B14F-4D97-AF65-F5344CB8AC3E}">
        <p14:creationId xmlns:p14="http://schemas.microsoft.com/office/powerpoint/2010/main" val="304023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64B47-CE87-4A82-86FF-97FA8F6F9505}"/>
              </a:ext>
            </a:extLst>
          </p:cNvPr>
          <p:cNvSpPr>
            <a:spLocks noGrp="1"/>
          </p:cNvSpPr>
          <p:nvPr>
            <p:ph type="title"/>
          </p:nvPr>
        </p:nvSpPr>
        <p:spPr/>
        <p:txBody>
          <a:bodyPr/>
          <a:lstStyle/>
          <a:p>
            <a:r>
              <a:rPr lang="tr-TR" sz="3200" b="1" dirty="0"/>
              <a:t>KINDS OF ANAGNORISIS (RECOGNITION)</a:t>
            </a:r>
            <a:endParaRPr lang="en-GB" sz="3200" b="1" dirty="0"/>
          </a:p>
        </p:txBody>
      </p:sp>
      <p:sp>
        <p:nvSpPr>
          <p:cNvPr id="3" name="Content Placeholder 2">
            <a:extLst>
              <a:ext uri="{FF2B5EF4-FFF2-40B4-BE49-F238E27FC236}">
                <a16:creationId xmlns:a16="http://schemas.microsoft.com/office/drawing/2014/main" id="{395EF0BE-5679-40F9-AEDA-4E52E19AE8CF}"/>
              </a:ext>
            </a:extLst>
          </p:cNvPr>
          <p:cNvSpPr>
            <a:spLocks noGrp="1"/>
          </p:cNvSpPr>
          <p:nvPr>
            <p:ph idx="1"/>
          </p:nvPr>
        </p:nvSpPr>
        <p:spPr>
          <a:xfrm>
            <a:off x="1154954" y="2603500"/>
            <a:ext cx="9194994" cy="3797300"/>
          </a:xfrm>
        </p:spPr>
        <p:txBody>
          <a:bodyPr>
            <a:noAutofit/>
          </a:bodyPr>
          <a:lstStyle/>
          <a:p>
            <a:pPr>
              <a:buFont typeface="+mj-lt"/>
              <a:buAutoNum type="arabicPeriod"/>
            </a:pPr>
            <a:r>
              <a:rPr lang="en-GB" sz="3200" dirty="0">
                <a:solidFill>
                  <a:schemeClr val="tx1"/>
                </a:solidFill>
              </a:rPr>
              <a:t>Tokens</a:t>
            </a:r>
          </a:p>
          <a:p>
            <a:pPr>
              <a:buFont typeface="+mj-lt"/>
              <a:buAutoNum type="arabicPeriod"/>
            </a:pPr>
            <a:r>
              <a:rPr lang="en-GB" sz="3200" dirty="0">
                <a:solidFill>
                  <a:schemeClr val="tx1"/>
                </a:solidFill>
              </a:rPr>
              <a:t>Contrived Revelations</a:t>
            </a:r>
          </a:p>
          <a:p>
            <a:pPr>
              <a:buFont typeface="+mj-lt"/>
              <a:buAutoNum type="arabicPeriod"/>
            </a:pPr>
            <a:r>
              <a:rPr lang="en-GB" sz="3200" dirty="0">
                <a:solidFill>
                  <a:schemeClr val="tx1"/>
                </a:solidFill>
              </a:rPr>
              <a:t>Memory</a:t>
            </a:r>
          </a:p>
          <a:p>
            <a:pPr>
              <a:buFont typeface="+mj-lt"/>
              <a:buAutoNum type="arabicPeriod"/>
            </a:pPr>
            <a:r>
              <a:rPr lang="en-GB" sz="3200" dirty="0">
                <a:solidFill>
                  <a:schemeClr val="tx1"/>
                </a:solidFill>
              </a:rPr>
              <a:t>Reasoning</a:t>
            </a:r>
          </a:p>
          <a:p>
            <a:pPr>
              <a:buFont typeface="+mj-lt"/>
              <a:buAutoNum type="arabicPeriod"/>
            </a:pPr>
            <a:r>
              <a:rPr lang="en-GB" sz="3200" dirty="0">
                <a:solidFill>
                  <a:schemeClr val="tx1"/>
                </a:solidFill>
              </a:rPr>
              <a:t>False inference</a:t>
            </a:r>
          </a:p>
          <a:p>
            <a:pPr>
              <a:buFont typeface="+mj-lt"/>
              <a:buAutoNum type="arabicPeriod"/>
            </a:pPr>
            <a:r>
              <a:rPr lang="en-GB" sz="3200" dirty="0">
                <a:solidFill>
                  <a:schemeClr val="tx1"/>
                </a:solidFill>
              </a:rPr>
              <a:t>Out of the actual course of events</a:t>
            </a:r>
          </a:p>
        </p:txBody>
      </p:sp>
    </p:spTree>
    <p:extLst>
      <p:ext uri="{BB962C8B-B14F-4D97-AF65-F5344CB8AC3E}">
        <p14:creationId xmlns:p14="http://schemas.microsoft.com/office/powerpoint/2010/main" val="2921987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7125DC-795C-4083-84F4-FEB00C5D6EDA}"/>
              </a:ext>
            </a:extLst>
          </p:cNvPr>
          <p:cNvSpPr>
            <a:spLocks noGrp="1"/>
          </p:cNvSpPr>
          <p:nvPr>
            <p:ph idx="1"/>
          </p:nvPr>
        </p:nvSpPr>
        <p:spPr/>
        <p:txBody>
          <a:bodyPr>
            <a:normAutofit/>
          </a:bodyPr>
          <a:lstStyle/>
          <a:p>
            <a:r>
              <a:rPr lang="en-GB" sz="3200" dirty="0">
                <a:solidFill>
                  <a:schemeClr val="tx1"/>
                </a:solidFill>
              </a:rPr>
              <a:t>Every tragedy consists of</a:t>
            </a:r>
          </a:p>
          <a:p>
            <a:pPr lvl="1"/>
            <a:r>
              <a:rPr lang="en-GB" sz="3200" dirty="0">
                <a:solidFill>
                  <a:schemeClr val="tx1"/>
                </a:solidFill>
              </a:rPr>
              <a:t>complication</a:t>
            </a:r>
          </a:p>
          <a:p>
            <a:pPr lvl="1"/>
            <a:r>
              <a:rPr lang="en-GB" sz="3200" dirty="0">
                <a:solidFill>
                  <a:schemeClr val="tx1"/>
                </a:solidFill>
              </a:rPr>
              <a:t>resolution</a:t>
            </a:r>
          </a:p>
        </p:txBody>
      </p:sp>
    </p:spTree>
    <p:extLst>
      <p:ext uri="{BB962C8B-B14F-4D97-AF65-F5344CB8AC3E}">
        <p14:creationId xmlns:p14="http://schemas.microsoft.com/office/powerpoint/2010/main" val="2838475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F8EBF-9D47-422D-BBC3-71885A2B6ECB}"/>
              </a:ext>
            </a:extLst>
          </p:cNvPr>
          <p:cNvSpPr>
            <a:spLocks noGrp="1"/>
          </p:cNvSpPr>
          <p:nvPr>
            <p:ph type="title"/>
          </p:nvPr>
        </p:nvSpPr>
        <p:spPr/>
        <p:txBody>
          <a:bodyPr/>
          <a:lstStyle/>
          <a:p>
            <a:r>
              <a:rPr lang="tr-TR" b="1" dirty="0"/>
              <a:t>KINDS OF TRAGEDY</a:t>
            </a:r>
            <a:endParaRPr lang="en-GB" b="1" dirty="0"/>
          </a:p>
        </p:txBody>
      </p:sp>
      <p:sp>
        <p:nvSpPr>
          <p:cNvPr id="3" name="Content Placeholder 2">
            <a:extLst>
              <a:ext uri="{FF2B5EF4-FFF2-40B4-BE49-F238E27FC236}">
                <a16:creationId xmlns:a16="http://schemas.microsoft.com/office/drawing/2014/main" id="{13B531CA-CFEC-4A97-80A6-ECD1A43E4B32}"/>
              </a:ext>
            </a:extLst>
          </p:cNvPr>
          <p:cNvSpPr>
            <a:spLocks noGrp="1"/>
          </p:cNvSpPr>
          <p:nvPr>
            <p:ph idx="1"/>
          </p:nvPr>
        </p:nvSpPr>
        <p:spPr/>
        <p:txBody>
          <a:bodyPr>
            <a:normAutofit/>
          </a:bodyPr>
          <a:lstStyle/>
          <a:p>
            <a:pPr>
              <a:buFont typeface="+mj-lt"/>
              <a:buAutoNum type="arabicPeriod"/>
            </a:pPr>
            <a:r>
              <a:rPr lang="en-GB" sz="3200" dirty="0">
                <a:solidFill>
                  <a:schemeClr val="tx1"/>
                </a:solidFill>
              </a:rPr>
              <a:t>Complex tragedy</a:t>
            </a:r>
          </a:p>
          <a:p>
            <a:pPr>
              <a:buFont typeface="+mj-lt"/>
              <a:buAutoNum type="arabicPeriod"/>
            </a:pPr>
            <a:r>
              <a:rPr lang="en-GB" sz="3200" dirty="0">
                <a:solidFill>
                  <a:schemeClr val="tx1"/>
                </a:solidFill>
              </a:rPr>
              <a:t>Tragedy of suffering</a:t>
            </a:r>
          </a:p>
          <a:p>
            <a:pPr>
              <a:buFont typeface="+mj-lt"/>
              <a:buAutoNum type="arabicPeriod"/>
            </a:pPr>
            <a:r>
              <a:rPr lang="en-GB" sz="3200" dirty="0">
                <a:solidFill>
                  <a:schemeClr val="tx1"/>
                </a:solidFill>
              </a:rPr>
              <a:t>Tragedy of character</a:t>
            </a:r>
          </a:p>
          <a:p>
            <a:pPr>
              <a:buFont typeface="+mj-lt"/>
              <a:buAutoNum type="arabicPeriod"/>
            </a:pPr>
            <a:r>
              <a:rPr lang="en-GB" sz="3200" dirty="0">
                <a:solidFill>
                  <a:schemeClr val="tx1"/>
                </a:solidFill>
              </a:rPr>
              <a:t>Simple tragedy</a:t>
            </a:r>
          </a:p>
        </p:txBody>
      </p:sp>
    </p:spTree>
    <p:extLst>
      <p:ext uri="{BB962C8B-B14F-4D97-AF65-F5344CB8AC3E}">
        <p14:creationId xmlns:p14="http://schemas.microsoft.com/office/powerpoint/2010/main" val="1769994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D2A454-B2AF-465D-9195-BB148E0CCFC9}"/>
              </a:ext>
            </a:extLst>
          </p:cNvPr>
          <p:cNvSpPr>
            <a:spLocks noGrp="1"/>
          </p:cNvSpPr>
          <p:nvPr>
            <p:ph idx="1"/>
          </p:nvPr>
        </p:nvSpPr>
        <p:spPr>
          <a:xfrm>
            <a:off x="1154954" y="2603500"/>
            <a:ext cx="10732246" cy="3984336"/>
          </a:xfrm>
        </p:spPr>
        <p:txBody>
          <a:bodyPr>
            <a:noAutofit/>
          </a:bodyPr>
          <a:lstStyle/>
          <a:p>
            <a:r>
              <a:rPr lang="en-GB" sz="2800" dirty="0">
                <a:solidFill>
                  <a:schemeClr val="tx1"/>
                </a:solidFill>
              </a:rPr>
              <a:t>Towards the end of the 6th century BC, we see that dramatic forms of poetry in various parts of the Greek world reached the level of literature. These poetry forms are classified as follows in the old sources.</a:t>
            </a:r>
          </a:p>
          <a:p>
            <a:pPr lvl="3">
              <a:buFont typeface="+mj-lt"/>
              <a:buAutoNum type="alphaLcParenR"/>
            </a:pPr>
            <a:r>
              <a:rPr lang="en-GB" sz="2800" dirty="0">
                <a:solidFill>
                  <a:schemeClr val="tx1"/>
                </a:solidFill>
              </a:rPr>
              <a:t>Tragedy</a:t>
            </a:r>
          </a:p>
          <a:p>
            <a:pPr lvl="3">
              <a:buFont typeface="+mj-lt"/>
              <a:buAutoNum type="alphaLcParenR"/>
            </a:pPr>
            <a:r>
              <a:rPr lang="en-GB" sz="2800" dirty="0">
                <a:solidFill>
                  <a:schemeClr val="tx1"/>
                </a:solidFill>
              </a:rPr>
              <a:t>Comedy</a:t>
            </a:r>
          </a:p>
          <a:p>
            <a:pPr lvl="3">
              <a:buFont typeface="+mj-lt"/>
              <a:buAutoNum type="alphaLcParenR"/>
            </a:pPr>
            <a:r>
              <a:rPr lang="en-GB" sz="2800" dirty="0">
                <a:solidFill>
                  <a:schemeClr val="tx1"/>
                </a:solidFill>
              </a:rPr>
              <a:t>Satire</a:t>
            </a:r>
            <a:endParaRPr lang="tr-TR" sz="2800" dirty="0">
              <a:solidFill>
                <a:schemeClr val="tx1"/>
              </a:solidFill>
            </a:endParaRPr>
          </a:p>
          <a:p>
            <a:pPr lvl="3">
              <a:buFont typeface="+mj-lt"/>
              <a:buAutoNum type="alphaLcParenR"/>
            </a:pPr>
            <a:r>
              <a:rPr lang="en-GB" sz="2800" dirty="0">
                <a:solidFill>
                  <a:schemeClr val="tx1"/>
                </a:solidFill>
              </a:rPr>
              <a:t>Mimesis</a:t>
            </a:r>
          </a:p>
        </p:txBody>
      </p:sp>
    </p:spTree>
    <p:extLst>
      <p:ext uri="{BB962C8B-B14F-4D97-AF65-F5344CB8AC3E}">
        <p14:creationId xmlns:p14="http://schemas.microsoft.com/office/powerpoint/2010/main" val="2394574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079691-3554-404A-ADD8-7E1BED0B3173}"/>
              </a:ext>
            </a:extLst>
          </p:cNvPr>
          <p:cNvSpPr>
            <a:spLocks noGrp="1"/>
          </p:cNvSpPr>
          <p:nvPr>
            <p:ph idx="1"/>
          </p:nvPr>
        </p:nvSpPr>
        <p:spPr>
          <a:xfrm>
            <a:off x="1141702" y="2775778"/>
            <a:ext cx="10399737" cy="2299804"/>
          </a:xfrm>
        </p:spPr>
        <p:txBody>
          <a:bodyPr>
            <a:normAutofit/>
          </a:bodyPr>
          <a:lstStyle/>
          <a:p>
            <a:r>
              <a:rPr lang="tr-TR" sz="3000" dirty="0">
                <a:solidFill>
                  <a:schemeClr val="tx1"/>
                </a:solidFill>
              </a:rPr>
              <a:t>Action of </a:t>
            </a:r>
            <a:r>
              <a:rPr lang="tr-TR" sz="3000" dirty="0" err="1">
                <a:solidFill>
                  <a:schemeClr val="tx1"/>
                </a:solidFill>
              </a:rPr>
              <a:t>epic</a:t>
            </a:r>
            <a:r>
              <a:rPr lang="tr-TR" sz="3000" dirty="0">
                <a:solidFill>
                  <a:schemeClr val="tx1"/>
                </a:solidFill>
              </a:rPr>
              <a:t> </a:t>
            </a:r>
            <a:r>
              <a:rPr lang="tr-TR" sz="3000" dirty="0" err="1">
                <a:solidFill>
                  <a:schemeClr val="tx1"/>
                </a:solidFill>
              </a:rPr>
              <a:t>was</a:t>
            </a:r>
            <a:r>
              <a:rPr lang="tr-TR" sz="3000" dirty="0">
                <a:solidFill>
                  <a:schemeClr val="tx1"/>
                </a:solidFill>
              </a:rPr>
              <a:t> </a:t>
            </a:r>
            <a:r>
              <a:rPr lang="tr-TR" sz="3000" dirty="0" err="1">
                <a:solidFill>
                  <a:schemeClr val="tx1"/>
                </a:solidFill>
              </a:rPr>
              <a:t>replaced</a:t>
            </a:r>
            <a:r>
              <a:rPr lang="tr-TR" sz="3000" dirty="0">
                <a:solidFill>
                  <a:schemeClr val="tx1"/>
                </a:solidFill>
              </a:rPr>
              <a:t> </a:t>
            </a:r>
            <a:r>
              <a:rPr lang="tr-TR" sz="3000" dirty="0" err="1">
                <a:solidFill>
                  <a:schemeClr val="tx1"/>
                </a:solidFill>
              </a:rPr>
              <a:t>by</a:t>
            </a:r>
            <a:r>
              <a:rPr lang="tr-TR" sz="3000" dirty="0">
                <a:solidFill>
                  <a:schemeClr val="tx1"/>
                </a:solidFill>
              </a:rPr>
              <a:t> </a:t>
            </a:r>
            <a:r>
              <a:rPr lang="tr-TR" sz="3000" dirty="0" err="1">
                <a:solidFill>
                  <a:schemeClr val="tx1"/>
                </a:solidFill>
              </a:rPr>
              <a:t>acting</a:t>
            </a:r>
            <a:r>
              <a:rPr lang="tr-TR" sz="3000" dirty="0">
                <a:solidFill>
                  <a:schemeClr val="tx1"/>
                </a:solidFill>
              </a:rPr>
              <a:t>.</a:t>
            </a:r>
          </a:p>
          <a:p>
            <a:r>
              <a:rPr lang="tr-TR" sz="3000" dirty="0">
                <a:solidFill>
                  <a:schemeClr val="tx1"/>
                </a:solidFill>
              </a:rPr>
              <a:t>I</a:t>
            </a:r>
            <a:r>
              <a:rPr lang="en-GB" sz="3000" dirty="0">
                <a:solidFill>
                  <a:schemeClr val="tx1"/>
                </a:solidFill>
              </a:rPr>
              <a:t>n tragedy, or in comedy, the end point of the action, namely the tragic catastrophe, is not portrayed on the stage, it is told to the audience by a messenger</a:t>
            </a:r>
            <a:r>
              <a:rPr lang="tr-TR" sz="3000" dirty="0">
                <a:solidFill>
                  <a:schemeClr val="tx1"/>
                </a:solidFill>
              </a:rPr>
              <a:t>.</a:t>
            </a:r>
            <a:endParaRPr lang="en-GB" sz="3000" dirty="0">
              <a:solidFill>
                <a:schemeClr val="tx1"/>
              </a:solidFill>
            </a:endParaRPr>
          </a:p>
        </p:txBody>
      </p:sp>
    </p:spTree>
    <p:extLst>
      <p:ext uri="{BB962C8B-B14F-4D97-AF65-F5344CB8AC3E}">
        <p14:creationId xmlns:p14="http://schemas.microsoft.com/office/powerpoint/2010/main" val="4026474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729EF-A622-4344-87CB-391308C03752}"/>
              </a:ext>
            </a:extLst>
          </p:cNvPr>
          <p:cNvSpPr>
            <a:spLocks noGrp="1"/>
          </p:cNvSpPr>
          <p:nvPr>
            <p:ph idx="1"/>
          </p:nvPr>
        </p:nvSpPr>
        <p:spPr>
          <a:xfrm>
            <a:off x="552281" y="2582719"/>
            <a:ext cx="11293355" cy="3734954"/>
          </a:xfrm>
        </p:spPr>
        <p:txBody>
          <a:bodyPr>
            <a:normAutofit/>
          </a:bodyPr>
          <a:lstStyle/>
          <a:p>
            <a:r>
              <a:rPr lang="en-GB" sz="3000" dirty="0">
                <a:solidFill>
                  <a:schemeClr val="tx1"/>
                </a:solidFill>
              </a:rPr>
              <a:t>the subject of tragedy is derived from legends</a:t>
            </a:r>
            <a:endParaRPr lang="tr-TR" sz="3000" dirty="0">
              <a:solidFill>
                <a:schemeClr val="tx1"/>
              </a:solidFill>
            </a:endParaRPr>
          </a:p>
          <a:p>
            <a:r>
              <a:rPr lang="en-GB" sz="3000" dirty="0">
                <a:solidFill>
                  <a:schemeClr val="tx1"/>
                </a:solidFill>
              </a:rPr>
              <a:t>tragedy creates extremely sublime, always extraordinary characters.</a:t>
            </a:r>
            <a:endParaRPr lang="tr-TR" sz="3000" dirty="0">
              <a:solidFill>
                <a:schemeClr val="tx1"/>
              </a:solidFill>
            </a:endParaRPr>
          </a:p>
          <a:p>
            <a:r>
              <a:rPr lang="en-GB" sz="3000" dirty="0">
                <a:solidFill>
                  <a:schemeClr val="tx1"/>
                </a:solidFill>
              </a:rPr>
              <a:t>tragedy exalts and exhibits their heroic suffering.</a:t>
            </a:r>
            <a:endParaRPr lang="tr-TR" sz="3000" dirty="0">
              <a:solidFill>
                <a:schemeClr val="tx1"/>
              </a:solidFill>
            </a:endParaRPr>
          </a:p>
          <a:p>
            <a:r>
              <a:rPr lang="en-GB" sz="3000" dirty="0">
                <a:solidFill>
                  <a:schemeClr val="tx1"/>
                </a:solidFill>
              </a:rPr>
              <a:t>Tragedy is often inspired by pessimism.</a:t>
            </a:r>
          </a:p>
        </p:txBody>
      </p:sp>
    </p:spTree>
    <p:extLst>
      <p:ext uri="{BB962C8B-B14F-4D97-AF65-F5344CB8AC3E}">
        <p14:creationId xmlns:p14="http://schemas.microsoft.com/office/powerpoint/2010/main" val="3070215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82E6C-4FB9-4AC9-841F-3D0A9BEBDF9B}"/>
              </a:ext>
            </a:extLst>
          </p:cNvPr>
          <p:cNvSpPr>
            <a:spLocks noGrp="1"/>
          </p:cNvSpPr>
          <p:nvPr>
            <p:ph idx="1"/>
          </p:nvPr>
        </p:nvSpPr>
        <p:spPr>
          <a:xfrm>
            <a:off x="659231" y="2974024"/>
            <a:ext cx="10358173" cy="2356259"/>
          </a:xfrm>
        </p:spPr>
        <p:txBody>
          <a:bodyPr>
            <a:normAutofit/>
          </a:bodyPr>
          <a:lstStyle/>
          <a:p>
            <a:r>
              <a:rPr lang="en-GB" sz="2800" dirty="0">
                <a:solidFill>
                  <a:schemeClr val="tx1"/>
                </a:solidFill>
              </a:rPr>
              <a:t>In ancient Greece, spectators would come to tragedy performances as if following a religious ceremony</a:t>
            </a:r>
            <a:r>
              <a:rPr lang="tr-TR" sz="2800" dirty="0">
                <a:solidFill>
                  <a:schemeClr val="tx1"/>
                </a:solidFill>
              </a:rPr>
              <a:t>.</a:t>
            </a:r>
          </a:p>
          <a:p>
            <a:r>
              <a:rPr lang="en-GB" sz="2800" dirty="0">
                <a:solidFill>
                  <a:schemeClr val="tx1"/>
                </a:solidFill>
              </a:rPr>
              <a:t>Language and style are an extremely high language, far from daily language.</a:t>
            </a:r>
            <a:endParaRPr lang="tr-TR" sz="2800" dirty="0">
              <a:solidFill>
                <a:schemeClr val="tx1"/>
              </a:solidFill>
            </a:endParaRPr>
          </a:p>
        </p:txBody>
      </p:sp>
    </p:spTree>
    <p:extLst>
      <p:ext uri="{BB962C8B-B14F-4D97-AF65-F5344CB8AC3E}">
        <p14:creationId xmlns:p14="http://schemas.microsoft.com/office/powerpoint/2010/main" val="3832775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9AC0B3-3B98-4136-9260-F4A43CB4E0A7}"/>
              </a:ext>
            </a:extLst>
          </p:cNvPr>
          <p:cNvSpPr>
            <a:spLocks noGrp="1"/>
          </p:cNvSpPr>
          <p:nvPr>
            <p:ph idx="1"/>
          </p:nvPr>
        </p:nvSpPr>
        <p:spPr>
          <a:xfrm>
            <a:off x="574488" y="2686627"/>
            <a:ext cx="11043023" cy="3049155"/>
          </a:xfrm>
        </p:spPr>
        <p:txBody>
          <a:bodyPr>
            <a:normAutofit/>
          </a:bodyPr>
          <a:lstStyle/>
          <a:p>
            <a:r>
              <a:rPr lang="en-GB" sz="3000" dirty="0">
                <a:solidFill>
                  <a:schemeClr val="tx1"/>
                </a:solidFill>
              </a:rPr>
              <a:t>The tie that tragedy establishes with music and dance is “originated from the essence of music,” and it stems from its old religious </a:t>
            </a:r>
            <a:r>
              <a:rPr lang="en-GB" sz="3000" dirty="0" err="1">
                <a:solidFill>
                  <a:schemeClr val="tx1"/>
                </a:solidFill>
              </a:rPr>
              <a:t>characte</a:t>
            </a:r>
            <a:r>
              <a:rPr lang="tr-TR" sz="3000" dirty="0">
                <a:solidFill>
                  <a:schemeClr val="tx1"/>
                </a:solidFill>
              </a:rPr>
              <a:t>r.</a:t>
            </a:r>
          </a:p>
          <a:p>
            <a:r>
              <a:rPr lang="en-GB" sz="3000" dirty="0">
                <a:solidFill>
                  <a:schemeClr val="tx1"/>
                </a:solidFill>
              </a:rPr>
              <a:t>Music survived after the choir disappeared. The choir lost its importance after it started to be seen as an obstacle, not as a basic element of this genre</a:t>
            </a:r>
            <a:r>
              <a:rPr lang="tr-TR" sz="3000" dirty="0">
                <a:solidFill>
                  <a:schemeClr val="tx1"/>
                </a:solidFill>
              </a:rPr>
              <a:t>.</a:t>
            </a:r>
          </a:p>
        </p:txBody>
      </p:sp>
    </p:spTree>
    <p:extLst>
      <p:ext uri="{BB962C8B-B14F-4D97-AF65-F5344CB8AC3E}">
        <p14:creationId xmlns:p14="http://schemas.microsoft.com/office/powerpoint/2010/main" val="1214093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73A4D-2841-48D8-9FF1-409D56BFF42E}"/>
              </a:ext>
            </a:extLst>
          </p:cNvPr>
          <p:cNvSpPr>
            <a:spLocks noGrp="1"/>
          </p:cNvSpPr>
          <p:nvPr>
            <p:ph type="title"/>
          </p:nvPr>
        </p:nvSpPr>
        <p:spPr/>
        <p:txBody>
          <a:bodyPr/>
          <a:lstStyle/>
          <a:p>
            <a:r>
              <a:rPr lang="tr-TR" b="1" dirty="0"/>
              <a:t>COMPONENTS OF TRAGEDY</a:t>
            </a:r>
            <a:endParaRPr lang="en-GB" b="1" dirty="0"/>
          </a:p>
        </p:txBody>
      </p:sp>
      <p:sp>
        <p:nvSpPr>
          <p:cNvPr id="3" name="Content Placeholder 2">
            <a:extLst>
              <a:ext uri="{FF2B5EF4-FFF2-40B4-BE49-F238E27FC236}">
                <a16:creationId xmlns:a16="http://schemas.microsoft.com/office/drawing/2014/main" id="{92020968-ABB4-44E0-9EB5-84BE4AB3883C}"/>
              </a:ext>
            </a:extLst>
          </p:cNvPr>
          <p:cNvSpPr>
            <a:spLocks noGrp="1"/>
          </p:cNvSpPr>
          <p:nvPr>
            <p:ph idx="1"/>
          </p:nvPr>
        </p:nvSpPr>
        <p:spPr/>
        <p:txBody>
          <a:bodyPr>
            <a:normAutofit/>
          </a:bodyPr>
          <a:lstStyle/>
          <a:p>
            <a:pPr>
              <a:buFont typeface="+mj-lt"/>
              <a:buAutoNum type="arabicPeriod"/>
            </a:pPr>
            <a:r>
              <a:rPr lang="en-GB" sz="2800" dirty="0">
                <a:solidFill>
                  <a:schemeClr val="tx1"/>
                </a:solidFill>
              </a:rPr>
              <a:t>Plot</a:t>
            </a:r>
          </a:p>
          <a:p>
            <a:pPr>
              <a:buFont typeface="+mj-lt"/>
              <a:buAutoNum type="arabicPeriod"/>
            </a:pPr>
            <a:r>
              <a:rPr lang="en-GB" sz="2800" dirty="0">
                <a:solidFill>
                  <a:schemeClr val="tx1"/>
                </a:solidFill>
              </a:rPr>
              <a:t>Character</a:t>
            </a:r>
          </a:p>
          <a:p>
            <a:pPr>
              <a:buFont typeface="+mj-lt"/>
              <a:buAutoNum type="arabicPeriod"/>
            </a:pPr>
            <a:r>
              <a:rPr lang="en-GB" sz="2800" dirty="0">
                <a:solidFill>
                  <a:schemeClr val="tx1"/>
                </a:solidFill>
              </a:rPr>
              <a:t>Reasoning</a:t>
            </a:r>
          </a:p>
          <a:p>
            <a:pPr>
              <a:buFont typeface="+mj-lt"/>
              <a:buAutoNum type="arabicPeriod"/>
            </a:pPr>
            <a:r>
              <a:rPr lang="en-GB" sz="2800" dirty="0">
                <a:solidFill>
                  <a:schemeClr val="tx1"/>
                </a:solidFill>
              </a:rPr>
              <a:t>Diction</a:t>
            </a:r>
          </a:p>
          <a:p>
            <a:pPr>
              <a:buFont typeface="+mj-lt"/>
              <a:buAutoNum type="arabicPeriod"/>
            </a:pPr>
            <a:r>
              <a:rPr lang="en-GB" sz="2800" dirty="0">
                <a:solidFill>
                  <a:schemeClr val="tx1"/>
                </a:solidFill>
              </a:rPr>
              <a:t>Song</a:t>
            </a:r>
          </a:p>
          <a:p>
            <a:pPr>
              <a:buFont typeface="+mj-lt"/>
              <a:buAutoNum type="arabicPeriod"/>
            </a:pPr>
            <a:r>
              <a:rPr lang="en-GB" sz="2800" dirty="0">
                <a:solidFill>
                  <a:schemeClr val="tx1"/>
                </a:solidFill>
              </a:rPr>
              <a:t>Spectacle</a:t>
            </a:r>
          </a:p>
        </p:txBody>
      </p:sp>
    </p:spTree>
    <p:extLst>
      <p:ext uri="{BB962C8B-B14F-4D97-AF65-F5344CB8AC3E}">
        <p14:creationId xmlns:p14="http://schemas.microsoft.com/office/powerpoint/2010/main" val="3200411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E4CD-8A4F-4CC5-B89B-B634FB844C51}"/>
              </a:ext>
            </a:extLst>
          </p:cNvPr>
          <p:cNvSpPr>
            <a:spLocks noGrp="1"/>
          </p:cNvSpPr>
          <p:nvPr>
            <p:ph type="title"/>
          </p:nvPr>
        </p:nvSpPr>
        <p:spPr/>
        <p:txBody>
          <a:bodyPr/>
          <a:lstStyle/>
          <a:p>
            <a:r>
              <a:rPr lang="tr-TR" b="1" dirty="0"/>
              <a:t>BASIC CONCEPTS OF A PLOT</a:t>
            </a:r>
            <a:endParaRPr lang="en-GB" b="1" dirty="0"/>
          </a:p>
        </p:txBody>
      </p:sp>
      <p:sp>
        <p:nvSpPr>
          <p:cNvPr id="3" name="Content Placeholder 2">
            <a:extLst>
              <a:ext uri="{FF2B5EF4-FFF2-40B4-BE49-F238E27FC236}">
                <a16:creationId xmlns:a16="http://schemas.microsoft.com/office/drawing/2014/main" id="{8CA6ED72-A27B-4FD3-8BC2-C6E7664D4ECE}"/>
              </a:ext>
            </a:extLst>
          </p:cNvPr>
          <p:cNvSpPr>
            <a:spLocks noGrp="1"/>
          </p:cNvSpPr>
          <p:nvPr>
            <p:ph idx="1"/>
          </p:nvPr>
        </p:nvSpPr>
        <p:spPr>
          <a:xfrm>
            <a:off x="1345454" y="2946400"/>
            <a:ext cx="8825659" cy="2937932"/>
          </a:xfrm>
        </p:spPr>
        <p:txBody>
          <a:bodyPr>
            <a:normAutofit/>
          </a:bodyPr>
          <a:lstStyle/>
          <a:p>
            <a:r>
              <a:rPr lang="en-GB" sz="3200" dirty="0">
                <a:solidFill>
                  <a:schemeClr val="tx1"/>
                </a:solidFill>
              </a:rPr>
              <a:t>A beginning</a:t>
            </a:r>
          </a:p>
          <a:p>
            <a:r>
              <a:rPr lang="en-GB" sz="3200" dirty="0">
                <a:solidFill>
                  <a:schemeClr val="tx1"/>
                </a:solidFill>
              </a:rPr>
              <a:t>A  middle</a:t>
            </a:r>
          </a:p>
          <a:p>
            <a:r>
              <a:rPr lang="en-GB" sz="3200" dirty="0">
                <a:solidFill>
                  <a:schemeClr val="tx1"/>
                </a:solidFill>
              </a:rPr>
              <a:t>An end</a:t>
            </a:r>
          </a:p>
        </p:txBody>
      </p:sp>
    </p:spTree>
    <p:extLst>
      <p:ext uri="{BB962C8B-B14F-4D97-AF65-F5344CB8AC3E}">
        <p14:creationId xmlns:p14="http://schemas.microsoft.com/office/powerpoint/2010/main" val="2737551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716E4-F96A-4166-9FFC-EE49E1C1A45E}"/>
              </a:ext>
            </a:extLst>
          </p:cNvPr>
          <p:cNvSpPr>
            <a:spLocks noGrp="1"/>
          </p:cNvSpPr>
          <p:nvPr>
            <p:ph type="title"/>
          </p:nvPr>
        </p:nvSpPr>
        <p:spPr/>
        <p:txBody>
          <a:bodyPr/>
          <a:lstStyle/>
          <a:p>
            <a:r>
              <a:rPr lang="en-GB" b="1" cap="all" dirty="0" err="1"/>
              <a:t>Kınds</a:t>
            </a:r>
            <a:r>
              <a:rPr lang="en-GB" b="1" cap="all" dirty="0"/>
              <a:t> of plots</a:t>
            </a:r>
          </a:p>
        </p:txBody>
      </p:sp>
      <p:sp>
        <p:nvSpPr>
          <p:cNvPr id="3" name="Content Placeholder 2">
            <a:extLst>
              <a:ext uri="{FF2B5EF4-FFF2-40B4-BE49-F238E27FC236}">
                <a16:creationId xmlns:a16="http://schemas.microsoft.com/office/drawing/2014/main" id="{84FEFC33-C98E-4906-BFFC-6EBBC42FC600}"/>
              </a:ext>
            </a:extLst>
          </p:cNvPr>
          <p:cNvSpPr>
            <a:spLocks noGrp="1"/>
          </p:cNvSpPr>
          <p:nvPr>
            <p:ph idx="1"/>
          </p:nvPr>
        </p:nvSpPr>
        <p:spPr>
          <a:xfrm>
            <a:off x="926354" y="2698750"/>
            <a:ext cx="10846546" cy="3416300"/>
          </a:xfrm>
        </p:spPr>
        <p:txBody>
          <a:bodyPr>
            <a:normAutofit lnSpcReduction="10000"/>
          </a:bodyPr>
          <a:lstStyle/>
          <a:p>
            <a:pPr>
              <a:buFont typeface="+mj-lt"/>
              <a:buAutoNum type="arabicPeriod"/>
            </a:pPr>
            <a:r>
              <a:rPr lang="en-GB" sz="3200" dirty="0">
                <a:solidFill>
                  <a:schemeClr val="tx1"/>
                </a:solidFill>
              </a:rPr>
              <a:t>Simple plot</a:t>
            </a:r>
          </a:p>
          <a:p>
            <a:pPr>
              <a:buFont typeface="+mj-lt"/>
              <a:buAutoNum type="arabicPeriod"/>
            </a:pPr>
            <a:r>
              <a:rPr lang="en-GB" sz="3200" dirty="0">
                <a:solidFill>
                  <a:schemeClr val="tx1"/>
                </a:solidFill>
              </a:rPr>
              <a:t>Complex plot</a:t>
            </a:r>
            <a:endParaRPr lang="tr-TR" sz="3200" dirty="0">
              <a:solidFill>
                <a:schemeClr val="tx1"/>
              </a:solidFill>
            </a:endParaRPr>
          </a:p>
          <a:p>
            <a:pPr>
              <a:buFont typeface="+mj-lt"/>
              <a:buAutoNum type="arabicPeriod"/>
            </a:pPr>
            <a:endParaRPr lang="tr-TR" sz="3200" dirty="0">
              <a:solidFill>
                <a:schemeClr val="tx1"/>
              </a:solidFill>
            </a:endParaRPr>
          </a:p>
          <a:p>
            <a:pPr>
              <a:buFont typeface="Wingdings" panose="05000000000000000000" pitchFamily="2" charset="2"/>
              <a:buChar char="Ø"/>
            </a:pPr>
            <a:r>
              <a:rPr lang="en-GB" sz="3200" dirty="0">
                <a:solidFill>
                  <a:schemeClr val="tx1"/>
                </a:solidFill>
              </a:rPr>
              <a:t>In the simple plot, the action is </a:t>
            </a:r>
            <a:r>
              <a:rPr lang="en-GB" sz="3200" b="1" i="1" dirty="0">
                <a:solidFill>
                  <a:schemeClr val="tx1"/>
                </a:solidFill>
              </a:rPr>
              <a:t>post hoc</a:t>
            </a:r>
            <a:r>
              <a:rPr lang="en-GB" sz="3200" b="1" dirty="0">
                <a:solidFill>
                  <a:schemeClr val="tx1"/>
                </a:solidFill>
              </a:rPr>
              <a:t> </a:t>
            </a:r>
            <a:r>
              <a:rPr lang="en-GB" sz="3200" dirty="0">
                <a:solidFill>
                  <a:schemeClr val="tx1"/>
                </a:solidFill>
              </a:rPr>
              <a:t>(after)</a:t>
            </a:r>
          </a:p>
          <a:p>
            <a:pPr>
              <a:buFont typeface="Wingdings" panose="05000000000000000000" pitchFamily="2" charset="2"/>
              <a:buChar char="Ø"/>
            </a:pPr>
            <a:r>
              <a:rPr lang="en-GB" sz="3200" dirty="0">
                <a:solidFill>
                  <a:schemeClr val="tx1"/>
                </a:solidFill>
              </a:rPr>
              <a:t>In the complex plot, the action is </a:t>
            </a:r>
            <a:r>
              <a:rPr lang="en-GB" sz="3200" b="1" i="1" dirty="0">
                <a:solidFill>
                  <a:schemeClr val="tx1"/>
                </a:solidFill>
              </a:rPr>
              <a:t>propter hoc</a:t>
            </a:r>
            <a:r>
              <a:rPr lang="en-GB" sz="3200" b="1" dirty="0">
                <a:solidFill>
                  <a:schemeClr val="tx1"/>
                </a:solidFill>
              </a:rPr>
              <a:t> </a:t>
            </a:r>
            <a:r>
              <a:rPr lang="en-GB" sz="3200" dirty="0">
                <a:solidFill>
                  <a:schemeClr val="tx1"/>
                </a:solidFill>
              </a:rPr>
              <a:t>(because of)</a:t>
            </a:r>
          </a:p>
        </p:txBody>
      </p:sp>
    </p:spTree>
    <p:extLst>
      <p:ext uri="{BB962C8B-B14F-4D97-AF65-F5344CB8AC3E}">
        <p14:creationId xmlns:p14="http://schemas.microsoft.com/office/powerpoint/2010/main" val="11087555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286</TotalTime>
  <Words>918</Words>
  <Application>Microsoft Office PowerPoint</Application>
  <PresentationFormat>Widescreen</PresentationFormat>
  <Paragraphs>111</Paragraphs>
  <Slides>15</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Times New Roman</vt:lpstr>
      <vt:lpstr>Wingdings</vt:lpstr>
      <vt:lpstr>Wingdings 3</vt:lpstr>
      <vt:lpstr>Ion Boardroom</vt:lpstr>
      <vt:lpstr>DEVELOPMENT OF TRAGEDY</vt:lpstr>
      <vt:lpstr>PowerPoint Presentation</vt:lpstr>
      <vt:lpstr>PowerPoint Presentation</vt:lpstr>
      <vt:lpstr>PowerPoint Presentation</vt:lpstr>
      <vt:lpstr>PowerPoint Presentation</vt:lpstr>
      <vt:lpstr>PowerPoint Presentation</vt:lpstr>
      <vt:lpstr>COMPONENTS OF TRAGEDY</vt:lpstr>
      <vt:lpstr>BASIC CONCEPTS OF A PLOT</vt:lpstr>
      <vt:lpstr>Kınds of plots</vt:lpstr>
      <vt:lpstr>Components of Plot</vt:lpstr>
      <vt:lpstr>QUANTATIVE PARTS OF TRAGEDY</vt:lpstr>
      <vt:lpstr>ASPECTS OF A TRAGIC CHARACTER</vt:lpstr>
      <vt:lpstr>KINDS OF ANAGNORISIS (RECOGNITION)</vt:lpstr>
      <vt:lpstr>PowerPoint Presentation</vt:lpstr>
      <vt:lpstr>KINDS OF TRAGEDY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TRAGEDY</dc:title>
  <dc:creator>Author</dc:creator>
  <cp:lastModifiedBy>Author</cp:lastModifiedBy>
  <cp:revision>59</cp:revision>
  <dcterms:created xsi:type="dcterms:W3CDTF">2020-11-18T19:35:13Z</dcterms:created>
  <dcterms:modified xsi:type="dcterms:W3CDTF">2021-11-10T17:04:20Z</dcterms:modified>
</cp:coreProperties>
</file>