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14.02.2018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14.02.2018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14.02.2018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14.02.2018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Nükleer bir İran uluslararası barışa ve güvenliğe çok ciddi bir tehdit midir?</a:t>
            </a:r>
          </a:p>
          <a:p>
            <a:r>
              <a:rPr lang="tr-TR" sz="1400" dirty="0" smtClean="0"/>
              <a:t>Nükleer silahların yayılmasını önleme çabaları büyük ölçüde iki yüzlülüğe ve Avrupa merkezci ön yargılara mı dayanmaktadır?</a:t>
            </a:r>
          </a:p>
          <a:p>
            <a:r>
              <a:rPr lang="tr-TR" sz="1400" dirty="0" smtClean="0"/>
              <a:t>Füze kalkanları nükleer saldırı tehlikesine bir çözüm olarak düşünülebilir mi?</a:t>
            </a:r>
          </a:p>
          <a:p>
            <a:r>
              <a:rPr lang="tr-TR" sz="1400" dirty="0" smtClean="0"/>
              <a:t>Nükleer silahla ahlaki açıdan savunulabilir mi?</a:t>
            </a:r>
          </a:p>
          <a:p>
            <a:r>
              <a:rPr lang="tr-TR" sz="1400" dirty="0" smtClean="0"/>
              <a:t>Nükleer silahlardan arındırılmış bir dünya mümkün müdür? Arzu edilir bir şey midir?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XIV. </a:t>
            </a:r>
            <a:r>
              <a:rPr lang="tr-TR" sz="4000" dirty="0"/>
              <a:t>hafta</a:t>
            </a:r>
          </a:p>
        </p:txBody>
      </p:sp>
      <p:sp>
        <p:nvSpPr>
          <p:cNvPr id="3" name="İçerik Yer Tutucusu 2"/>
          <p:cNvSpPr>
            <a:spLocks noGrp="1"/>
          </p:cNvSpPr>
          <p:nvPr>
            <p:ph idx="1"/>
          </p:nvPr>
        </p:nvSpPr>
        <p:spPr/>
        <p:txBody>
          <a:bodyPr>
            <a:normAutofit lnSpcReduction="10000"/>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NÜKLEER SİLAHLAR</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‘‘11. </a:t>
            </a:r>
            <a:r>
              <a:rPr lang="tr-TR" sz="1200" dirty="0"/>
              <a:t>Bölüm: </a:t>
            </a:r>
            <a:r>
              <a:rPr lang="tr-TR" sz="1200" dirty="0" smtClean="0"/>
              <a:t>Nükleer Silahların Yayılması ve Nükleer </a:t>
            </a:r>
          </a:p>
          <a:p>
            <a:pPr indent="0">
              <a:lnSpc>
                <a:spcPct val="100000"/>
              </a:lnSpc>
              <a:spcBef>
                <a:spcPts val="0"/>
              </a:spcBef>
              <a:buNone/>
            </a:pPr>
            <a:r>
              <a:rPr lang="tr-TR" sz="1200" dirty="0"/>
              <a:t> </a:t>
            </a:r>
            <a:r>
              <a:rPr lang="tr-TR" sz="1200" dirty="0" smtClean="0"/>
              <a:t>                           Silahsızlanma’’, </a:t>
            </a:r>
            <a:r>
              <a:rPr lang="tr-TR" sz="1200" i="1" dirty="0" smtClean="0"/>
              <a:t>Küresel Siyaset</a:t>
            </a:r>
            <a:r>
              <a:rPr lang="tr-TR" sz="1200" dirty="0" smtClean="0"/>
              <a:t>, çev. N. Uslu ve H. Özdemir, Ankara, </a:t>
            </a:r>
          </a:p>
          <a:p>
            <a:pPr indent="0">
              <a:lnSpc>
                <a:spcPct val="100000"/>
              </a:lnSpc>
              <a:spcBef>
                <a:spcPts val="0"/>
              </a:spcBef>
              <a:buNone/>
            </a:pPr>
            <a:r>
              <a:rPr lang="tr-TR" sz="1200" dirty="0"/>
              <a:t> </a:t>
            </a:r>
            <a:r>
              <a:rPr lang="tr-TR" sz="1200" dirty="0" smtClean="0"/>
              <a:t>                           Adres Yayınları, 2013, s. 317-338.</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Nükleer Silahlar</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a:bodyPr>
          <a:lstStyle/>
          <a:p>
            <a:r>
              <a:rPr lang="tr-TR" sz="1400" dirty="0" smtClean="0"/>
              <a:t>Nükleer silahlar: Patlama ısı ve radyasyon etkisi yoluyla hedeflerini yok eden, nükleer </a:t>
            </a:r>
            <a:r>
              <a:rPr lang="tr-TR" sz="1400" dirty="0" err="1" smtClean="0"/>
              <a:t>fizyon</a:t>
            </a:r>
            <a:r>
              <a:rPr lang="tr-TR" sz="1400" dirty="0" smtClean="0"/>
              <a:t> (atom bombaları) ya da nükleer füzyon (hidrojen bombaları) ilkesine göre çalışan silahlardır.</a:t>
            </a:r>
          </a:p>
          <a:p>
            <a:r>
              <a:rPr lang="tr-TR" sz="1400" dirty="0" smtClean="0"/>
              <a:t>Kitle imha silahları: Kitlesel ve ayırım gözetmeyen tahrip kapasitesine sahip, nükleer, radyolojik, kimyasal ve biyolojik silahları içeren silah kategorisidir.</a:t>
            </a:r>
          </a:p>
          <a:p>
            <a:r>
              <a:rPr lang="tr-TR" sz="1400" dirty="0" smtClean="0"/>
              <a:t>Nükleer silahların yayılması: Daha fazla devletin veya başka aktörlerin nükleer silah elde etmeleriyle (yatay yayılma) veya mevcut nükleer devletlerin nükleer silahlarını artırmalarıyla (dikey yayılma) ortaya çıkan durumdur.</a:t>
            </a:r>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Silahlanma yarışı: İki ya da daha fazla devletin birbirlerine tepki olarak silah elde etmeye veya askeri kapasitelerini artırmaya çalışmalarıdır. Bu konudaki klasik örnekler I. Dünya Savaşı öncesindeki İngiliz-Alman deniz silahları yarışı ile Soğuk Savaş dönemindeki ABD-SSCB nükleer silahlanma yarışıdır. Savunmaya dönük yanlış hesaplar (güvenlik çıkmazı) silahlanma yarışını teşvik edebileceği gibi, bir ya da daha fazla devletin saldırgan politikalar takip etmek için askeri üstünlük peşinde koşmaları halinde de ortaya çıkabilmektedir. Silahlanma yarışları korku ve paranoyayı artırarak ve savaşçı siyaseti güçlendirerek, savaş olasılığını </a:t>
            </a:r>
            <a:r>
              <a:rPr lang="tr-TR" sz="1400" dirty="0" smtClean="0"/>
              <a:t>artırabilir</a:t>
            </a:r>
            <a:r>
              <a:rPr lang="tr-TR" sz="1400" dirty="0"/>
              <a:t> </a:t>
            </a:r>
            <a:r>
              <a:rPr lang="tr-TR" sz="1400" dirty="0" smtClean="0"/>
              <a:t>ama caydırıcılığın sağlanmasına da yardımcı olabilir.</a:t>
            </a:r>
            <a:endParaRPr lang="tr-TR" sz="1400" dirty="0"/>
          </a:p>
          <a:p>
            <a:endParaRPr lang="tr-TR" sz="1400" dirty="0" smtClean="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İlk vuruş: Düşmana karşı gerçekleştirilen önleyici veya sürpriz saldırıdır.</a:t>
            </a:r>
          </a:p>
          <a:p>
            <a:r>
              <a:rPr lang="tr-TR" sz="1400" dirty="0" smtClean="0"/>
              <a:t>İkinci vuruş: İlk vuruş saldırısına tepki olarak düşmana karşı gerçekleştirilen misilleme saldırısıdır.</a:t>
            </a:r>
          </a:p>
          <a:p>
            <a:r>
              <a:rPr lang="tr-TR" sz="1400" dirty="0" smtClean="0"/>
              <a:t>Nükleer kış: Nükleer patlamaların ortaya çıkaracağı duman ve tozun Güneş’in ışınlarını söndüreceği ve yeryüzündeki ısıları aşırı derecede düşüreceği teorisidir.</a:t>
            </a:r>
          </a:p>
          <a:p>
            <a:r>
              <a:rPr lang="tr-TR" sz="1400" dirty="0" smtClean="0"/>
              <a:t>Nükleer şemsiye: Temel nükleer güçlerin sunduğu garantilerle, nükleer olmayan devletlere veya küçük nükleer güçlere sağlanan korumadır. Uzatılmış caydırıcılığın bir şeklidir.</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Silahların kontrolü: Silahların üretimi, dağıtımı ve kullanılmasını sınırlandıran anlaşmalar ile ilahların yayılmasını sınırlandırmak amacıyla oluşturulan mekanizmalardır.</a:t>
            </a:r>
          </a:p>
          <a:p>
            <a:r>
              <a:rPr lang="tr-TR" sz="1400" dirty="0" smtClean="0"/>
              <a:t>Silahsızlanma: Silahları veya silah kategorilerini azaltarak veya ortadan kaldırarak savaşma kapasitesini azaltmadır.</a:t>
            </a:r>
          </a:p>
          <a:p>
            <a:r>
              <a:rPr lang="tr-TR" sz="1400" dirty="0" smtClean="0"/>
              <a:t>Barış getirisi: Silahları tereyağına çevirme olarak da isimlendirilen, süper rekabetinin sona ermesinin ortaya çıkardığı, askeri harcamaları azaltma ve ekonomik ve sosyal harcamaları artırma fırsatıdır. </a:t>
            </a:r>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Bush doktrini: Hiçbir zaman tam olsa formüle edilmemiş olsa da WMD ve/veya teröristleri barındırma yoluyla ABD’yi tehdit </a:t>
            </a:r>
            <a:r>
              <a:rPr lang="tr-TR" sz="1400" dirty="0" err="1"/>
              <a:t>ettği</a:t>
            </a:r>
            <a:r>
              <a:rPr lang="tr-TR" sz="1400" dirty="0"/>
              <a:t> düşünülen devletlere karşı muhtemelen rejim değişikliğini hedefleyen önleyici askeri harekat gerçekleştirilmesini öngören doktrindir. </a:t>
            </a:r>
          </a:p>
          <a:p>
            <a:r>
              <a:rPr lang="tr-TR" sz="1400" dirty="0" err="1" smtClean="0"/>
              <a:t>Jus</a:t>
            </a:r>
            <a:r>
              <a:rPr lang="tr-TR" sz="1400" dirty="0" smtClean="0"/>
              <a:t> ad </a:t>
            </a:r>
            <a:r>
              <a:rPr lang="tr-TR" sz="1400" dirty="0" err="1" smtClean="0"/>
              <a:t>bellum</a:t>
            </a:r>
            <a:r>
              <a:rPr lang="tr-TR" sz="1400" dirty="0" smtClean="0"/>
              <a:t>: Meşru güç kullanımını kısıtlayan ilkelerde yansımasını bulacak şekilde haklı nedenlerle savaşa başvurmaktır.</a:t>
            </a:r>
          </a:p>
          <a:p>
            <a:r>
              <a:rPr lang="tr-TR" sz="1400" dirty="0" err="1" smtClean="0"/>
              <a:t>Jus</a:t>
            </a:r>
            <a:r>
              <a:rPr lang="tr-TR" sz="1400" dirty="0" smtClean="0"/>
              <a:t> in </a:t>
            </a:r>
            <a:r>
              <a:rPr lang="tr-TR" sz="1400" dirty="0" err="1" smtClean="0"/>
              <a:t>bello</a:t>
            </a:r>
            <a:r>
              <a:rPr lang="tr-TR" sz="1400" dirty="0" smtClean="0"/>
              <a:t>: Savaşın nasıl yürütülmesi konusundaki ilkeleri taahhüt ederek, savaşın adil bir şekilde idaresidir.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Nükleer Silahlar</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err="1" smtClean="0"/>
              <a:t>Pasifizm</a:t>
            </a:r>
            <a:r>
              <a:rPr lang="tr-TR" sz="1400" dirty="0" smtClean="0"/>
              <a:t>: Barışa adanmışlık veya savaş ya da şiddetin her koşul altında reddidir. </a:t>
            </a:r>
          </a:p>
          <a:p>
            <a:r>
              <a:rPr lang="tr-TR" sz="1400" dirty="0" smtClean="0"/>
              <a:t>Yan zarar: Askeri bir operasyon sırasında ortaya çıkan, amaçlanmamış ve kazara neden olunan hasar ve zarardır.</a:t>
            </a:r>
          </a:p>
          <a:p>
            <a:r>
              <a:rPr lang="tr-TR" sz="1400" dirty="0" smtClean="0"/>
              <a:t>Kirli eller sorunu: Siyasetçilerin siyasal toplumun çıkarları uğruna, genel kabul gören ahlak kurallarına karşı çıkmasının gerekli olabileceği ve yanlış şeyler yapmanın doğru olabileceği sorunlu durumdur.</a:t>
            </a:r>
          </a:p>
          <a:p>
            <a:r>
              <a:rPr lang="tr-TR" sz="1400" dirty="0" smtClean="0"/>
              <a:t>Vicdani ret: Genellikle bir savaş unsuru olarak hareket etmenin ahlaken yanlış olduğu inancına dayalı bilinç temelinde silahlı kuvvetlere zorunlu katılıma karşı duruştur.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MAD ayrı bir silah kategorisi midir? Nükleer silahlar </a:t>
            </a:r>
            <a:r>
              <a:rPr lang="tr-TR" sz="1400" dirty="0" err="1" smtClean="0"/>
              <a:t>MAD’in</a:t>
            </a:r>
            <a:r>
              <a:rPr lang="tr-TR" sz="1400" dirty="0" smtClean="0"/>
              <a:t> tek gerçek örneği midir?</a:t>
            </a:r>
          </a:p>
          <a:p>
            <a:r>
              <a:rPr lang="tr-TR" sz="1400" dirty="0" smtClean="0"/>
              <a:t>Devletler neden nükleer silah elde etmeye çalışırlar?</a:t>
            </a:r>
          </a:p>
          <a:p>
            <a:r>
              <a:rPr lang="tr-TR" sz="1400" dirty="0" smtClean="0"/>
              <a:t>Belli devletler neden nükleer silah üretmeye çalışmaz?</a:t>
            </a:r>
          </a:p>
          <a:p>
            <a:r>
              <a:rPr lang="tr-TR" sz="1400" dirty="0" smtClean="0"/>
              <a:t>Nükleer caydırıcılık teorisi ne kadar inandırıcıdır?</a:t>
            </a:r>
          </a:p>
          <a:p>
            <a:r>
              <a:rPr lang="tr-TR" sz="1400" dirty="0" smtClean="0"/>
              <a:t>Nükleer silahların yanlış ellere geçme fikri basitçe bir Avrupa merkezcilik örneği midir?</a:t>
            </a:r>
          </a:p>
          <a:p>
            <a:r>
              <a:rPr lang="tr-TR" sz="1400" dirty="0" smtClean="0"/>
              <a:t>Etkin bir nükleer silahların kontrol edilmesi sisteminin ortaya çıkartılması neden bu kadar zordur?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701</TotalTime>
  <Words>691</Words>
  <Application>Microsoft Office PowerPoint</Application>
  <PresentationFormat>Ekran Gösterisi (4:3)</PresentationFormat>
  <Paragraphs>48</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ULS234  UluslararasI Polİtİka-II</vt:lpstr>
      <vt:lpstr>XIV. hafta</vt:lpstr>
      <vt:lpstr>Uluslararası Politikada Nükleer Silahlar Kavramlar</vt:lpstr>
      <vt:lpstr>Uluslararası Politikada Nükleer Silahlar Kavramlar</vt:lpstr>
      <vt:lpstr>Uluslararası Politikada Nükleer Silahlar Kavramlar</vt:lpstr>
      <vt:lpstr>Uluslararası Politikada Nükleer Silahlar Kavramlar</vt:lpstr>
      <vt:lpstr>Uluslararası Politikada Nükleer Silahlar Kavramlar</vt:lpstr>
      <vt:lpstr>Uluslararası Politikada Nükleer Silahlar Kavramlar</vt:lpstr>
      <vt:lpstr>Uluslararası Politikada Nükleer Silahlar Sorular</vt:lpstr>
      <vt:lpstr>Uluslararası Politikada Nükleer Silahlar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189</cp:revision>
  <dcterms:created xsi:type="dcterms:W3CDTF">2018-02-05T17:47:31Z</dcterms:created>
  <dcterms:modified xsi:type="dcterms:W3CDTF">2018-02-14T20:19:51Z</dcterms:modified>
</cp:coreProperties>
</file>