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55"/>
  </p:notesMasterIdLst>
  <p:sldIdLst>
    <p:sldId id="256" r:id="rId2"/>
    <p:sldId id="268" r:id="rId3"/>
    <p:sldId id="260" r:id="rId4"/>
    <p:sldId id="270" r:id="rId5"/>
    <p:sldId id="258" r:id="rId6"/>
    <p:sldId id="262" r:id="rId7"/>
    <p:sldId id="272" r:id="rId8"/>
    <p:sldId id="274" r:id="rId9"/>
    <p:sldId id="263" r:id="rId10"/>
    <p:sldId id="265" r:id="rId11"/>
    <p:sldId id="266" r:id="rId12"/>
    <p:sldId id="276" r:id="rId13"/>
    <p:sldId id="278" r:id="rId14"/>
    <p:sldId id="280" r:id="rId15"/>
    <p:sldId id="281" r:id="rId16"/>
    <p:sldId id="282" r:id="rId17"/>
    <p:sldId id="283" r:id="rId18"/>
    <p:sldId id="284" r:id="rId19"/>
    <p:sldId id="291" r:id="rId20"/>
    <p:sldId id="289" r:id="rId21"/>
    <p:sldId id="286" r:id="rId22"/>
    <p:sldId id="297" r:id="rId23"/>
    <p:sldId id="292" r:id="rId24"/>
    <p:sldId id="299" r:id="rId25"/>
    <p:sldId id="294" r:id="rId26"/>
    <p:sldId id="295" r:id="rId27"/>
    <p:sldId id="301" r:id="rId28"/>
    <p:sldId id="300" r:id="rId29"/>
    <p:sldId id="303" r:id="rId30"/>
    <p:sldId id="314" r:id="rId31"/>
    <p:sldId id="315" r:id="rId32"/>
    <p:sldId id="317" r:id="rId33"/>
    <p:sldId id="318" r:id="rId34"/>
    <p:sldId id="319" r:id="rId35"/>
    <p:sldId id="320" r:id="rId36"/>
    <p:sldId id="322" r:id="rId37"/>
    <p:sldId id="323" r:id="rId38"/>
    <p:sldId id="324" r:id="rId39"/>
    <p:sldId id="304" r:id="rId40"/>
    <p:sldId id="305" r:id="rId41"/>
    <p:sldId id="306" r:id="rId42"/>
    <p:sldId id="307" r:id="rId43"/>
    <p:sldId id="308" r:id="rId44"/>
    <p:sldId id="309" r:id="rId45"/>
    <p:sldId id="310" r:id="rId46"/>
    <p:sldId id="311" r:id="rId47"/>
    <p:sldId id="312" r:id="rId48"/>
    <p:sldId id="313" r:id="rId49"/>
    <p:sldId id="325" r:id="rId50"/>
    <p:sldId id="326" r:id="rId51"/>
    <p:sldId id="302" r:id="rId52"/>
    <p:sldId id="327" r:id="rId53"/>
    <p:sldId id="32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43" d="100"/>
          <a:sy n="143" d="100"/>
        </p:scale>
        <p:origin x="-14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B8B61-68F6-0C4B-9D98-141696671DEB}" type="datetimeFigureOut">
              <a:rPr lang="en-US" smtClean="0"/>
              <a:t>5/3/20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294D0-5FB6-1340-9567-7E7BF10F84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ayt Görüntüsü Yer Tutucusu 1"/>
          <p:cNvSpPr>
            <a:spLocks noGrp="1" noRot="1" noChangeAspect="1" noTextEdit="1"/>
          </p:cNvSpPr>
          <p:nvPr>
            <p:ph type="sldImg"/>
          </p:nvPr>
        </p:nvSpPr>
        <p:spPr>
          <a:ln/>
        </p:spPr>
      </p:sp>
      <p:sp>
        <p:nvSpPr>
          <p:cNvPr id="21507" name="Not Yer Tutucusu 2"/>
          <p:cNvSpPr>
            <a:spLocks noGrp="1"/>
          </p:cNvSpPr>
          <p:nvPr>
            <p:ph type="body" idx="1"/>
          </p:nvPr>
        </p:nvSpPr>
        <p:spPr>
          <a:noFill/>
        </p:spPr>
        <p:txBody>
          <a:bodyPr/>
          <a:lstStyle/>
          <a:p>
            <a:endParaRPr lang="en-US">
              <a:latin typeface="Arial" pitchFamily="36" charset="0"/>
            </a:endParaRPr>
          </a:p>
        </p:txBody>
      </p:sp>
      <p:sp>
        <p:nvSpPr>
          <p:cNvPr id="21508" name="Slayt Numarası Yer Tutucusu 3"/>
          <p:cNvSpPr>
            <a:spLocks noGrp="1"/>
          </p:cNvSpPr>
          <p:nvPr>
            <p:ph type="sldNum" sz="quarter" idx="5"/>
          </p:nvPr>
        </p:nvSpPr>
        <p:spPr>
          <a:noFill/>
          <a:ln>
            <a:miter lim="800000"/>
            <a:headEnd/>
            <a:tailEnd/>
          </a:ln>
        </p:spPr>
        <p:txBody>
          <a:bodyPr/>
          <a:lstStyle/>
          <a:p>
            <a:fld id="{D3EBE3D9-2EE9-F643-9BDD-9C850354FAC8}" type="slidenum">
              <a:rPr lang="tr-TR"/>
              <a:pPr/>
              <a:t>42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4CF8E6A1-05B1-E84B-AE11-1C48124741B1}"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F8E6A1-05B1-E84B-AE11-1C48124741B1}"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F8E6A1-05B1-E84B-AE11-1C48124741B1}"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F8E6A1-05B1-E84B-AE11-1C48124741B1}"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CF8E6A1-05B1-E84B-AE11-1C48124741B1}" type="datetimeFigureOut">
              <a:rPr lang="en-US" smtClean="0"/>
              <a:t>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4CF8E6A1-05B1-E84B-AE11-1C48124741B1}" type="datetimeFigureOut">
              <a:rPr lang="en-US" smtClean="0"/>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4CF8E6A1-05B1-E84B-AE11-1C48124741B1}" type="datetimeFigureOut">
              <a:rPr lang="en-US" smtClean="0"/>
              <a:t>5/3/20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4CF8E6A1-05B1-E84B-AE11-1C48124741B1}" type="datetimeFigureOut">
              <a:rPr lang="en-US" smtClean="0"/>
              <a:t>5/3/20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8E6A1-05B1-E84B-AE11-1C48124741B1}" type="datetimeFigureOut">
              <a:rPr lang="en-US" smtClean="0"/>
              <a:t>5/3/20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F8E6A1-05B1-E84B-AE11-1C48124741B1}" type="datetimeFigureOut">
              <a:rPr lang="en-US" smtClean="0"/>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F8E6A1-05B1-E84B-AE11-1C48124741B1}" type="datetimeFigureOut">
              <a:rPr lang="en-US" smtClean="0"/>
              <a:t>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00B7F-1976-D94A-9203-7FEEB022E6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8E6A1-05B1-E84B-AE11-1C48124741B1}" type="datetimeFigureOut">
              <a:rPr lang="en-US" smtClean="0"/>
              <a:t>5/3/20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00B7F-1976-D94A-9203-7FEEB022E6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Odontojenik</a:t>
            </a:r>
            <a:r>
              <a:rPr lang="en-US" dirty="0" smtClean="0"/>
              <a:t> </a:t>
            </a:r>
            <a:r>
              <a:rPr lang="en-US" dirty="0" err="1" smtClean="0"/>
              <a:t>Tümörler</a:t>
            </a:r>
            <a:endParaRPr lang="en-US" dirty="0"/>
          </a:p>
        </p:txBody>
      </p:sp>
      <p:sp>
        <p:nvSpPr>
          <p:cNvPr id="3" name="Subtitle 2"/>
          <p:cNvSpPr>
            <a:spLocks noGrp="1"/>
          </p:cNvSpPr>
          <p:nvPr>
            <p:ph type="subTitle" idx="1"/>
          </p:nvPr>
        </p:nvSpPr>
        <p:spPr/>
        <p:txBody>
          <a:bodyPr/>
          <a:lstStyle/>
          <a:p>
            <a:r>
              <a:rPr lang="en-US" dirty="0" smtClean="0"/>
              <a:t>Prof. Dr. </a:t>
            </a:r>
            <a:r>
              <a:rPr lang="en-US" dirty="0" err="1" smtClean="0"/>
              <a:t>Funda</a:t>
            </a:r>
            <a:r>
              <a:rPr lang="en-US" dirty="0" smtClean="0"/>
              <a:t> TUĞCU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350"/>
            <a:ext cx="8229600" cy="288925"/>
          </a:xfrm>
        </p:spPr>
        <p:txBody>
          <a:bodyPr>
            <a:normAutofit fontScale="90000"/>
          </a:bodyPr>
          <a:lstStyle/>
          <a:p>
            <a:pPr>
              <a:defRPr/>
            </a:pPr>
            <a:endParaRPr lang="en-US">
              <a:ea typeface="+mj-ea"/>
              <a:cs typeface="+mj-cs"/>
            </a:endParaRPr>
          </a:p>
        </p:txBody>
      </p:sp>
      <p:sp>
        <p:nvSpPr>
          <p:cNvPr id="3" name="İçerik Yer Tutucusu 2"/>
          <p:cNvSpPr>
            <a:spLocks noGrp="1"/>
          </p:cNvSpPr>
          <p:nvPr>
            <p:ph idx="1"/>
          </p:nvPr>
        </p:nvSpPr>
        <p:spPr>
          <a:xfrm>
            <a:off x="0" y="115888"/>
            <a:ext cx="8686800" cy="5903912"/>
          </a:xfrm>
        </p:spPr>
        <p:txBody>
          <a:bodyPr/>
          <a:lstStyle/>
          <a:p>
            <a:pPr>
              <a:defRPr/>
            </a:pPr>
            <a:endParaRPr lang="tr-TR" dirty="0" smtClean="0">
              <a:ea typeface="+mn-ea"/>
              <a:cs typeface="+mn-cs"/>
            </a:endParaRPr>
          </a:p>
          <a:p>
            <a:pPr>
              <a:defRPr/>
            </a:pPr>
            <a:endParaRPr lang="tr-TR" dirty="0" smtClean="0"/>
          </a:p>
          <a:p>
            <a:pPr>
              <a:defRPr/>
            </a:pPr>
            <a:endParaRPr lang="tr-TR" dirty="0" smtClean="0">
              <a:ea typeface="+mn-ea"/>
              <a:cs typeface="+mn-cs"/>
            </a:endParaRPr>
          </a:p>
          <a:p>
            <a:pPr>
              <a:defRPr/>
            </a:pPr>
            <a:r>
              <a:rPr lang="tr-TR" dirty="0" smtClean="0">
                <a:ea typeface="+mn-ea"/>
                <a:cs typeface="+mn-cs"/>
              </a:rPr>
              <a:t>Odontojen </a:t>
            </a:r>
            <a:r>
              <a:rPr lang="tr-TR" dirty="0">
                <a:ea typeface="+mn-ea"/>
                <a:cs typeface="+mn-cs"/>
              </a:rPr>
              <a:t>tümörler, klinik davranışlarına ve histopatolojik özelliklerine göre hamartomdan maligniteye kadar değişen heterojen bir grup lezyondur. Bu tümörler, dişleri oluşturan dokulardan köken aldığı için çenelere özgüdür ve genellikle diş hekimliğini ilgilendirir.</a:t>
            </a:r>
            <a:r>
              <a:rPr lang="tr-TR" dirty="0" smtClean="0">
                <a:ea typeface="+mn-ea"/>
                <a:cs typeface="+mn-cs"/>
              </a:rPr>
              <a:t> </a:t>
            </a:r>
            <a:endParaRPr lang="tr-TR" dirty="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smtClean="0">
                <a:ea typeface="+mn-ea"/>
                <a:cs typeface="+mn-cs"/>
              </a:rPr>
              <a:t>Odontojen tümörler normal odontogenezis sürecinde olduğu gibi odontojen ektomezenkim ve epitel arasındaki karşılıklı indüksiyon mekanizmasıyla ortaya çıkar ve bu tümörlerin sınıflamasında bu indüksiyon mekanizması baz alınır.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endParaRPr lang="en-US">
              <a:ea typeface="+mj-ea"/>
              <a:cs typeface="+mj-cs"/>
            </a:endParaRPr>
          </a:p>
        </p:txBody>
      </p:sp>
      <p:sp>
        <p:nvSpPr>
          <p:cNvPr id="3" name="İçerik Yer Tutucusu 2"/>
          <p:cNvSpPr>
            <a:spLocks noGrp="1"/>
          </p:cNvSpPr>
          <p:nvPr>
            <p:ph idx="1"/>
          </p:nvPr>
        </p:nvSpPr>
        <p:spPr/>
        <p:txBody>
          <a:bodyPr/>
          <a:lstStyle/>
          <a:p>
            <a:r>
              <a:rPr lang="tr-TR" sz="2400">
                <a:ea typeface="ＭＳ Ｐゴシック" pitchFamily="36" charset="-128"/>
                <a:cs typeface="ＭＳ Ｐゴシック" pitchFamily="36" charset="-128"/>
              </a:rPr>
              <a:t>Odontojen tümörlerle ilgili en son güncelleme 2017 yılının başında yapılmıştır.</a:t>
            </a:r>
          </a:p>
          <a:p>
            <a:r>
              <a:rPr lang="tr-TR" sz="2400">
                <a:ea typeface="ＭＳ Ｐゴシック" pitchFamily="36" charset="-128"/>
                <a:cs typeface="ＭＳ Ｐゴシック" pitchFamily="36" charset="-128"/>
              </a:rPr>
              <a:t> Bu sınıflamaya göre; iyi huylu tümörler köken aldıkları diş germi yapısına bağlı olarak epitelyal, mezenkimal (ektomezenkimal) veya mikst olarak sınıflanmıştır.</a:t>
            </a:r>
          </a:p>
          <a:p>
            <a:r>
              <a:rPr lang="tr-TR" sz="2400">
                <a:ea typeface="ＭＳ Ｐゴシック" pitchFamily="36" charset="-128"/>
                <a:cs typeface="ＭＳ Ｐゴシック" pitchFamily="36" charset="-128"/>
              </a:rPr>
              <a:t> Kötü huylu tümörler ise oldukça enderdir ve iyi huylu tümör sınıflamasına benzer şekilde epitelyal, mezenkimal veya her iki komponentinde malign olmasına göre adlandırılırlar.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684213" y="260350"/>
            <a:ext cx="7427912" cy="1416050"/>
          </a:xfrm>
        </p:spPr>
        <p:txBody>
          <a:bodyPr>
            <a:normAutofit fontScale="90000"/>
          </a:bodyPr>
          <a:lstStyle/>
          <a:p>
            <a:pPr algn="ctr" eaLnBrk="1" hangingPunct="1"/>
            <a:r>
              <a:rPr lang="tr-TR" dirty="0">
                <a:ea typeface="ＭＳ Ｐゴシック" pitchFamily="36" charset="-128"/>
                <a:cs typeface="ＭＳ Ｐゴシック" pitchFamily="36" charset="-128"/>
              </a:rPr>
              <a:t>Odontojen </a:t>
            </a:r>
            <a:r>
              <a:rPr lang="tr-TR" sz="4000" dirty="0">
                <a:ea typeface="ＭＳ Ｐゴシック" pitchFamily="36" charset="-128"/>
                <a:cs typeface="ＭＳ Ｐゴシック" pitchFamily="36" charset="-128"/>
              </a:rPr>
              <a:t>tümörler  </a:t>
            </a:r>
            <a:r>
              <a:rPr lang="tr-TR" sz="4000" dirty="0" smtClean="0">
                <a:ea typeface="ＭＳ Ｐゴシック" pitchFamily="36" charset="-128"/>
                <a:cs typeface="ＭＳ Ｐゴシック" pitchFamily="36" charset="-128"/>
              </a:rPr>
              <a:t/>
            </a:r>
            <a:br>
              <a:rPr lang="tr-TR" sz="4000" dirty="0" smtClean="0">
                <a:ea typeface="ＭＳ Ｐゴシック" pitchFamily="36" charset="-128"/>
                <a:cs typeface="ＭＳ Ｐゴシック" pitchFamily="36" charset="-128"/>
              </a:rPr>
            </a:br>
            <a:r>
              <a:rPr lang="tr-TR" sz="4000" dirty="0" smtClean="0">
                <a:ea typeface="ＭＳ Ｐゴシック" pitchFamily="36" charset="-128"/>
                <a:cs typeface="ＭＳ Ｐゴシック" pitchFamily="36" charset="-128"/>
              </a:rPr>
              <a:t>               </a:t>
            </a:r>
            <a:r>
              <a:rPr lang="tr-TR" sz="2400" dirty="0" smtClean="0">
                <a:ea typeface="ＭＳ Ｐゴシック" pitchFamily="36" charset="-128"/>
                <a:cs typeface="ＭＳ Ｐゴシック" pitchFamily="36" charset="-128"/>
              </a:rPr>
              <a:t>(</a:t>
            </a:r>
            <a:r>
              <a:rPr lang="tr-TR" sz="2400" dirty="0">
                <a:ea typeface="ＭＳ Ｐゴシック" pitchFamily="36" charset="-128"/>
                <a:cs typeface="ＭＳ Ｐゴシック" pitchFamily="36" charset="-128"/>
              </a:rPr>
              <a:t>WHO 2017)                                                              							    I</a:t>
            </a:r>
          </a:p>
        </p:txBody>
      </p:sp>
      <p:sp>
        <p:nvSpPr>
          <p:cNvPr id="49157" name="Rectangle 5"/>
          <p:cNvSpPr>
            <a:spLocks noGrp="1" noChangeArrowheads="1"/>
          </p:cNvSpPr>
          <p:nvPr>
            <p:ph type="body" idx="1"/>
          </p:nvPr>
        </p:nvSpPr>
        <p:spPr>
          <a:xfrm>
            <a:off x="395288" y="1447800"/>
            <a:ext cx="8364537" cy="5294313"/>
          </a:xfrm>
        </p:spPr>
        <p:txBody>
          <a:bodyPr>
            <a:normAutofit/>
          </a:bodyPr>
          <a:lstStyle/>
          <a:p>
            <a:pPr eaLnBrk="1" hangingPunct="1">
              <a:lnSpc>
                <a:spcPct val="90000"/>
              </a:lnSpc>
              <a:buFontTx/>
              <a:buNone/>
              <a:defRPr/>
            </a:pPr>
            <a:r>
              <a:rPr lang="tr-TR" sz="2400" dirty="0" smtClean="0">
                <a:ea typeface="+mn-ea"/>
                <a:cs typeface="+mn-cs"/>
              </a:rPr>
              <a:t> </a:t>
            </a:r>
          </a:p>
          <a:p>
            <a:pPr eaLnBrk="1" hangingPunct="1">
              <a:lnSpc>
                <a:spcPct val="90000"/>
              </a:lnSpc>
              <a:buFontTx/>
              <a:buNone/>
              <a:defRPr/>
            </a:pPr>
            <a:endParaRPr lang="tr-TR" sz="2400" dirty="0" smtClean="0">
              <a:ea typeface="+mn-ea"/>
              <a:cs typeface="+mn-cs"/>
            </a:endParaRPr>
          </a:p>
          <a:p>
            <a:pPr eaLnBrk="1" hangingPunct="1">
              <a:lnSpc>
                <a:spcPct val="90000"/>
              </a:lnSpc>
              <a:buFontTx/>
              <a:buNone/>
              <a:defRPr/>
            </a:pPr>
            <a:r>
              <a:rPr lang="tr-TR" sz="2400" dirty="0" smtClean="0">
                <a:ea typeface="+mn-ea"/>
                <a:cs typeface="+mn-cs"/>
              </a:rPr>
              <a:t> </a:t>
            </a:r>
            <a:r>
              <a:rPr lang="tr-TR" sz="2400" b="1" dirty="0" smtClean="0">
                <a:solidFill>
                  <a:srgbClr val="000000"/>
                </a:solidFill>
                <a:effectLst/>
                <a:latin typeface="Trebuchet MS" panose="020B0603020202020204" pitchFamily="34" charset="0"/>
              </a:rPr>
              <a:t>BENIGN ODONTOGENIC TUMORS, </a:t>
            </a:r>
          </a:p>
          <a:p>
            <a:pPr eaLnBrk="1" hangingPunct="1">
              <a:lnSpc>
                <a:spcPct val="90000"/>
              </a:lnSpc>
              <a:buFontTx/>
              <a:buNone/>
              <a:defRPr/>
            </a:pPr>
            <a:r>
              <a:rPr lang="tr-TR" sz="2400" b="1" dirty="0" smtClean="0">
                <a:solidFill>
                  <a:srgbClr val="000000"/>
                </a:solidFill>
                <a:effectLst/>
                <a:latin typeface="Trebuchet MS" panose="020B0603020202020204" pitchFamily="34" charset="0"/>
              </a:rPr>
              <a:t>  EPITHELIAL</a:t>
            </a:r>
            <a:r>
              <a:rPr lang="tr-TR" sz="2400" dirty="0" smtClean="0"/>
              <a:t/>
            </a:r>
            <a:br>
              <a:rPr lang="tr-TR" sz="2400" dirty="0" smtClean="0"/>
            </a:br>
            <a:r>
              <a:rPr lang="tr-TR" sz="2400" dirty="0" smtClean="0">
                <a:solidFill>
                  <a:srgbClr val="000000"/>
                </a:solidFill>
                <a:effectLst/>
                <a:latin typeface="Trebuchet MS" panose="020B0603020202020204" pitchFamily="34" charset="0"/>
              </a:rPr>
              <a:t>• Ameloblastoma, conventional</a:t>
            </a:r>
            <a:r>
              <a:rPr lang="tr-TR" sz="2400" dirty="0" smtClean="0"/>
              <a:t/>
            </a:r>
            <a:br>
              <a:rPr lang="tr-TR" sz="2400" dirty="0" smtClean="0"/>
            </a:br>
            <a:r>
              <a:rPr lang="tr-TR" sz="2400" dirty="0" smtClean="0">
                <a:solidFill>
                  <a:srgbClr val="000000"/>
                </a:solidFill>
                <a:effectLst/>
                <a:latin typeface="Trebuchet MS" panose="020B0603020202020204" pitchFamily="34" charset="0"/>
              </a:rPr>
              <a:t>• Ameloblastoma, unicystic type</a:t>
            </a:r>
            <a:r>
              <a:rPr lang="tr-TR" sz="2400" dirty="0" smtClean="0"/>
              <a:t/>
            </a:r>
            <a:br>
              <a:rPr lang="tr-TR" sz="2400" dirty="0" smtClean="0"/>
            </a:br>
            <a:r>
              <a:rPr lang="tr-TR" sz="2400" dirty="0" smtClean="0">
                <a:solidFill>
                  <a:srgbClr val="000000"/>
                </a:solidFill>
                <a:effectLst/>
                <a:latin typeface="Trebuchet MS" panose="020B0603020202020204" pitchFamily="34" charset="0"/>
              </a:rPr>
              <a:t>• Ameloblastoma, extraosseous/ peripheral type</a:t>
            </a:r>
            <a:r>
              <a:rPr lang="tr-TR" sz="2400" dirty="0" smtClean="0"/>
              <a:t/>
            </a:r>
            <a:br>
              <a:rPr lang="tr-TR" sz="2400" dirty="0" smtClean="0"/>
            </a:br>
            <a:r>
              <a:rPr lang="tr-TR" sz="2400" dirty="0" smtClean="0">
                <a:solidFill>
                  <a:srgbClr val="000000"/>
                </a:solidFill>
                <a:effectLst/>
                <a:latin typeface="Trebuchet MS" panose="020B0603020202020204" pitchFamily="34" charset="0"/>
              </a:rPr>
              <a:t>• Metastasizing (malignant) ameloblastoma</a:t>
            </a:r>
            <a:r>
              <a:rPr lang="tr-TR" sz="2400" dirty="0" smtClean="0"/>
              <a:t/>
            </a:r>
            <a:br>
              <a:rPr lang="tr-TR" sz="2400" dirty="0" smtClean="0"/>
            </a:br>
            <a:r>
              <a:rPr lang="tr-TR" sz="2400" dirty="0" smtClean="0">
                <a:solidFill>
                  <a:srgbClr val="000000"/>
                </a:solidFill>
                <a:effectLst/>
                <a:latin typeface="Trebuchet MS" panose="020B0603020202020204" pitchFamily="34" charset="0"/>
              </a:rPr>
              <a:t>• Squamous odontogenic tumor</a:t>
            </a:r>
            <a:r>
              <a:rPr lang="tr-TR" sz="2400" dirty="0" smtClean="0"/>
              <a:t/>
            </a:r>
            <a:br>
              <a:rPr lang="tr-TR" sz="2400" dirty="0" smtClean="0"/>
            </a:br>
            <a:r>
              <a:rPr lang="tr-TR" sz="2400" dirty="0" smtClean="0">
                <a:solidFill>
                  <a:srgbClr val="000000"/>
                </a:solidFill>
                <a:effectLst/>
                <a:latin typeface="Trebuchet MS" panose="020B0603020202020204" pitchFamily="34" charset="0"/>
              </a:rPr>
              <a:t>• Calcifying epithelial odontogenic tumor</a:t>
            </a:r>
            <a:r>
              <a:rPr lang="tr-TR" sz="2400" dirty="0" smtClean="0"/>
              <a:t/>
            </a:r>
            <a:br>
              <a:rPr lang="tr-TR" sz="2400" dirty="0" smtClean="0"/>
            </a:br>
            <a:r>
              <a:rPr lang="tr-TR" sz="2400" dirty="0" smtClean="0">
                <a:solidFill>
                  <a:srgbClr val="000000"/>
                </a:solidFill>
                <a:effectLst/>
                <a:latin typeface="Trebuchet MS" panose="020B0603020202020204" pitchFamily="34" charset="0"/>
              </a:rPr>
              <a:t>• Adenomatoid odontogenic tumor</a:t>
            </a:r>
            <a:endParaRPr lang="tr-TR" sz="2400" dirty="0" smtClean="0"/>
          </a:p>
          <a:p>
            <a:pPr eaLnBrk="1" hangingPunct="1">
              <a:lnSpc>
                <a:spcPct val="90000"/>
              </a:lnSpc>
              <a:buFontTx/>
              <a:buNone/>
              <a:defRPr/>
            </a:pPr>
            <a:r>
              <a:rPr lang="tr-TR" sz="2400" dirty="0" smtClean="0">
                <a:ea typeface="+mn-ea"/>
                <a:cs typeface="+mn-cs"/>
              </a:rPr>
              <a:t>       </a:t>
            </a:r>
          </a:p>
          <a:p>
            <a:pPr eaLnBrk="1" hangingPunct="1">
              <a:lnSpc>
                <a:spcPct val="90000"/>
              </a:lnSpc>
              <a:defRPr/>
            </a:pPr>
            <a:endParaRPr lang="tr-TR" sz="2400" dirty="0" smtClean="0">
              <a:ea typeface="+mn-ea"/>
              <a:cs typeface="+mn-cs"/>
            </a:endParaRPr>
          </a:p>
          <a:p>
            <a:pPr eaLnBrk="1" hangingPunct="1">
              <a:lnSpc>
                <a:spcPct val="90000"/>
              </a:lnSpc>
              <a:buFontTx/>
              <a:buNone/>
              <a:defRPr/>
            </a:pPr>
            <a:r>
              <a:rPr lang="tr-TR" sz="2400" dirty="0" smtClean="0">
                <a:ea typeface="+mn-ea"/>
                <a:cs typeface="+mn-cs"/>
              </a:rPr>
              <a:t>                                              </a:t>
            </a:r>
            <a:endParaRPr lang="tr-TR" sz="2400" dirty="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MİKS( </a:t>
            </a:r>
            <a:r>
              <a:rPr lang="en-US" dirty="0" err="1" smtClean="0"/>
              <a:t>Epitelyal</a:t>
            </a:r>
            <a:r>
              <a:rPr lang="en-US" dirty="0" smtClean="0"/>
              <a:t>- </a:t>
            </a:r>
            <a:r>
              <a:rPr lang="en-US" dirty="0" err="1" smtClean="0"/>
              <a:t>mezenşimal)ORİJİNLİ</a:t>
            </a:r>
            <a:endParaRPr lang="en-US" dirty="0" smtClean="0"/>
          </a:p>
          <a:p>
            <a:pPr eaLnBrk="1" fontAlgn="t" hangingPunct="1">
              <a:defRPr/>
            </a:pPr>
            <a:r>
              <a:rPr lang="tr-TR" dirty="0" smtClean="0"/>
              <a:t> Ameloblastic fibroma</a:t>
            </a:r>
          </a:p>
          <a:p>
            <a:pPr eaLnBrk="1" fontAlgn="t" hangingPunct="1">
              <a:defRPr/>
            </a:pPr>
            <a:r>
              <a:rPr lang="tr-TR" dirty="0" smtClean="0"/>
              <a:t> Primordial odontogenic tumour</a:t>
            </a:r>
          </a:p>
          <a:p>
            <a:pPr eaLnBrk="1" fontAlgn="t" hangingPunct="1">
              <a:defRPr/>
            </a:pPr>
            <a:r>
              <a:rPr lang="tr-TR" dirty="0" smtClean="0"/>
              <a:t> Odontoma</a:t>
            </a:r>
          </a:p>
          <a:p>
            <a:pPr eaLnBrk="1" fontAlgn="t" hangingPunct="1">
              <a:defRPr/>
            </a:pPr>
            <a:r>
              <a:rPr lang="tr-TR" dirty="0" smtClean="0"/>
              <a:t> Odontoma, compound type</a:t>
            </a:r>
          </a:p>
          <a:p>
            <a:pPr eaLnBrk="1" fontAlgn="t" hangingPunct="1">
              <a:defRPr/>
            </a:pPr>
            <a:r>
              <a:rPr lang="tr-TR" dirty="0" smtClean="0"/>
              <a:t> Odontoma, complex type</a:t>
            </a:r>
          </a:p>
          <a:p>
            <a:pPr eaLnBrk="1" fontAlgn="t" hangingPunct="1">
              <a:defRPr/>
            </a:pPr>
            <a:r>
              <a:rPr lang="tr-TR" dirty="0" smtClean="0"/>
              <a:t> Dentinogenic ghost cell tumour</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eaLnBrk="1" fontAlgn="t" hangingPunct="1">
              <a:defRPr/>
            </a:pPr>
            <a:r>
              <a:rPr lang="tr-TR" dirty="0" smtClean="0"/>
              <a:t>MEZENŞİMAL ORİJİNLİ </a:t>
            </a:r>
          </a:p>
          <a:p>
            <a:pPr eaLnBrk="1" fontAlgn="t" hangingPunct="1">
              <a:defRPr/>
            </a:pPr>
            <a:r>
              <a:rPr lang="tr-TR" dirty="0" smtClean="0"/>
              <a:t>Odontogenic fibroma</a:t>
            </a:r>
          </a:p>
          <a:p>
            <a:pPr eaLnBrk="1" fontAlgn="t" hangingPunct="1">
              <a:defRPr/>
            </a:pPr>
            <a:r>
              <a:rPr lang="tr-TR" dirty="0" smtClean="0"/>
              <a:t> Odontogenic myxoma/myxofibroma</a:t>
            </a:r>
          </a:p>
          <a:p>
            <a:pPr eaLnBrk="1" fontAlgn="t" hangingPunct="1">
              <a:defRPr/>
            </a:pPr>
            <a:r>
              <a:rPr lang="tr-TR" dirty="0" smtClean="0"/>
              <a:t> Cementoblastoma</a:t>
            </a:r>
          </a:p>
          <a:p>
            <a:pPr eaLnBrk="1" fontAlgn="t" hangingPunct="1">
              <a:defRPr/>
            </a:pPr>
            <a:r>
              <a:rPr lang="tr-TR" dirty="0" smtClean="0"/>
              <a:t> Cemento-ossifying fibroma</a:t>
            </a:r>
          </a:p>
          <a:p>
            <a:pPr>
              <a:buFontTx/>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4" descr="CIMG2768"/>
          <p:cNvPicPr>
            <a:picLocks noChangeAspect="1" noChangeArrowheads="1"/>
          </p:cNvPicPr>
          <p:nvPr/>
        </p:nvPicPr>
        <p:blipFill>
          <a:blip r:embed="rId2"/>
          <a:srcRect/>
          <a:stretch>
            <a:fillRect/>
          </a:stretch>
        </p:blipFill>
        <p:spPr bwMode="auto">
          <a:xfrm>
            <a:off x="1547813" y="692150"/>
            <a:ext cx="5410200" cy="5221288"/>
          </a:xfrm>
          <a:prstGeom prst="rect">
            <a:avLst/>
          </a:prstGeom>
          <a:noFill/>
          <a:ln w="9525">
            <a:noFill/>
            <a:miter lim="800000"/>
            <a:headEnd/>
            <a:tailEnd/>
          </a:ln>
        </p:spPr>
      </p:pic>
    </p:spTree>
  </p:cSld>
  <p:clrMapOvr>
    <a:masterClrMapping/>
  </p:clrMapOvr>
  <p:transition advClick="0" advTm="0">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cs typeface="+mj-cs"/>
            </a:endParaRPr>
          </a:p>
        </p:txBody>
      </p:sp>
      <p:sp>
        <p:nvSpPr>
          <p:cNvPr id="3" name="Content Placeholder 2"/>
          <p:cNvSpPr>
            <a:spLocks noGrp="1"/>
          </p:cNvSpPr>
          <p:nvPr>
            <p:ph idx="1"/>
          </p:nvPr>
        </p:nvSpPr>
        <p:spPr/>
        <p:txBody>
          <a:bodyPr/>
          <a:lstStyle/>
          <a:p>
            <a:pPr>
              <a:defRPr/>
            </a:pPr>
            <a:r>
              <a:rPr dirty="0" smtClean="0">
                <a:ea typeface="+mn-ea"/>
                <a:cs typeface="+mn-cs"/>
              </a:rPr>
              <a:t>Malign odontojenik tümörler tüm odontojenik tümörlerin %5’inden daha azını olu</a:t>
            </a:r>
            <a:r>
              <a:rPr lang="tr-TR" dirty="0" smtClean="0">
                <a:ea typeface="+mn-ea"/>
                <a:cs typeface="+mn-cs"/>
              </a:rPr>
              <a:t>ş</a:t>
            </a:r>
            <a:r>
              <a:rPr dirty="0" smtClean="0">
                <a:ea typeface="+mn-ea"/>
                <a:cs typeface="+mn-cs"/>
              </a:rPr>
              <a:t>turmaktadır </a:t>
            </a:r>
            <a:endParaRPr lang="tr-TR" dirty="0" smtClean="0">
              <a:ea typeface="+mn-ea"/>
              <a:cs typeface="+mn-cs"/>
            </a:endParaRPr>
          </a:p>
          <a:p>
            <a:pPr>
              <a:defRPr/>
            </a:pPr>
            <a:endParaRPr lang="tr-TR" dirty="0" smtClean="0">
              <a:ea typeface="+mn-ea"/>
              <a:cs typeface="+mn-cs"/>
            </a:endParaRPr>
          </a:p>
          <a:p>
            <a:pPr>
              <a:defRPr/>
            </a:pPr>
            <a:endParaRPr lang="en-US" dirty="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tr-TR" b="1" dirty="0" smtClean="0">
                <a:solidFill>
                  <a:srgbClr val="000000"/>
                </a:solidFill>
                <a:effectLst/>
                <a:latin typeface="Trebuchet MS" panose="020B0603020202020204" pitchFamily="34" charset="0"/>
              </a:rPr>
              <a:t>MALIGN </a:t>
            </a:r>
            <a:r>
              <a:rPr lang="tr-TR" b="1" dirty="0" smtClean="0">
                <a:solidFill>
                  <a:srgbClr val="000000"/>
                </a:solidFill>
                <a:effectLst/>
                <a:latin typeface="Trebuchet MS" panose="020B0603020202020204" pitchFamily="34" charset="0"/>
              </a:rPr>
              <a:t>ODONTOGENIC TUMORS</a:t>
            </a:r>
            <a:r>
              <a:rPr lang="tr-TR" dirty="0" smtClean="0"/>
              <a:t/>
            </a:r>
            <a:br>
              <a:rPr lang="tr-TR" dirty="0" smtClean="0"/>
            </a:br>
            <a:r>
              <a:rPr lang="tr-TR" dirty="0" smtClean="0">
                <a:solidFill>
                  <a:srgbClr val="000000"/>
                </a:solidFill>
                <a:effectLst/>
                <a:latin typeface="Trebuchet MS" panose="020B0603020202020204" pitchFamily="34" charset="0"/>
              </a:rPr>
              <a:t>• Ameloblastic carcinoma</a:t>
            </a:r>
            <a:r>
              <a:rPr lang="tr-TR" dirty="0" smtClean="0"/>
              <a:t/>
            </a:r>
            <a:br>
              <a:rPr lang="tr-TR" dirty="0" smtClean="0"/>
            </a:br>
            <a:r>
              <a:rPr lang="tr-TR" dirty="0" smtClean="0">
                <a:solidFill>
                  <a:srgbClr val="000000"/>
                </a:solidFill>
                <a:effectLst/>
                <a:latin typeface="Trebuchet MS" panose="020B0603020202020204" pitchFamily="34" charset="0"/>
              </a:rPr>
              <a:t>• Primary intraosseous carcinoma</a:t>
            </a:r>
            <a:r>
              <a:rPr lang="tr-TR" dirty="0" smtClean="0"/>
              <a:t/>
            </a:r>
            <a:br>
              <a:rPr lang="tr-TR" dirty="0" smtClean="0"/>
            </a:br>
            <a:r>
              <a:rPr lang="tr-TR" dirty="0" smtClean="0">
                <a:solidFill>
                  <a:srgbClr val="000000"/>
                </a:solidFill>
                <a:effectLst/>
                <a:latin typeface="Trebuchet MS" panose="020B0603020202020204" pitchFamily="34" charset="0"/>
              </a:rPr>
              <a:t>• Sclerosing odontogenic carcinoma</a:t>
            </a:r>
            <a:r>
              <a:rPr lang="tr-TR" dirty="0" smtClean="0"/>
              <a:t/>
            </a:r>
            <a:br>
              <a:rPr lang="tr-TR" dirty="0" smtClean="0"/>
            </a:br>
            <a:r>
              <a:rPr lang="tr-TR" dirty="0" smtClean="0">
                <a:solidFill>
                  <a:srgbClr val="000000"/>
                </a:solidFill>
                <a:effectLst/>
                <a:latin typeface="Trebuchet MS" panose="020B0603020202020204" pitchFamily="34" charset="0"/>
              </a:rPr>
              <a:t>• Clear cell odontogenic carcinoma</a:t>
            </a:r>
            <a:r>
              <a:rPr lang="tr-TR" dirty="0" smtClean="0"/>
              <a:t/>
            </a:r>
            <a:br>
              <a:rPr lang="tr-TR" dirty="0" smtClean="0"/>
            </a:br>
            <a:r>
              <a:rPr lang="tr-TR" dirty="0" smtClean="0">
                <a:solidFill>
                  <a:srgbClr val="000000"/>
                </a:solidFill>
                <a:effectLst/>
                <a:latin typeface="Trebuchet MS" panose="020B0603020202020204" pitchFamily="34" charset="0"/>
              </a:rPr>
              <a:t>• Ghost cell odontogenic carcinoma</a:t>
            </a:r>
            <a:r>
              <a:rPr lang="tr-TR" dirty="0" smtClean="0"/>
              <a:t/>
            </a:r>
            <a:br>
              <a:rPr lang="tr-TR" dirty="0" smtClean="0"/>
            </a:br>
            <a:r>
              <a:rPr lang="tr-TR" dirty="0" smtClean="0">
                <a:solidFill>
                  <a:srgbClr val="000000"/>
                </a:solidFill>
                <a:effectLst/>
                <a:latin typeface="Trebuchet MS" panose="020B0603020202020204" pitchFamily="34" charset="0"/>
              </a:rPr>
              <a:t>• Odontogenic carcinosarcoma</a:t>
            </a:r>
            <a:r>
              <a:rPr lang="tr-TR" dirty="0" smtClean="0"/>
              <a:t/>
            </a:r>
            <a:br>
              <a:rPr lang="tr-TR" dirty="0" smtClean="0"/>
            </a:br>
            <a:r>
              <a:rPr lang="tr-TR" dirty="0" smtClean="0">
                <a:solidFill>
                  <a:srgbClr val="000000"/>
                </a:solidFill>
                <a:effectLst/>
                <a:latin typeface="Trebuchet MS" panose="020B0603020202020204" pitchFamily="34" charset="0"/>
              </a:rPr>
              <a:t>• Odontogenic sarcomas</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r>
              <a:rPr lang="en-US" dirty="0" err="1" smtClean="0">
                <a:ea typeface="+mj-ea"/>
                <a:cs typeface="+mj-cs"/>
              </a:rPr>
              <a:t>Ameloblastoma</a:t>
            </a:r>
            <a:r>
              <a:rPr lang="en-US" dirty="0" smtClean="0">
                <a:ea typeface="+mj-ea"/>
                <a:cs typeface="+mj-cs"/>
              </a:rPr>
              <a:t> </a:t>
            </a:r>
            <a:endParaRPr lang="en-US" dirty="0">
              <a:ea typeface="+mj-ea"/>
              <a:cs typeface="+mj-cs"/>
            </a:endParaRPr>
          </a:p>
        </p:txBody>
      </p:sp>
      <p:sp>
        <p:nvSpPr>
          <p:cNvPr id="3" name="İçerik Yer Tutucusu 2"/>
          <p:cNvSpPr>
            <a:spLocks noGrp="1"/>
          </p:cNvSpPr>
          <p:nvPr>
            <p:ph idx="1"/>
          </p:nvPr>
        </p:nvSpPr>
        <p:spPr/>
        <p:txBody>
          <a:bodyPr>
            <a:normAutofit/>
          </a:bodyPr>
          <a:lstStyle/>
          <a:p>
            <a:pPr>
              <a:lnSpc>
                <a:spcPct val="90000"/>
              </a:lnSpc>
              <a:defRPr/>
            </a:pPr>
            <a:r>
              <a:rPr lang="tr-TR" sz="2700" dirty="0">
                <a:ea typeface="+mn-ea"/>
                <a:cs typeface="+mn-cs"/>
              </a:rPr>
              <a:t>Vakaların çoğunluğu </a:t>
            </a:r>
            <a:r>
              <a:rPr lang="en-US" sz="2700" dirty="0">
                <a:ea typeface="+mn-ea"/>
                <a:cs typeface="+mn-cs"/>
              </a:rPr>
              <a:t> (</a:t>
            </a:r>
            <a:r>
              <a:rPr lang="tr-TR" sz="2700" dirty="0">
                <a:ea typeface="+mn-ea"/>
                <a:cs typeface="+mn-cs"/>
              </a:rPr>
              <a:t>%</a:t>
            </a:r>
            <a:r>
              <a:rPr lang="en-US" sz="2700" dirty="0">
                <a:ea typeface="+mn-ea"/>
                <a:cs typeface="+mn-cs"/>
              </a:rPr>
              <a:t>66) </a:t>
            </a:r>
            <a:r>
              <a:rPr lang="tr-TR" sz="2700" dirty="0">
                <a:ea typeface="+mn-ea"/>
                <a:cs typeface="+mn-cs"/>
              </a:rPr>
              <a:t>posterior mandibula ve ramustadır</a:t>
            </a:r>
            <a:r>
              <a:rPr lang="tr-TR" sz="2700" dirty="0" smtClean="0">
                <a:ea typeface="+mn-ea"/>
                <a:cs typeface="+mn-cs"/>
              </a:rPr>
              <a:t>.</a:t>
            </a:r>
          </a:p>
          <a:p>
            <a:pPr>
              <a:lnSpc>
                <a:spcPct val="90000"/>
              </a:lnSpc>
              <a:defRPr/>
            </a:pPr>
            <a:r>
              <a:rPr lang="en-US" sz="2700" dirty="0" err="1">
                <a:ea typeface="+mn-ea"/>
                <a:cs typeface="+mn-cs"/>
              </a:rPr>
              <a:t>Ameloblastoma</a:t>
            </a:r>
            <a:r>
              <a:rPr lang="tr-TR" sz="2700" dirty="0">
                <a:ea typeface="+mn-ea"/>
                <a:cs typeface="+mn-cs"/>
              </a:rPr>
              <a:t>lar genellikle </a:t>
            </a:r>
            <a:r>
              <a:rPr lang="en-US" sz="2700" dirty="0">
                <a:ea typeface="+mn-ea"/>
                <a:cs typeface="+mn-cs"/>
              </a:rPr>
              <a:t> as</a:t>
            </a:r>
            <a:r>
              <a:rPr lang="tr-TR" sz="2700" dirty="0">
                <a:ea typeface="+mn-ea"/>
                <a:cs typeface="+mn-cs"/>
              </a:rPr>
              <a:t>e</a:t>
            </a:r>
            <a:r>
              <a:rPr lang="en-US" sz="2700" dirty="0" err="1">
                <a:ea typeface="+mn-ea"/>
                <a:cs typeface="+mn-cs"/>
              </a:rPr>
              <a:t>mptomati</a:t>
            </a:r>
            <a:r>
              <a:rPr lang="tr-TR" sz="2700" dirty="0">
                <a:ea typeface="+mn-ea"/>
                <a:cs typeface="+mn-cs"/>
              </a:rPr>
              <a:t>k ve yavaş büyüyen fasiyal şişlik şeklindedir veya radyografik incelemede tesadüfen görülür.</a:t>
            </a:r>
          </a:p>
          <a:p>
            <a:pPr>
              <a:lnSpc>
                <a:spcPct val="90000"/>
              </a:lnSpc>
              <a:defRPr/>
            </a:pPr>
            <a:r>
              <a:rPr lang="tr-TR" sz="2700" dirty="0">
                <a:ea typeface="+mn-ea"/>
                <a:cs typeface="+mn-cs"/>
              </a:rPr>
              <a:t>B</a:t>
            </a:r>
            <a:r>
              <a:rPr lang="en-US" sz="2700" dirty="0" err="1">
                <a:ea typeface="+mn-ea"/>
                <a:cs typeface="+mn-cs"/>
              </a:rPr>
              <a:t>e</a:t>
            </a:r>
            <a:r>
              <a:rPr lang="tr-TR" sz="2700" dirty="0">
                <a:ea typeface="+mn-ea"/>
                <a:cs typeface="+mn-cs"/>
              </a:rPr>
              <a:t>n</a:t>
            </a:r>
            <a:r>
              <a:rPr lang="en-US" sz="2700" dirty="0" err="1">
                <a:ea typeface="+mn-ea"/>
                <a:cs typeface="+mn-cs"/>
              </a:rPr>
              <a:t>ing</a:t>
            </a:r>
            <a:r>
              <a:rPr lang="en-US" sz="2700" dirty="0">
                <a:ea typeface="+mn-ea"/>
                <a:cs typeface="+mn-cs"/>
              </a:rPr>
              <a:t> </a:t>
            </a:r>
            <a:r>
              <a:rPr lang="tr-TR" sz="2700" dirty="0">
                <a:ea typeface="+mn-ea"/>
                <a:cs typeface="+mn-cs"/>
              </a:rPr>
              <a:t> bir </a:t>
            </a:r>
            <a:r>
              <a:rPr lang="en-US" sz="2700" dirty="0">
                <a:ea typeface="+mn-ea"/>
                <a:cs typeface="+mn-cs"/>
              </a:rPr>
              <a:t>neoplasm</a:t>
            </a:r>
            <a:r>
              <a:rPr lang="tr-TR" sz="2700" dirty="0">
                <a:ea typeface="+mn-ea"/>
                <a:cs typeface="+mn-cs"/>
              </a:rPr>
              <a:t> olmasına rağmen</a:t>
            </a:r>
            <a:r>
              <a:rPr lang="en-US" sz="2700" dirty="0">
                <a:ea typeface="+mn-ea"/>
                <a:cs typeface="+mn-cs"/>
              </a:rPr>
              <a:t>, lo</a:t>
            </a:r>
            <a:r>
              <a:rPr lang="tr-TR" sz="2700" dirty="0">
                <a:ea typeface="+mn-ea"/>
                <a:cs typeface="+mn-cs"/>
              </a:rPr>
              <a:t>k</a:t>
            </a:r>
            <a:r>
              <a:rPr lang="en-US" sz="2700" dirty="0">
                <a:ea typeface="+mn-ea"/>
                <a:cs typeface="+mn-cs"/>
              </a:rPr>
              <a:t>al</a:t>
            </a:r>
            <a:r>
              <a:rPr lang="tr-TR" sz="2700" dirty="0">
                <a:ea typeface="+mn-ea"/>
                <a:cs typeface="+mn-cs"/>
              </a:rPr>
              <a:t> olarak</a:t>
            </a:r>
            <a:r>
              <a:rPr lang="en-US" sz="2700" dirty="0">
                <a:ea typeface="+mn-ea"/>
                <a:cs typeface="+mn-cs"/>
              </a:rPr>
              <a:t> </a:t>
            </a:r>
            <a:r>
              <a:rPr lang="en-US" sz="2700" dirty="0" err="1">
                <a:ea typeface="+mn-ea"/>
                <a:cs typeface="+mn-cs"/>
              </a:rPr>
              <a:t>destr</a:t>
            </a:r>
            <a:r>
              <a:rPr lang="tr-TR" sz="2700" dirty="0">
                <a:ea typeface="+mn-ea"/>
                <a:cs typeface="+mn-cs"/>
              </a:rPr>
              <a:t>üktiftir</a:t>
            </a:r>
            <a:r>
              <a:rPr lang="en-US" sz="2700" dirty="0">
                <a:ea typeface="+mn-ea"/>
                <a:cs typeface="+mn-cs"/>
              </a:rPr>
              <a:t> </a:t>
            </a:r>
            <a:r>
              <a:rPr lang="tr-TR" sz="2700" dirty="0">
                <a:ea typeface="+mn-ea"/>
                <a:cs typeface="+mn-cs"/>
              </a:rPr>
              <a:t>ve tam olarak çıkarılmadığında yüksek oranda nüks görülür.</a:t>
            </a:r>
            <a:r>
              <a:rPr lang="en-US" sz="2700" dirty="0" smtClean="0">
                <a:ea typeface="+mn-ea"/>
                <a:cs typeface="+mn-cs"/>
              </a:rPr>
              <a:t> </a:t>
            </a:r>
            <a:endParaRPr lang="tr-TR" sz="2700" dirty="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cs typeface="+mj-cs"/>
            </a:endParaRPr>
          </a:p>
        </p:txBody>
      </p:sp>
      <p:sp>
        <p:nvSpPr>
          <p:cNvPr id="3" name="Content Placeholder 2"/>
          <p:cNvSpPr>
            <a:spLocks noGrp="1"/>
          </p:cNvSpPr>
          <p:nvPr>
            <p:ph idx="1"/>
          </p:nvPr>
        </p:nvSpPr>
        <p:spPr/>
        <p:txBody>
          <a:bodyPr/>
          <a:lstStyle/>
          <a:p>
            <a:pPr>
              <a:defRPr/>
            </a:pPr>
            <a:r>
              <a:rPr dirty="0" smtClean="0">
                <a:ea typeface="+mn-ea"/>
                <a:cs typeface="+mn-cs"/>
              </a:rPr>
              <a:t>Benign veya malign olsun, bütün tümörler iki temel komponente sahiptir; neoplastik hücrelerden olu</a:t>
            </a:r>
            <a:r>
              <a:rPr lang="tr-TR" dirty="0" smtClean="0">
                <a:ea typeface="+mn-ea"/>
                <a:cs typeface="+mn-cs"/>
              </a:rPr>
              <a:t>ş</a:t>
            </a:r>
            <a:r>
              <a:rPr dirty="0" smtClean="0">
                <a:ea typeface="+mn-ea"/>
                <a:cs typeface="+mn-cs"/>
              </a:rPr>
              <a:t>mu</a:t>
            </a:r>
            <a:r>
              <a:rPr lang="tr-TR" dirty="0" smtClean="0">
                <a:ea typeface="+mn-ea"/>
                <a:cs typeface="+mn-cs"/>
              </a:rPr>
              <a:t>ş</a:t>
            </a:r>
            <a:r>
              <a:rPr dirty="0" smtClean="0">
                <a:ea typeface="+mn-ea"/>
                <a:cs typeface="+mn-cs"/>
              </a:rPr>
              <a:t> paran</a:t>
            </a:r>
            <a:r>
              <a:rPr lang="tr-TR" dirty="0" smtClean="0">
                <a:ea typeface="+mn-ea"/>
                <a:cs typeface="+mn-cs"/>
              </a:rPr>
              <a:t>k</a:t>
            </a:r>
            <a:r>
              <a:rPr dirty="0" smtClean="0">
                <a:ea typeface="+mn-ea"/>
                <a:cs typeface="+mn-cs"/>
              </a:rPr>
              <a:t>ima ile ba</a:t>
            </a:r>
            <a:r>
              <a:rPr lang="tr-TR" dirty="0" smtClean="0">
                <a:ea typeface="+mn-ea"/>
                <a:cs typeface="+mn-cs"/>
              </a:rPr>
              <a:t>ğ</a:t>
            </a:r>
            <a:r>
              <a:rPr dirty="0" smtClean="0">
                <a:ea typeface="+mn-ea"/>
                <a:cs typeface="+mn-cs"/>
              </a:rPr>
              <a:t> dokusu ve kan damarlarından olu</a:t>
            </a:r>
            <a:r>
              <a:rPr lang="tr-TR" dirty="0" smtClean="0">
                <a:ea typeface="+mn-ea"/>
                <a:cs typeface="+mn-cs"/>
              </a:rPr>
              <a:t>ş</a:t>
            </a:r>
            <a:r>
              <a:rPr dirty="0" smtClean="0">
                <a:ea typeface="+mn-ea"/>
                <a:cs typeface="+mn-cs"/>
              </a:rPr>
              <a:t>an, destekleyici non- neoplastik stroma. </a:t>
            </a:r>
          </a:p>
          <a:p>
            <a:pPr>
              <a:defRPr/>
            </a:pPr>
            <a:endParaRPr lang="en-US" dirty="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algn="ctr" eaLnBrk="1" hangingPunct="1">
              <a:defRPr/>
            </a:pPr>
            <a:r>
              <a:rPr lang="tr-TR">
                <a:ea typeface="+mj-ea"/>
                <a:cs typeface="+mj-cs"/>
              </a:rPr>
              <a:t>Ameloblastoma</a:t>
            </a:r>
            <a:br>
              <a:rPr lang="tr-TR">
                <a:ea typeface="+mj-ea"/>
                <a:cs typeface="+mj-cs"/>
              </a:rPr>
            </a:br>
            <a:r>
              <a:rPr lang="tr-TR" sz="3200">
                <a:ea typeface="+mj-ea"/>
                <a:cs typeface="+mj-cs"/>
              </a:rPr>
              <a:t>klinik</a:t>
            </a:r>
          </a:p>
        </p:txBody>
      </p:sp>
      <p:sp>
        <p:nvSpPr>
          <p:cNvPr id="61443" name="Rectangle 3"/>
          <p:cNvSpPr>
            <a:spLocks noGrp="1" noChangeArrowheads="1"/>
          </p:cNvSpPr>
          <p:nvPr>
            <p:ph type="body" idx="1"/>
          </p:nvPr>
        </p:nvSpPr>
        <p:spPr/>
        <p:txBody>
          <a:bodyPr/>
          <a:lstStyle/>
          <a:p>
            <a:pPr eaLnBrk="1" hangingPunct="1">
              <a:lnSpc>
                <a:spcPct val="90000"/>
              </a:lnSpc>
              <a:defRPr/>
            </a:pPr>
            <a:r>
              <a:rPr lang="tr-TR" dirty="0">
                <a:ea typeface="+mn-ea"/>
                <a:cs typeface="+mn-cs"/>
              </a:rPr>
              <a:t>Klinikteki</a:t>
            </a:r>
            <a:r>
              <a:rPr lang="tr-TR" dirty="0" smtClean="0">
                <a:ea typeface="+mn-ea"/>
                <a:cs typeface="+mn-cs"/>
              </a:rPr>
              <a:t> biyolojik </a:t>
            </a:r>
            <a:r>
              <a:rPr lang="tr-TR" dirty="0">
                <a:ea typeface="+mn-ea"/>
                <a:cs typeface="+mn-cs"/>
              </a:rPr>
              <a:t>davranışına göre:</a:t>
            </a:r>
          </a:p>
          <a:p>
            <a:pPr eaLnBrk="1" hangingPunct="1">
              <a:lnSpc>
                <a:spcPct val="90000"/>
              </a:lnSpc>
              <a:buFontTx/>
              <a:buNone/>
              <a:defRPr/>
            </a:pPr>
            <a:r>
              <a:rPr lang="tr-TR" dirty="0">
                <a:ea typeface="+mn-ea"/>
                <a:cs typeface="+mn-cs"/>
              </a:rPr>
              <a:t>	1-intraoseöz solid veya multikistik ameloblastoma</a:t>
            </a:r>
            <a:r>
              <a:rPr lang="tr-TR" sz="2400" dirty="0">
                <a:ea typeface="+mn-ea"/>
                <a:cs typeface="+mn-cs"/>
              </a:rPr>
              <a:t>(kemiğin</a:t>
            </a:r>
            <a:r>
              <a:rPr lang="tr-TR" dirty="0">
                <a:ea typeface="+mn-ea"/>
                <a:cs typeface="+mn-cs"/>
              </a:rPr>
              <a:t> </a:t>
            </a:r>
            <a:r>
              <a:rPr lang="tr-TR" sz="2400" dirty="0">
                <a:ea typeface="+mn-ea"/>
                <a:cs typeface="+mn-cs"/>
              </a:rPr>
              <a:t>intratrabeküler alanlarına yayılma eğilimindedir)</a:t>
            </a:r>
          </a:p>
          <a:p>
            <a:pPr eaLnBrk="1" hangingPunct="1">
              <a:lnSpc>
                <a:spcPct val="90000"/>
              </a:lnSpc>
              <a:buFontTx/>
              <a:buNone/>
              <a:defRPr/>
            </a:pPr>
            <a:r>
              <a:rPr lang="tr-TR" sz="2400" dirty="0">
                <a:ea typeface="+mn-ea"/>
                <a:cs typeface="+mn-cs"/>
              </a:rPr>
              <a:t>	2</a:t>
            </a:r>
            <a:r>
              <a:rPr lang="tr-TR" dirty="0">
                <a:ea typeface="+mn-ea"/>
                <a:cs typeface="+mn-cs"/>
              </a:rPr>
              <a:t>-unikistik ameloblastoma</a:t>
            </a:r>
            <a:r>
              <a:rPr lang="tr-TR" sz="2400" dirty="0">
                <a:ea typeface="+mn-ea"/>
                <a:cs typeface="+mn-cs"/>
              </a:rPr>
              <a:t>(genellikle enükleasyonun ardından tanı konur,2.dekatta görülür)</a:t>
            </a:r>
          </a:p>
          <a:p>
            <a:pPr eaLnBrk="1" hangingPunct="1">
              <a:lnSpc>
                <a:spcPct val="90000"/>
              </a:lnSpc>
              <a:buFontTx/>
              <a:buNone/>
              <a:defRPr/>
            </a:pPr>
            <a:r>
              <a:rPr lang="tr-TR" sz="2400" dirty="0">
                <a:ea typeface="+mn-ea"/>
                <a:cs typeface="+mn-cs"/>
              </a:rPr>
              <a:t>	</a:t>
            </a:r>
            <a:r>
              <a:rPr lang="tr-TR" dirty="0">
                <a:ea typeface="+mn-ea"/>
                <a:cs typeface="+mn-cs"/>
              </a:rPr>
              <a:t>3- periferal ameloblastoma</a:t>
            </a:r>
            <a:r>
              <a:rPr lang="tr-TR" sz="2400" dirty="0">
                <a:ea typeface="+mn-ea"/>
                <a:cs typeface="+mn-cs"/>
              </a:rPr>
              <a:t>(invaziv</a:t>
            </a:r>
            <a:r>
              <a:rPr lang="tr-TR" sz="2000" dirty="0">
                <a:ea typeface="+mn-ea"/>
                <a:cs typeface="+mn-cs"/>
              </a:rPr>
              <a:t> </a:t>
            </a:r>
            <a:r>
              <a:rPr lang="tr-TR" sz="2400" dirty="0">
                <a:ea typeface="+mn-ea"/>
                <a:cs typeface="+mn-cs"/>
              </a:rPr>
              <a:t>değildir,yaşlı</a:t>
            </a:r>
            <a:r>
              <a:rPr lang="tr-TR" sz="2000" dirty="0">
                <a:ea typeface="+mn-ea"/>
                <a:cs typeface="+mn-cs"/>
              </a:rPr>
              <a:t> </a:t>
            </a:r>
            <a:r>
              <a:rPr lang="tr-TR" sz="2400" dirty="0">
                <a:ea typeface="+mn-ea"/>
                <a:cs typeface="+mn-cs"/>
              </a:rPr>
              <a:t>erişkinlerde görülür,gingivadaki dental lamina artıklarından veya yüzeyel epitelden çıkar)</a:t>
            </a:r>
          </a:p>
          <a:p>
            <a:pPr eaLnBrk="1" hangingPunct="1">
              <a:lnSpc>
                <a:spcPct val="90000"/>
              </a:lnSpc>
              <a:buFontTx/>
              <a:buNone/>
              <a:defRPr/>
            </a:pPr>
            <a:endParaRPr lang="tr-TR" sz="2400" dirty="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lgn="ctr" eaLnBrk="1" hangingPunct="1">
              <a:defRPr/>
            </a:pPr>
            <a:r>
              <a:rPr lang="tr-TR">
                <a:ea typeface="+mj-ea"/>
                <a:cs typeface="+mj-cs"/>
              </a:rPr>
              <a:t>Ameloblastoma</a:t>
            </a:r>
            <a:br>
              <a:rPr lang="tr-TR">
                <a:ea typeface="+mj-ea"/>
                <a:cs typeface="+mj-cs"/>
              </a:rPr>
            </a:br>
            <a:r>
              <a:rPr lang="tr-TR" sz="3200">
                <a:ea typeface="+mj-ea"/>
                <a:cs typeface="+mj-cs"/>
              </a:rPr>
              <a:t>histogenesis</a:t>
            </a:r>
          </a:p>
        </p:txBody>
      </p:sp>
      <p:sp>
        <p:nvSpPr>
          <p:cNvPr id="59395" name="Rectangle 3"/>
          <p:cNvSpPr>
            <a:spLocks noGrp="1" noChangeArrowheads="1"/>
          </p:cNvSpPr>
          <p:nvPr>
            <p:ph type="body" idx="1"/>
          </p:nvPr>
        </p:nvSpPr>
        <p:spPr/>
        <p:txBody>
          <a:bodyPr/>
          <a:lstStyle/>
          <a:p>
            <a:pPr eaLnBrk="1" hangingPunct="1">
              <a:lnSpc>
                <a:spcPct val="90000"/>
              </a:lnSpc>
              <a:defRPr/>
            </a:pPr>
            <a:r>
              <a:rPr lang="tr-TR">
                <a:ea typeface="+mn-ea"/>
                <a:cs typeface="+mn-cs"/>
              </a:rPr>
              <a:t>Gelişen mine organının prefonksiyonel ameloblastları</a:t>
            </a:r>
          </a:p>
          <a:p>
            <a:pPr eaLnBrk="1" hangingPunct="1">
              <a:lnSpc>
                <a:spcPct val="90000"/>
              </a:lnSpc>
              <a:defRPr/>
            </a:pPr>
            <a:r>
              <a:rPr lang="tr-TR">
                <a:ea typeface="+mn-ea"/>
                <a:cs typeface="+mn-cs"/>
              </a:rPr>
              <a:t>Odontojen kistlerin döşeyici epiteli(özellikle dentigeröz ve keratokistler)</a:t>
            </a:r>
          </a:p>
          <a:p>
            <a:pPr eaLnBrk="1" hangingPunct="1">
              <a:lnSpc>
                <a:spcPct val="90000"/>
              </a:lnSpc>
              <a:defRPr/>
            </a:pPr>
            <a:r>
              <a:rPr lang="tr-TR">
                <a:ea typeface="+mn-ea"/>
                <a:cs typeface="+mn-cs"/>
              </a:rPr>
              <a:t>Çeneleri örten Ç.K.Y.E’in  basal hücreleri (ağız epiteli)</a:t>
            </a:r>
          </a:p>
          <a:p>
            <a:pPr eaLnBrk="1" hangingPunct="1">
              <a:lnSpc>
                <a:spcPct val="90000"/>
              </a:lnSpc>
              <a:defRPr/>
            </a:pPr>
            <a:r>
              <a:rPr lang="tr-TR">
                <a:ea typeface="+mn-ea"/>
                <a:cs typeface="+mn-cs"/>
              </a:rPr>
              <a:t>Dental lamina artıkları(Serres artıkları)</a:t>
            </a:r>
          </a:p>
          <a:p>
            <a:pPr eaLnBrk="1" hangingPunct="1">
              <a:lnSpc>
                <a:spcPct val="90000"/>
              </a:lnSpc>
              <a:defRPr/>
            </a:pPr>
            <a:r>
              <a:rPr lang="tr-TR">
                <a:ea typeface="+mn-ea"/>
                <a:cs typeface="+mn-cs"/>
              </a:rPr>
              <a:t>Ektopik ağız epiteli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algn="ctr" eaLnBrk="1" hangingPunct="1"/>
            <a:r>
              <a:rPr lang="tr-TR">
                <a:ea typeface="ＭＳ Ｐゴシック" pitchFamily="36" charset="-128"/>
              </a:rPr>
              <a:t>Ameloblastoma</a:t>
            </a:r>
            <a:br>
              <a:rPr lang="tr-TR">
                <a:ea typeface="ＭＳ Ｐゴシック" pitchFamily="36" charset="-128"/>
              </a:rPr>
            </a:br>
            <a:r>
              <a:rPr lang="tr-TR" sz="3200">
                <a:ea typeface="ＭＳ Ｐゴシック" pitchFamily="36" charset="-128"/>
              </a:rPr>
              <a:t>mikroskopi</a:t>
            </a:r>
          </a:p>
        </p:txBody>
      </p:sp>
      <p:sp>
        <p:nvSpPr>
          <p:cNvPr id="64515" name="Rectangle 3"/>
          <p:cNvSpPr>
            <a:spLocks noGrp="1" noChangeArrowheads="1"/>
          </p:cNvSpPr>
          <p:nvPr>
            <p:ph type="body" idx="1"/>
          </p:nvPr>
        </p:nvSpPr>
        <p:spPr>
          <a:xfrm>
            <a:off x="468313" y="1557338"/>
            <a:ext cx="8218487" cy="4822825"/>
          </a:xfrm>
        </p:spPr>
        <p:txBody>
          <a:bodyPr/>
          <a:lstStyle/>
          <a:p>
            <a:pPr eaLnBrk="1" hangingPunct="1"/>
            <a:r>
              <a:rPr lang="tr-TR" sz="2800">
                <a:ea typeface="ＭＳ Ｐゴシック" pitchFamily="36" charset="-128"/>
              </a:rPr>
              <a:t>Folliküler ameloblastoma</a:t>
            </a:r>
          </a:p>
          <a:p>
            <a:pPr lvl="1" eaLnBrk="1" hangingPunct="1"/>
            <a:r>
              <a:rPr lang="tr-TR">
                <a:ea typeface="ＭＳ Ｐゴシック" pitchFamily="36" charset="-128"/>
              </a:rPr>
              <a:t>Solid tip</a:t>
            </a:r>
          </a:p>
          <a:p>
            <a:pPr lvl="1" eaLnBrk="1" hangingPunct="1"/>
            <a:r>
              <a:rPr lang="tr-TR">
                <a:ea typeface="ＭＳ Ｐゴシック" pitchFamily="36" charset="-128"/>
              </a:rPr>
              <a:t>Kistik tip</a:t>
            </a:r>
          </a:p>
          <a:p>
            <a:pPr eaLnBrk="1" hangingPunct="1"/>
            <a:r>
              <a:rPr lang="tr-TR" sz="2800">
                <a:ea typeface="ＭＳ Ｐゴシック" pitchFamily="36" charset="-128"/>
              </a:rPr>
              <a:t>Plexiform ameloblastoma</a:t>
            </a:r>
          </a:p>
          <a:p>
            <a:pPr eaLnBrk="1" hangingPunct="1"/>
            <a:r>
              <a:rPr lang="tr-TR" sz="2800">
                <a:ea typeface="ＭＳ Ｐゴシック" pitchFamily="36" charset="-128"/>
              </a:rPr>
              <a:t>Basal hücreli ameloblastoma</a:t>
            </a:r>
          </a:p>
          <a:p>
            <a:pPr eaLnBrk="1" hangingPunct="1"/>
            <a:r>
              <a:rPr lang="tr-TR" sz="2800">
                <a:ea typeface="ＭＳ Ｐゴシック" pitchFamily="36" charset="-128"/>
              </a:rPr>
              <a:t>Akantomatöz ameloblastoma </a:t>
            </a:r>
          </a:p>
          <a:p>
            <a:pPr eaLnBrk="1" hangingPunct="1"/>
            <a:r>
              <a:rPr lang="tr-TR" sz="2800">
                <a:ea typeface="ＭＳ Ｐゴシック" pitchFamily="36" charset="-128"/>
              </a:rPr>
              <a:t>Granüler hücreli ameloblastoma</a:t>
            </a:r>
            <a:r>
              <a:rPr lang="tr-TR" sz="2400">
                <a:ea typeface="ＭＳ Ｐゴシック" pitchFamily="36" charset="-128"/>
              </a:rPr>
              <a:t> </a:t>
            </a:r>
          </a:p>
          <a:p>
            <a:pPr lvl="1" eaLnBrk="1" hangingPunct="1"/>
            <a:r>
              <a:rPr lang="tr-TR" sz="2000">
                <a:solidFill>
                  <a:schemeClr val="accent1"/>
                </a:solidFill>
                <a:ea typeface="ＭＳ Ｐゴシック" pitchFamily="36" charset="-128"/>
              </a:rPr>
              <a:t>Değişik mikroskopik paternler tedavi ve prognozu</a:t>
            </a:r>
            <a:r>
              <a:rPr lang="tr-TR" sz="2000">
                <a:ea typeface="ＭＳ Ｐゴシック" pitchFamily="36" charset="-128"/>
              </a:rPr>
              <a:t> </a:t>
            </a:r>
            <a:r>
              <a:rPr lang="tr-TR" sz="2000">
                <a:solidFill>
                  <a:schemeClr val="accent1"/>
                </a:solidFill>
                <a:ea typeface="ＭＳ Ｐゴシック" pitchFamily="36" charset="-128"/>
              </a:rPr>
              <a:t>etkilemez</a:t>
            </a:r>
          </a:p>
          <a:p>
            <a:pPr eaLnBrk="1" hangingPunct="1"/>
            <a:endParaRPr lang="tr-TR" sz="2400">
              <a:solidFill>
                <a:schemeClr val="accent1"/>
              </a:solidFill>
              <a:ea typeface="ＭＳ Ｐゴシック" pitchFamily="36" charset="-128"/>
            </a:endParaRPr>
          </a:p>
        </p:txBody>
      </p:sp>
      <p:sp>
        <p:nvSpPr>
          <p:cNvPr id="38916" name="AutoShape 13"/>
          <p:cNvSpPr>
            <a:spLocks noChangeArrowheads="1"/>
          </p:cNvSpPr>
          <p:nvPr/>
        </p:nvSpPr>
        <p:spPr bwMode="auto">
          <a:xfrm>
            <a:off x="5940425" y="5516563"/>
            <a:ext cx="241300" cy="142875"/>
          </a:xfrm>
          <a:custGeom>
            <a:avLst/>
            <a:gdLst>
              <a:gd name="T0" fmla="*/ 0 w 241300"/>
              <a:gd name="T1" fmla="*/ 54573 h 142875"/>
              <a:gd name="T2" fmla="*/ 92169 w 241300"/>
              <a:gd name="T3" fmla="*/ 54574 h 142875"/>
              <a:gd name="T4" fmla="*/ 120650 w 241300"/>
              <a:gd name="T5" fmla="*/ 0 h 142875"/>
              <a:gd name="T6" fmla="*/ 149131 w 241300"/>
              <a:gd name="T7" fmla="*/ 54574 h 142875"/>
              <a:gd name="T8" fmla="*/ 241300 w 241300"/>
              <a:gd name="T9" fmla="*/ 54573 h 142875"/>
              <a:gd name="T10" fmla="*/ 166733 w 241300"/>
              <a:gd name="T11" fmla="*/ 88301 h 142875"/>
              <a:gd name="T12" fmla="*/ 195216 w 241300"/>
              <a:gd name="T13" fmla="*/ 142875 h 142875"/>
              <a:gd name="T14" fmla="*/ 120650 w 241300"/>
              <a:gd name="T15" fmla="*/ 109146 h 142875"/>
              <a:gd name="T16" fmla="*/ 46084 w 241300"/>
              <a:gd name="T17" fmla="*/ 142875 h 142875"/>
              <a:gd name="T18" fmla="*/ 74567 w 241300"/>
              <a:gd name="T19" fmla="*/ 88301 h 142875"/>
              <a:gd name="T20" fmla="*/ 0 w 241300"/>
              <a:gd name="T21" fmla="*/ 54573 h 1428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300"/>
              <a:gd name="T34" fmla="*/ 0 h 142875"/>
              <a:gd name="T35" fmla="*/ 241300 w 241300"/>
              <a:gd name="T36" fmla="*/ 142875 h 1428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300" h="142875">
                <a:moveTo>
                  <a:pt x="0" y="54573"/>
                </a:moveTo>
                <a:lnTo>
                  <a:pt x="92169" y="54574"/>
                </a:lnTo>
                <a:lnTo>
                  <a:pt x="120650" y="0"/>
                </a:lnTo>
                <a:lnTo>
                  <a:pt x="149131" y="54574"/>
                </a:lnTo>
                <a:lnTo>
                  <a:pt x="241300" y="54573"/>
                </a:lnTo>
                <a:lnTo>
                  <a:pt x="166733" y="88301"/>
                </a:lnTo>
                <a:lnTo>
                  <a:pt x="195216" y="142875"/>
                </a:lnTo>
                <a:lnTo>
                  <a:pt x="120650" y="109146"/>
                </a:lnTo>
                <a:lnTo>
                  <a:pt x="46084" y="142875"/>
                </a:lnTo>
                <a:lnTo>
                  <a:pt x="74567" y="88301"/>
                </a:lnTo>
                <a:lnTo>
                  <a:pt x="0" y="54573"/>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endParaRPr lang="en-US">
              <a:ea typeface="+mj-ea"/>
              <a:cs typeface="+mj-cs"/>
            </a:endParaRPr>
          </a:p>
        </p:txBody>
      </p:sp>
      <p:sp>
        <p:nvSpPr>
          <p:cNvPr id="3" name="İçerik Yer Tutucusu 2"/>
          <p:cNvSpPr>
            <a:spLocks noGrp="1"/>
          </p:cNvSpPr>
          <p:nvPr>
            <p:ph idx="1"/>
          </p:nvPr>
        </p:nvSpPr>
        <p:spPr>
          <a:xfrm>
            <a:off x="457200" y="692150"/>
            <a:ext cx="8229600" cy="5327650"/>
          </a:xfrm>
        </p:spPr>
        <p:txBody>
          <a:bodyPr/>
          <a:lstStyle/>
          <a:p>
            <a:pPr>
              <a:defRPr/>
            </a:pPr>
            <a:endParaRPr lang="tr-TR" sz="2400" dirty="0" smtClean="0">
              <a:effectLst/>
              <a:ea typeface="+mn-ea"/>
              <a:cs typeface="+mn-cs"/>
            </a:endParaRPr>
          </a:p>
          <a:p>
            <a:pPr>
              <a:defRPr/>
            </a:pPr>
            <a:endParaRPr lang="tr-TR" sz="2400" dirty="0" smtClean="0"/>
          </a:p>
          <a:p>
            <a:pPr>
              <a:defRPr/>
            </a:pPr>
            <a:endParaRPr lang="tr-TR" sz="2400" dirty="0" smtClean="0">
              <a:effectLst/>
              <a:ea typeface="+mn-ea"/>
              <a:cs typeface="+mn-cs"/>
            </a:endParaRPr>
          </a:p>
          <a:p>
            <a:pPr>
              <a:defRPr/>
            </a:pPr>
            <a:r>
              <a:rPr lang="tr-TR" sz="2400" dirty="0" smtClean="0">
                <a:effectLst/>
                <a:ea typeface="+mn-ea"/>
                <a:cs typeface="+mn-cs"/>
              </a:rPr>
              <a:t>Klasik </a:t>
            </a:r>
            <a:r>
              <a:rPr lang="tr-TR" sz="2400" dirty="0">
                <a:effectLst/>
                <a:ea typeface="+mn-ea"/>
                <a:cs typeface="+mn-cs"/>
              </a:rPr>
              <a:t>ameloblastoma radyolojisinde ekspansif, sınırları sklerotik, multiloküler yapıda litik bir lezyon vardır. Geniş alanlarda saptanan kemik korteksi yıkımı tümörün agresif davranışının önemli bulgularındandır. </a:t>
            </a:r>
            <a:endParaRPr lang="tr-TR" sz="2400" dirty="0" smtClean="0">
              <a:effectLst/>
              <a:ea typeface="+mn-ea"/>
              <a:cs typeface="+mn-cs"/>
            </a:endParaRPr>
          </a:p>
          <a:p>
            <a:pPr>
              <a:buNone/>
              <a:defRPr/>
            </a:pPr>
            <a:endParaRPr lang="tr-TR" sz="2400" dirty="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908050"/>
            <a:ext cx="8505825" cy="649288"/>
          </a:xfrm>
        </p:spPr>
        <p:txBody>
          <a:bodyPr>
            <a:normAutofit fontScale="90000"/>
          </a:bodyPr>
          <a:lstStyle/>
          <a:p>
            <a:pPr algn="ctr" eaLnBrk="1" hangingPunct="1"/>
            <a:r>
              <a:rPr lang="tr-TR">
                <a:ea typeface="ＭＳ Ｐゴシック" pitchFamily="36" charset="-128"/>
              </a:rPr>
              <a:t>Ameloblastoma</a:t>
            </a:r>
            <a:br>
              <a:rPr lang="tr-TR">
                <a:ea typeface="ＭＳ Ｐゴシック" pitchFamily="36" charset="-128"/>
              </a:rPr>
            </a:br>
            <a:r>
              <a:rPr lang="tr-TR">
                <a:ea typeface="ＭＳ Ｐゴシック" pitchFamily="36" charset="-128"/>
              </a:rPr>
              <a:t> </a:t>
            </a:r>
            <a:r>
              <a:rPr lang="tr-TR" sz="3200">
                <a:ea typeface="ＭＳ Ｐゴシック" pitchFamily="36" charset="-128"/>
              </a:rPr>
              <a:t>ayırıcı tanı</a:t>
            </a:r>
            <a:br>
              <a:rPr lang="tr-TR" sz="3200">
                <a:ea typeface="ＭＳ Ｐゴシック" pitchFamily="36" charset="-128"/>
              </a:rPr>
            </a:br>
            <a:r>
              <a:rPr lang="tr-TR" sz="3200">
                <a:ea typeface="ＭＳ Ｐゴシック" pitchFamily="36" charset="-128"/>
              </a:rPr>
              <a:t/>
            </a:r>
            <a:br>
              <a:rPr lang="tr-TR" sz="3200">
                <a:ea typeface="ＭＳ Ｐゴシック" pitchFamily="36" charset="-128"/>
              </a:rPr>
            </a:br>
            <a:endParaRPr lang="tr-TR" sz="3200">
              <a:ea typeface="ＭＳ Ｐゴシック" pitchFamily="36" charset="-128"/>
            </a:endParaRPr>
          </a:p>
        </p:txBody>
      </p:sp>
      <p:sp>
        <p:nvSpPr>
          <p:cNvPr id="63491" name="Rectangle 3"/>
          <p:cNvSpPr>
            <a:spLocks noGrp="1" noChangeArrowheads="1"/>
          </p:cNvSpPr>
          <p:nvPr>
            <p:ph type="body" idx="1"/>
          </p:nvPr>
        </p:nvSpPr>
        <p:spPr>
          <a:xfrm>
            <a:off x="395288" y="1557338"/>
            <a:ext cx="8229600" cy="4833937"/>
          </a:xfrm>
        </p:spPr>
        <p:txBody>
          <a:bodyPr/>
          <a:lstStyle/>
          <a:p>
            <a:pPr marL="609600" indent="-609600" eaLnBrk="1" hangingPunct="1">
              <a:lnSpc>
                <a:spcPct val="80000"/>
              </a:lnSpc>
            </a:pPr>
            <a:r>
              <a:rPr lang="tr-TR" sz="2800">
                <a:ea typeface="ＭＳ Ｐゴシック" pitchFamily="36" charset="-128"/>
              </a:rPr>
              <a:t>Multikistik ameloblastoma</a:t>
            </a:r>
          </a:p>
          <a:p>
            <a:pPr marL="609600" indent="-609600" eaLnBrk="1" hangingPunct="1">
              <a:lnSpc>
                <a:spcPct val="80000"/>
              </a:lnSpc>
              <a:buFontTx/>
              <a:buNone/>
            </a:pPr>
            <a:r>
              <a:rPr lang="tr-TR" sz="2800">
                <a:ea typeface="ＭＳ Ｐゴシック" pitchFamily="36" charset="-128"/>
              </a:rPr>
              <a:t>	 -miksoma</a:t>
            </a:r>
          </a:p>
          <a:p>
            <a:pPr marL="609600" indent="-609600" eaLnBrk="1" hangingPunct="1">
              <a:lnSpc>
                <a:spcPct val="80000"/>
              </a:lnSpc>
              <a:buFontTx/>
              <a:buNone/>
            </a:pPr>
            <a:r>
              <a:rPr lang="tr-TR" sz="2800">
                <a:ea typeface="ＭＳ Ｐゴシック" pitchFamily="36" charset="-128"/>
              </a:rPr>
              <a:t>	 -keratokist</a:t>
            </a:r>
          </a:p>
          <a:p>
            <a:pPr marL="609600" indent="-609600" eaLnBrk="1" hangingPunct="1">
              <a:lnSpc>
                <a:spcPct val="80000"/>
              </a:lnSpc>
              <a:buFontTx/>
              <a:buNone/>
            </a:pPr>
            <a:r>
              <a:rPr lang="tr-TR" sz="2800">
                <a:ea typeface="ＭＳ Ｐゴシック" pitchFamily="36" charset="-128"/>
              </a:rPr>
              <a:t>	-dev hücreli granuloma</a:t>
            </a:r>
          </a:p>
          <a:p>
            <a:pPr marL="609600" indent="-609600" eaLnBrk="1" hangingPunct="1">
              <a:lnSpc>
                <a:spcPct val="80000"/>
              </a:lnSpc>
              <a:buFontTx/>
              <a:buNone/>
            </a:pPr>
            <a:r>
              <a:rPr lang="tr-TR" sz="2800">
                <a:ea typeface="ＭＳ Ｐゴシック" pitchFamily="36" charset="-128"/>
              </a:rPr>
              <a:t>	-hemangioma</a:t>
            </a:r>
          </a:p>
          <a:p>
            <a:pPr marL="609600" indent="-609600" eaLnBrk="1" hangingPunct="1">
              <a:lnSpc>
                <a:spcPct val="80000"/>
              </a:lnSpc>
            </a:pPr>
            <a:r>
              <a:rPr lang="tr-TR" sz="2800">
                <a:ea typeface="ＭＳ Ｐゴシック" pitchFamily="36" charset="-128"/>
              </a:rPr>
              <a:t>Unikistik ameloblastoma</a:t>
            </a:r>
          </a:p>
          <a:p>
            <a:pPr marL="609600" indent="-609600" eaLnBrk="1" hangingPunct="1">
              <a:lnSpc>
                <a:spcPct val="80000"/>
              </a:lnSpc>
              <a:buFontTx/>
              <a:buNone/>
            </a:pPr>
            <a:r>
              <a:rPr lang="tr-TR" sz="2800">
                <a:ea typeface="ＭＳ Ｐゴシック" pitchFamily="36" charset="-128"/>
              </a:rPr>
              <a:t>	 -rezidüel kist</a:t>
            </a:r>
          </a:p>
          <a:p>
            <a:pPr marL="609600" indent="-609600" eaLnBrk="1" hangingPunct="1">
              <a:lnSpc>
                <a:spcPct val="80000"/>
              </a:lnSpc>
              <a:buFontTx/>
              <a:buNone/>
            </a:pPr>
            <a:r>
              <a:rPr lang="tr-TR" sz="2800">
                <a:ea typeface="ＭＳ Ｐゴシック" pitchFamily="36" charset="-128"/>
              </a:rPr>
              <a:t>	 -dentigeröz kist</a:t>
            </a:r>
          </a:p>
          <a:p>
            <a:pPr marL="609600" indent="-609600" eaLnBrk="1" hangingPunct="1">
              <a:lnSpc>
                <a:spcPct val="80000"/>
              </a:lnSpc>
              <a:buFontTx/>
              <a:buNone/>
            </a:pPr>
            <a:r>
              <a:rPr lang="tr-TR" sz="2800">
                <a:ea typeface="ＭＳ Ｐゴシック" pitchFamily="36" charset="-128"/>
              </a:rPr>
              <a:t>	 -perikoronal radyolüsensi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algn="ctr" eaLnBrk="1" hangingPunct="1">
              <a:defRPr/>
            </a:pPr>
            <a:r>
              <a:rPr lang="tr-TR">
                <a:ea typeface="+mj-ea"/>
                <a:cs typeface="+mj-cs"/>
              </a:rPr>
              <a:t>Ameloblastoma</a:t>
            </a:r>
            <a:br>
              <a:rPr lang="tr-TR">
                <a:ea typeface="+mj-ea"/>
                <a:cs typeface="+mj-cs"/>
              </a:rPr>
            </a:br>
            <a:r>
              <a:rPr lang="tr-TR" sz="3200">
                <a:ea typeface="+mj-ea"/>
                <a:cs typeface="+mj-cs"/>
              </a:rPr>
              <a:t>tedavi</a:t>
            </a:r>
          </a:p>
        </p:txBody>
      </p:sp>
      <p:sp>
        <p:nvSpPr>
          <p:cNvPr id="67587" name="Rectangle 3"/>
          <p:cNvSpPr>
            <a:spLocks noGrp="1" noChangeArrowheads="1"/>
          </p:cNvSpPr>
          <p:nvPr>
            <p:ph type="body" idx="1"/>
          </p:nvPr>
        </p:nvSpPr>
        <p:spPr/>
        <p:txBody>
          <a:bodyPr/>
          <a:lstStyle/>
          <a:p>
            <a:pPr eaLnBrk="1" hangingPunct="1">
              <a:defRPr/>
            </a:pPr>
            <a:r>
              <a:rPr lang="tr-TR" dirty="0">
                <a:ea typeface="+mn-ea"/>
                <a:cs typeface="+mn-cs"/>
              </a:rPr>
              <a:t>Asıl tedavi </a:t>
            </a:r>
            <a:r>
              <a:rPr lang="tr-TR" dirty="0" smtClean="0">
                <a:ea typeface="+mn-ea"/>
                <a:cs typeface="+mn-cs"/>
              </a:rPr>
              <a:t>cerrahidir.Kemoterapi </a:t>
            </a:r>
            <a:r>
              <a:rPr lang="tr-TR" dirty="0">
                <a:ea typeface="+mn-ea"/>
                <a:cs typeface="+mn-cs"/>
              </a:rPr>
              <a:t>ve radyoterapiye yanıt vermez</a:t>
            </a:r>
          </a:p>
          <a:p>
            <a:pPr eaLnBrk="1" hangingPunct="1">
              <a:defRPr/>
            </a:pPr>
            <a:r>
              <a:rPr lang="tr-TR" dirty="0">
                <a:ea typeface="+mn-ea"/>
                <a:cs typeface="+mn-cs"/>
              </a:rPr>
              <a:t>cerrahi </a:t>
            </a:r>
            <a:r>
              <a:rPr lang="tr-TR" sz="3600" dirty="0">
                <a:ea typeface="+mn-ea"/>
                <a:cs typeface="+mn-cs"/>
              </a:rPr>
              <a:t>seçenekleri:</a:t>
            </a:r>
          </a:p>
          <a:p>
            <a:pPr lvl="1" eaLnBrk="1" hangingPunct="1">
              <a:buFont typeface="Tahoma" charset="0"/>
              <a:buChar char="–"/>
              <a:defRPr/>
            </a:pPr>
            <a:r>
              <a:rPr lang="tr-TR" dirty="0"/>
              <a:t>Enükleasyon veya dikkatli küretaj</a:t>
            </a:r>
            <a:r>
              <a:rPr lang="tr-TR" sz="2000" dirty="0"/>
              <a:t>(alet</a:t>
            </a:r>
            <a:r>
              <a:rPr lang="tr-TR" dirty="0"/>
              <a:t> </a:t>
            </a:r>
            <a:r>
              <a:rPr lang="tr-TR" sz="2000" dirty="0"/>
              <a:t>lezyonla temastadır)</a:t>
            </a:r>
          </a:p>
          <a:p>
            <a:pPr lvl="1" eaLnBrk="1" hangingPunct="1">
              <a:buFont typeface="Tahoma" charset="0"/>
              <a:buChar char="–"/>
              <a:defRPr/>
            </a:pPr>
            <a:r>
              <a:rPr lang="tr-TR" dirty="0"/>
              <a:t>Rezeksiyon </a:t>
            </a:r>
          </a:p>
          <a:p>
            <a:pPr lvl="1" eaLnBrk="1" hangingPunct="1">
              <a:buFont typeface="Tahoma" charset="0"/>
              <a:buNone/>
              <a:defRPr/>
            </a:pPr>
            <a:r>
              <a:rPr lang="tr-TR" dirty="0"/>
              <a:t>    Segmental</a:t>
            </a:r>
            <a:r>
              <a:rPr lang="tr-TR" sz="2400" dirty="0"/>
              <a:t>(</a:t>
            </a:r>
            <a:r>
              <a:rPr lang="tr-TR" sz="2000" dirty="0"/>
              <a:t>kemiğin</a:t>
            </a:r>
            <a:r>
              <a:rPr lang="tr-TR" dirty="0"/>
              <a:t> </a:t>
            </a:r>
            <a:r>
              <a:rPr lang="tr-TR" sz="2000" dirty="0"/>
              <a:t>bütünlüğü bozulmaz)</a:t>
            </a:r>
          </a:p>
          <a:p>
            <a:pPr lvl="2" eaLnBrk="1" hangingPunct="1">
              <a:buFontTx/>
              <a:buNone/>
              <a:defRPr/>
            </a:pPr>
            <a:r>
              <a:rPr lang="tr-TR" sz="2800" dirty="0"/>
              <a:t>Parsiyel</a:t>
            </a:r>
            <a:r>
              <a:rPr lang="tr-TR" sz="2000" dirty="0"/>
              <a:t>(kemiğin küçük veya büyük birkısmı tümüyle alınır)</a:t>
            </a:r>
            <a:endParaRPr lang="tr-TR" dirty="0"/>
          </a:p>
          <a:p>
            <a:pPr lvl="1" eaLnBrk="1" hangingPunct="1">
              <a:buFont typeface="Tahoma" charset="0"/>
              <a:buChar char="–"/>
              <a:defRPr/>
            </a:pPr>
            <a:endParaRPr lang="tr-TR" dirty="0"/>
          </a:p>
          <a:p>
            <a:pPr eaLnBrk="1" hangingPunct="1">
              <a:defRPr/>
            </a:pPr>
            <a:endParaRPr lang="tr-TR" dirty="0">
              <a:ea typeface="+mn-ea"/>
              <a:cs typeface="+mn-cs"/>
            </a:endParaRPr>
          </a:p>
          <a:p>
            <a:pPr eaLnBrk="1" hangingPunct="1">
              <a:defRPr/>
            </a:pPr>
            <a:endParaRPr lang="tr-TR" dirty="0">
              <a:ea typeface="+mn-ea"/>
              <a:cs typeface="+mn-cs"/>
            </a:endParaRPr>
          </a:p>
        </p:txBody>
      </p:sp>
      <p:sp>
        <p:nvSpPr>
          <p:cNvPr id="88068" name="AutoShape 5"/>
          <p:cNvSpPr>
            <a:spLocks noChangeArrowheads="1"/>
          </p:cNvSpPr>
          <p:nvPr/>
        </p:nvSpPr>
        <p:spPr bwMode="auto">
          <a:xfrm>
            <a:off x="1042988" y="4800600"/>
            <a:ext cx="215900" cy="215900"/>
          </a:xfrm>
          <a:custGeom>
            <a:avLst/>
            <a:gdLst>
              <a:gd name="T0" fmla="*/ 0 w 215900"/>
              <a:gd name="T1" fmla="*/ 82466 h 215900"/>
              <a:gd name="T2" fmla="*/ 82467 w 215900"/>
              <a:gd name="T3" fmla="*/ 82467 h 215900"/>
              <a:gd name="T4" fmla="*/ 107950 w 215900"/>
              <a:gd name="T5" fmla="*/ 0 h 215900"/>
              <a:gd name="T6" fmla="*/ 133433 w 215900"/>
              <a:gd name="T7" fmla="*/ 82467 h 215900"/>
              <a:gd name="T8" fmla="*/ 215900 w 215900"/>
              <a:gd name="T9" fmla="*/ 82466 h 215900"/>
              <a:gd name="T10" fmla="*/ 149182 w 215900"/>
              <a:gd name="T11" fmla="*/ 133433 h 215900"/>
              <a:gd name="T12" fmla="*/ 174667 w 215900"/>
              <a:gd name="T13" fmla="*/ 215899 h 215900"/>
              <a:gd name="T14" fmla="*/ 107950 w 215900"/>
              <a:gd name="T15" fmla="*/ 164932 h 215900"/>
              <a:gd name="T16" fmla="*/ 41233 w 215900"/>
              <a:gd name="T17" fmla="*/ 215899 h 215900"/>
              <a:gd name="T18" fmla="*/ 66718 w 215900"/>
              <a:gd name="T19" fmla="*/ 133433 h 215900"/>
              <a:gd name="T20" fmla="*/ 0 w 215900"/>
              <a:gd name="T21" fmla="*/ 82466 h 2159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900"/>
              <a:gd name="T34" fmla="*/ 0 h 215900"/>
              <a:gd name="T35" fmla="*/ 215900 w 215900"/>
              <a:gd name="T36" fmla="*/ 215900 h 2159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900" h="215900">
                <a:moveTo>
                  <a:pt x="0" y="82466"/>
                </a:moveTo>
                <a:lnTo>
                  <a:pt x="82467" y="82467"/>
                </a:lnTo>
                <a:lnTo>
                  <a:pt x="107950" y="0"/>
                </a:lnTo>
                <a:lnTo>
                  <a:pt x="133433" y="82467"/>
                </a:lnTo>
                <a:lnTo>
                  <a:pt x="215900" y="82466"/>
                </a:lnTo>
                <a:lnTo>
                  <a:pt x="149182" y="133433"/>
                </a:lnTo>
                <a:lnTo>
                  <a:pt x="174667" y="215899"/>
                </a:lnTo>
                <a:lnTo>
                  <a:pt x="107950" y="164932"/>
                </a:lnTo>
                <a:lnTo>
                  <a:pt x="41233" y="215899"/>
                </a:lnTo>
                <a:lnTo>
                  <a:pt x="66718" y="133433"/>
                </a:lnTo>
                <a:lnTo>
                  <a:pt x="0" y="82466"/>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8069" name="AutoShape 6"/>
          <p:cNvSpPr>
            <a:spLocks noChangeArrowheads="1"/>
          </p:cNvSpPr>
          <p:nvPr/>
        </p:nvSpPr>
        <p:spPr bwMode="auto">
          <a:xfrm>
            <a:off x="1042988" y="5372101"/>
            <a:ext cx="215900" cy="217487"/>
          </a:xfrm>
          <a:custGeom>
            <a:avLst/>
            <a:gdLst>
              <a:gd name="T0" fmla="*/ 0 w 215900"/>
              <a:gd name="T1" fmla="*/ 83072 h 217487"/>
              <a:gd name="T2" fmla="*/ 82467 w 215900"/>
              <a:gd name="T3" fmla="*/ 83073 h 217487"/>
              <a:gd name="T4" fmla="*/ 107950 w 215900"/>
              <a:gd name="T5" fmla="*/ 0 h 217487"/>
              <a:gd name="T6" fmla="*/ 133433 w 215900"/>
              <a:gd name="T7" fmla="*/ 83073 h 217487"/>
              <a:gd name="T8" fmla="*/ 215900 w 215900"/>
              <a:gd name="T9" fmla="*/ 83072 h 217487"/>
              <a:gd name="T10" fmla="*/ 149182 w 215900"/>
              <a:gd name="T11" fmla="*/ 134414 h 217487"/>
              <a:gd name="T12" fmla="*/ 174667 w 215900"/>
              <a:gd name="T13" fmla="*/ 217486 h 217487"/>
              <a:gd name="T14" fmla="*/ 107950 w 215900"/>
              <a:gd name="T15" fmla="*/ 166144 h 217487"/>
              <a:gd name="T16" fmla="*/ 41233 w 215900"/>
              <a:gd name="T17" fmla="*/ 217486 h 217487"/>
              <a:gd name="T18" fmla="*/ 66718 w 215900"/>
              <a:gd name="T19" fmla="*/ 134414 h 217487"/>
              <a:gd name="T20" fmla="*/ 0 w 215900"/>
              <a:gd name="T21" fmla="*/ 83072 h 217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900"/>
              <a:gd name="T34" fmla="*/ 0 h 217487"/>
              <a:gd name="T35" fmla="*/ 215900 w 215900"/>
              <a:gd name="T36" fmla="*/ 217487 h 2174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900" h="217487">
                <a:moveTo>
                  <a:pt x="0" y="83072"/>
                </a:moveTo>
                <a:lnTo>
                  <a:pt x="82467" y="83073"/>
                </a:lnTo>
                <a:lnTo>
                  <a:pt x="107950" y="0"/>
                </a:lnTo>
                <a:lnTo>
                  <a:pt x="133433" y="83073"/>
                </a:lnTo>
                <a:lnTo>
                  <a:pt x="215900" y="83072"/>
                </a:lnTo>
                <a:lnTo>
                  <a:pt x="149182" y="134414"/>
                </a:lnTo>
                <a:lnTo>
                  <a:pt x="174667" y="217486"/>
                </a:lnTo>
                <a:lnTo>
                  <a:pt x="107950" y="166144"/>
                </a:lnTo>
                <a:lnTo>
                  <a:pt x="41233" y="217486"/>
                </a:lnTo>
                <a:lnTo>
                  <a:pt x="66718" y="134414"/>
                </a:lnTo>
                <a:lnTo>
                  <a:pt x="0" y="83072"/>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tr-TR" dirty="0" smtClean="0">
                <a:effectLst/>
                <a:ea typeface="+mn-ea"/>
                <a:cs typeface="+mn-cs"/>
              </a:rPr>
              <a:t>Multiloküler ameloblastomaların tedavisinde en uygun yöntem eksizyon ya da blok rezeksiyondur. </a:t>
            </a:r>
          </a:p>
          <a:p>
            <a:r>
              <a:rPr lang="tr-TR" dirty="0" smtClean="0">
                <a:effectLst/>
                <a:ea typeface="+mn-ea"/>
                <a:cs typeface="+mn-cs"/>
              </a:rPr>
              <a:t>Çok küçük tümörler küretaj ya da enükleasyon+küretajla iyileşebilmektedir, ancak residiv riski fazladır (%50-90). </a:t>
            </a:r>
          </a:p>
          <a:p>
            <a:r>
              <a:rPr lang="tr-TR" dirty="0" smtClean="0">
                <a:effectLst/>
                <a:ea typeface="+mn-ea"/>
                <a:cs typeface="+mn-cs"/>
              </a:rPr>
              <a:t>Çok büyük tümörlerde yarım-çene rezeksiyonları zorunlu olabilir. Tümör ışınlara duyarsızdır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92100"/>
            <a:ext cx="8229600" cy="1120775"/>
          </a:xfrm>
        </p:spPr>
        <p:txBody>
          <a:bodyPr/>
          <a:lstStyle/>
          <a:p>
            <a:r>
              <a:rPr lang="tr-TR">
                <a:ea typeface="ＭＳ Ｐゴシック" pitchFamily="36" charset="-128"/>
              </a:rPr>
              <a:t>  </a:t>
            </a:r>
            <a:r>
              <a:rPr lang="tr-TR" sz="3200">
                <a:ea typeface="ＭＳ Ｐゴシック" pitchFamily="36" charset="-128"/>
              </a:rPr>
              <a:t>Ameloblastik karsinom</a:t>
            </a:r>
          </a:p>
        </p:txBody>
      </p:sp>
      <p:sp>
        <p:nvSpPr>
          <p:cNvPr id="3" name="İçerik Yer Tutucusu 2"/>
          <p:cNvSpPr>
            <a:spLocks noGrp="1"/>
          </p:cNvSpPr>
          <p:nvPr>
            <p:ph idx="1"/>
          </p:nvPr>
        </p:nvSpPr>
        <p:spPr>
          <a:xfrm>
            <a:off x="457200" y="1268413"/>
            <a:ext cx="8229600" cy="4751387"/>
          </a:xfrm>
        </p:spPr>
        <p:txBody>
          <a:bodyPr>
            <a:normAutofit/>
          </a:bodyPr>
          <a:lstStyle/>
          <a:p>
            <a:pPr>
              <a:lnSpc>
                <a:spcPct val="80000"/>
              </a:lnSpc>
            </a:pPr>
            <a:r>
              <a:rPr lang="tr-TR" sz="2500">
                <a:ea typeface="ＭＳ Ｐゴシック" pitchFamily="36" charset="-128"/>
              </a:rPr>
              <a:t>ameloblastik karsinom (AK); metastaz potansiyeline bakılmaksızın, histolojik olarak malign transformasyon gösteren ameloblastoma olarak tanımlanan, malign epitelyal odontojenik bir tümördür. </a:t>
            </a:r>
          </a:p>
          <a:p>
            <a:pPr>
              <a:lnSpc>
                <a:spcPct val="80000"/>
              </a:lnSpc>
            </a:pPr>
            <a:r>
              <a:rPr lang="tr-TR" sz="2500">
                <a:ea typeface="ＭＳ Ｐゴシック" pitchFamily="36" charset="-128"/>
              </a:rPr>
              <a:t>Ameloblastik karsinom terimi bu anlamda ilk kez 1983 yılında Shafer tarafından kullanılmıştır.1</a:t>
            </a:r>
          </a:p>
          <a:p>
            <a:pPr>
              <a:lnSpc>
                <a:spcPct val="80000"/>
              </a:lnSpc>
            </a:pPr>
            <a:r>
              <a:rPr lang="tr-TR" sz="2500">
                <a:ea typeface="ＭＳ Ｐゴシック" pitchFamily="36" charset="-128"/>
              </a:rPr>
              <a:t>AK’ların sınıflaması, Elzay, Slootweg ve Müller ve Dünya Sağlık Örgütü (DSÖ)tarafından yapılmıştır.</a:t>
            </a:r>
          </a:p>
          <a:p>
            <a:pPr>
              <a:lnSpc>
                <a:spcPct val="80000"/>
              </a:lnSpc>
            </a:pPr>
            <a:r>
              <a:rPr lang="tr-TR" sz="2500">
                <a:ea typeface="ＭＳ Ｐゴシック" pitchFamily="36" charset="-128"/>
              </a:rPr>
              <a:t>primer ve sekonder tip (de-diferansiye) olarak ikiye ayrılmaktadır. Primer tip, doğrudan gelişmiş olan ameloblastik karsinomdur. Sekonder tip ise ameloblastomanın malign transformasyonu ile ortaya çıkmakta; intraosseöz ve periferal olmak üzere iki alt grupta toplanmaktadır.</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smtClean="0">
                <a:effectLst/>
                <a:ea typeface="ＭＳ Ｐゴシック" pitchFamily="36" charset="-128"/>
              </a:rPr>
              <a:t>Tedavisinde geniş çene rezeksiyonlarına ek olarak lenf nodu diseksiyonu da gerekebilir.</a:t>
            </a:r>
          </a:p>
          <a:p>
            <a:r>
              <a:rPr lang="tr-TR" dirty="0" smtClean="0">
                <a:effectLst/>
                <a:ea typeface="ＭＳ Ｐゴシック" pitchFamily="36" charset="-128"/>
              </a:rPr>
              <a:t> Radyoterapi ve kemoterapi uygulamalarının tedaviye kesin etkisi gösterilememiştir. Radikal cerrahi işlemler sonrasında dahi rekürens ve uzak metastazlar nedeniyle sağkalım oranı düşüktür</a:t>
            </a:r>
            <a:endParaRPr lang="tr-TR" dirty="0" smtClean="0">
              <a:ea typeface="ＭＳ Ｐゴシック" pitchFamily="36" charset="-128"/>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4" descr="8"/>
          <p:cNvPicPr>
            <a:picLocks noChangeAspect="1" noChangeArrowheads="1"/>
          </p:cNvPicPr>
          <p:nvPr/>
        </p:nvPicPr>
        <p:blipFill>
          <a:blip r:embed="rId2"/>
          <a:srcRect/>
          <a:stretch>
            <a:fillRect/>
          </a:stretch>
        </p:blipFill>
        <p:spPr bwMode="auto">
          <a:xfrm>
            <a:off x="0" y="765175"/>
            <a:ext cx="5219700" cy="3578225"/>
          </a:xfrm>
          <a:prstGeom prst="rect">
            <a:avLst/>
          </a:prstGeom>
          <a:noFill/>
          <a:ln w="9525">
            <a:noFill/>
            <a:miter lim="800000"/>
            <a:headEnd/>
            <a:tailEnd/>
          </a:ln>
        </p:spPr>
      </p:pic>
      <p:pic>
        <p:nvPicPr>
          <p:cNvPr id="67587" name="Picture 5" descr="13"/>
          <p:cNvPicPr>
            <a:picLocks noChangeAspect="1" noChangeArrowheads="1"/>
          </p:cNvPicPr>
          <p:nvPr/>
        </p:nvPicPr>
        <p:blipFill>
          <a:blip r:embed="rId3"/>
          <a:srcRect/>
          <a:stretch>
            <a:fillRect/>
          </a:stretch>
        </p:blipFill>
        <p:spPr bwMode="auto">
          <a:xfrm>
            <a:off x="5508625" y="1989138"/>
            <a:ext cx="3455988" cy="431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r>
              <a:rPr lang="tr-TR">
                <a:ea typeface="ＭＳ Ｐゴシック" pitchFamily="36" charset="-128"/>
                <a:cs typeface="ＭＳ Ｐゴシック" pitchFamily="36" charset="-128"/>
              </a:rPr>
              <a:t>Benign ve malign tümörleri birbirinden ayırt ettirebilen güvenilir kriterler mevcuttur.</a:t>
            </a:r>
          </a:p>
          <a:p>
            <a:pPr>
              <a:buFontTx/>
              <a:buNone/>
            </a:pPr>
            <a:r>
              <a:rPr lang="tr-TR">
                <a:ea typeface="ＭＳ Ｐゴシック" pitchFamily="36" charset="-128"/>
                <a:cs typeface="ＭＳ Ｐゴシック" pitchFamily="36" charset="-128"/>
              </a:rPr>
              <a:t> Tümörler, </a:t>
            </a:r>
          </a:p>
          <a:p>
            <a:r>
              <a:rPr lang="tr-TR">
                <a:ea typeface="ＭＳ Ｐゴシック" pitchFamily="36" charset="-128"/>
                <a:cs typeface="ＭＳ Ｐゴシック" pitchFamily="36" charset="-128"/>
              </a:rPr>
              <a:t>diferansiyasyon ile anaplazi temelinde,</a:t>
            </a:r>
          </a:p>
          <a:p>
            <a:r>
              <a:rPr lang="tr-TR">
                <a:ea typeface="ＭＳ Ｐゴシック" pitchFamily="36" charset="-128"/>
                <a:cs typeface="ＭＳ Ｐゴシック" pitchFamily="36" charset="-128"/>
              </a:rPr>
              <a:t> büyüme hızında,</a:t>
            </a:r>
          </a:p>
          <a:p>
            <a:r>
              <a:rPr lang="tr-TR">
                <a:ea typeface="ＭＳ Ｐゴシック" pitchFamily="36" charset="-128"/>
                <a:cs typeface="ＭＳ Ｐゴシック" pitchFamily="36" charset="-128"/>
              </a:rPr>
              <a:t> lokal invazyonda </a:t>
            </a:r>
          </a:p>
          <a:p>
            <a:r>
              <a:rPr lang="tr-TR">
                <a:ea typeface="ＭＳ Ｐゴシック" pitchFamily="36" charset="-128"/>
                <a:cs typeface="ＭＳ Ｐゴシック" pitchFamily="36" charset="-128"/>
              </a:rPr>
              <a:t>metastazda ayrılabilir</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652463"/>
            <a:ext cx="7772400" cy="1555750"/>
          </a:xfrm>
        </p:spPr>
        <p:txBody>
          <a:bodyPr/>
          <a:lstStyle/>
          <a:p>
            <a:pPr eaLnBrk="1" hangingPunct="1"/>
            <a:r>
              <a:rPr lang="tr-TR" sz="3600" dirty="0"/>
              <a:t>Kalsifiye epitelyal odontojen tümör(pindborg tümörü)</a:t>
            </a:r>
            <a:br>
              <a:rPr lang="tr-TR" sz="3600" dirty="0"/>
            </a:br>
            <a:r>
              <a:rPr lang="tr-TR" sz="2400" dirty="0"/>
              <a:t>histogenesis ve demografi</a:t>
            </a:r>
          </a:p>
        </p:txBody>
      </p:sp>
      <p:sp>
        <p:nvSpPr>
          <p:cNvPr id="4099" name="Rectangle 3"/>
          <p:cNvSpPr>
            <a:spLocks noGrp="1" noChangeArrowheads="1"/>
          </p:cNvSpPr>
          <p:nvPr>
            <p:ph type="body" idx="1"/>
          </p:nvPr>
        </p:nvSpPr>
        <p:spPr>
          <a:xfrm>
            <a:off x="609600" y="2438400"/>
            <a:ext cx="7772400" cy="4191000"/>
          </a:xfrm>
        </p:spPr>
        <p:txBody>
          <a:bodyPr/>
          <a:lstStyle/>
          <a:p>
            <a:pPr marL="609600" indent="-609600" eaLnBrk="1" hangingPunct="1"/>
            <a:r>
              <a:rPr lang="tr-TR"/>
              <a:t>Mine organının st.intermedium’undan çıkar</a:t>
            </a:r>
          </a:p>
          <a:p>
            <a:pPr marL="609600" indent="-609600" eaLnBrk="1" hangingPunct="1"/>
            <a:r>
              <a:rPr lang="tr-TR"/>
              <a:t>Mineralize  madde ve amiloid benzer madde üretir</a:t>
            </a:r>
          </a:p>
          <a:p>
            <a:pPr marL="609600" indent="-609600" eaLnBrk="1" hangingPunct="1"/>
            <a:r>
              <a:rPr lang="tr-TR"/>
              <a:t> Odontojen tümörlerin %2’si</a:t>
            </a:r>
            <a:r>
              <a:rPr lang="tr-TR" sz="2400"/>
              <a:t>(AFIP)</a:t>
            </a:r>
          </a:p>
          <a:p>
            <a:pPr marL="609600" indent="-609600" eaLnBrk="1" hangingPunct="1"/>
            <a:r>
              <a:rPr lang="tr-TR"/>
              <a:t>Görülme yaşı:20-60,ort:4:dekad</a:t>
            </a:r>
          </a:p>
          <a:p>
            <a:pPr marL="609600" indent="-609600" eaLnBrk="1" hangingPunct="1"/>
            <a:r>
              <a:rPr lang="tr-TR"/>
              <a:t>Erkek&gt;kadın</a:t>
            </a:r>
          </a:p>
          <a:p>
            <a:pPr marL="609600" indent="-609600" eaLnBrk="1" hangingPunct="1">
              <a:buFontTx/>
              <a:buNone/>
            </a:pP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Unvan 1"/>
          <p:cNvSpPr>
            <a:spLocks noGrp="1"/>
          </p:cNvSpPr>
          <p:nvPr>
            <p:ph type="title"/>
          </p:nvPr>
        </p:nvSpPr>
        <p:spPr/>
        <p:txBody>
          <a:bodyPr>
            <a:normAutofit fontScale="90000"/>
          </a:bodyPr>
          <a:lstStyle/>
          <a:p>
            <a:r>
              <a:rPr lang="tr-TR" dirty="0" smtClean="0"/>
              <a:t>Kalsifiye epitelyal odontojen tümör(pindborg tümörü)</a:t>
            </a:r>
            <a:endParaRPr lang="en-US" dirty="0"/>
          </a:p>
        </p:txBody>
      </p:sp>
      <p:sp>
        <p:nvSpPr>
          <p:cNvPr id="6147" name="İçerik Yer Tutucusu 2"/>
          <p:cNvSpPr>
            <a:spLocks noGrp="1"/>
          </p:cNvSpPr>
          <p:nvPr>
            <p:ph idx="1"/>
          </p:nvPr>
        </p:nvSpPr>
        <p:spPr/>
        <p:txBody>
          <a:bodyPr/>
          <a:lstStyle/>
          <a:p>
            <a:pPr eaLnBrk="1" hangingPunct="1"/>
            <a:r>
              <a:rPr lang="tr-TR"/>
              <a:t>Yavaş büyüyen ancak yerel agresif özellikler gösterebilen bir tümördür. Klinikte, tümörün kitlesine bağlı olan şişlik vardır. Üstçene tümörleri arasında kafa tabanına dek gelişebilen olgulara rastlanmıştır.</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566738"/>
            <a:ext cx="7416800" cy="2044700"/>
          </a:xfrm>
        </p:spPr>
        <p:txBody>
          <a:bodyPr/>
          <a:lstStyle/>
          <a:p>
            <a:pPr eaLnBrk="1" hangingPunct="1"/>
            <a:r>
              <a:rPr lang="tr-TR" sz="3600"/>
              <a:t>Kalsifiye epitelyal odontojen tümör(pindborg tümörü)</a:t>
            </a:r>
            <a:br>
              <a:rPr lang="tr-TR" sz="3600"/>
            </a:br>
            <a:r>
              <a:rPr lang="tr-TR" sz="2800"/>
              <a:t>mikroskopi</a:t>
            </a:r>
            <a:br>
              <a:rPr lang="tr-TR" sz="2800"/>
            </a:br>
            <a:endParaRPr lang="tr-TR" sz="2800"/>
          </a:p>
        </p:txBody>
      </p:sp>
      <p:sp>
        <p:nvSpPr>
          <p:cNvPr id="13315" name="Rectangle 3"/>
          <p:cNvSpPr>
            <a:spLocks noGrp="1" noChangeArrowheads="1"/>
          </p:cNvSpPr>
          <p:nvPr>
            <p:ph type="body" idx="1"/>
          </p:nvPr>
        </p:nvSpPr>
        <p:spPr>
          <a:xfrm>
            <a:off x="395288" y="2420938"/>
            <a:ext cx="7772400" cy="4437062"/>
          </a:xfrm>
        </p:spPr>
        <p:txBody>
          <a:bodyPr/>
          <a:lstStyle/>
          <a:p>
            <a:pPr eaLnBrk="1" hangingPunct="1"/>
            <a:r>
              <a:rPr lang="tr-TR"/>
              <a:t>İnaktif fibröz stroma içinde değişik boyutlarda odontojen epitel adaları ve şeritlerinden oluşur</a:t>
            </a:r>
          </a:p>
          <a:p>
            <a:pPr eaLnBrk="1" hangingPunct="1"/>
            <a:r>
              <a:rPr lang="tr-TR"/>
              <a:t>Mitoz nadirdir </a:t>
            </a:r>
          </a:p>
          <a:p>
            <a:pPr eaLnBrk="1" hangingPunct="1"/>
            <a:r>
              <a:rPr lang="tr-TR"/>
              <a:t>Epitel hücreleri geniş eozinofilik sitoplazmalı,hiperkromatik nukleusludur</a:t>
            </a:r>
          </a:p>
          <a:p>
            <a:pPr eaLnBrk="1" hangingPunct="1"/>
            <a:r>
              <a:rPr lang="tr-TR"/>
              <a:t>Tümör adaları içinde ve cevresinde eozinofilik şekilsiz amiloid birikimi vardır</a:t>
            </a:r>
          </a:p>
          <a:p>
            <a:pPr eaLnBrk="1" hangingPunct="1"/>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Unvan 1"/>
          <p:cNvSpPr>
            <a:spLocks noGrp="1"/>
          </p:cNvSpPr>
          <p:nvPr>
            <p:ph type="title"/>
          </p:nvPr>
        </p:nvSpPr>
        <p:spPr>
          <a:xfrm>
            <a:off x="900113" y="260350"/>
            <a:ext cx="7772400" cy="1446213"/>
          </a:xfrm>
        </p:spPr>
        <p:txBody>
          <a:bodyPr/>
          <a:lstStyle/>
          <a:p>
            <a:r>
              <a:rPr lang="tr-TR"/>
              <a:t>Skuamöz odotojenik tümör</a:t>
            </a:r>
          </a:p>
        </p:txBody>
      </p:sp>
      <p:sp>
        <p:nvSpPr>
          <p:cNvPr id="4099" name="İçerik Yer Tutucusu 2"/>
          <p:cNvSpPr>
            <a:spLocks noGrp="1"/>
          </p:cNvSpPr>
          <p:nvPr>
            <p:ph idx="1"/>
          </p:nvPr>
        </p:nvSpPr>
        <p:spPr/>
        <p:txBody>
          <a:bodyPr/>
          <a:lstStyle/>
          <a:p>
            <a:r>
              <a:rPr lang="tr-TR"/>
              <a:t>Sku</a:t>
            </a:r>
            <a:r>
              <a:rPr lang="en-US"/>
              <a:t>am</a:t>
            </a:r>
            <a:r>
              <a:rPr lang="tr-TR"/>
              <a:t>öz</a:t>
            </a:r>
            <a:r>
              <a:rPr lang="en-US"/>
              <a:t> odontogeni</a:t>
            </a:r>
            <a:r>
              <a:rPr lang="tr-TR"/>
              <a:t>k </a:t>
            </a:r>
            <a:r>
              <a:rPr lang="en-US"/>
              <a:t>t</a:t>
            </a:r>
            <a:r>
              <a:rPr lang="tr-TR"/>
              <a:t>ü</a:t>
            </a:r>
            <a:r>
              <a:rPr lang="en-US"/>
              <a:t>m</a:t>
            </a:r>
            <a:r>
              <a:rPr lang="tr-TR"/>
              <a:t>ö</a:t>
            </a:r>
            <a:r>
              <a:rPr lang="en-US"/>
              <a:t>r (SOT)</a:t>
            </a:r>
            <a:r>
              <a:rPr lang="tr-TR"/>
              <a:t>çenelerin nadir görülen,benign, lokal infiltratif gösteren bir tümörüdür.malessez epitel artıklarından, gingival epitelyumdan veya dental lamina artıklarından orijin alır.</a:t>
            </a:r>
          </a:p>
          <a:p>
            <a:r>
              <a:rPr lang="tr-TR"/>
              <a:t>İlk defa 1975 yılında </a:t>
            </a:r>
            <a:r>
              <a:rPr lang="en-US"/>
              <a:t> Pullon</a:t>
            </a:r>
            <a:r>
              <a:rPr lang="tr-TR"/>
              <a:t> ve arkadaşları tarafından tanımlanmıştır.</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Unvan 1"/>
          <p:cNvSpPr>
            <a:spLocks noGrp="1"/>
          </p:cNvSpPr>
          <p:nvPr>
            <p:ph type="title"/>
          </p:nvPr>
        </p:nvSpPr>
        <p:spPr>
          <a:xfrm>
            <a:off x="900113" y="260350"/>
            <a:ext cx="7772400" cy="1446213"/>
          </a:xfrm>
        </p:spPr>
        <p:txBody>
          <a:bodyPr/>
          <a:lstStyle/>
          <a:p>
            <a:r>
              <a:rPr lang="tr-TR"/>
              <a:t>Skuamöz odotojenik tümör</a:t>
            </a:r>
          </a:p>
        </p:txBody>
      </p:sp>
      <p:sp>
        <p:nvSpPr>
          <p:cNvPr id="8195" name="İçerik Yer Tutucusu 2"/>
          <p:cNvSpPr>
            <a:spLocks noGrp="1"/>
          </p:cNvSpPr>
          <p:nvPr>
            <p:ph idx="1"/>
          </p:nvPr>
        </p:nvSpPr>
        <p:spPr/>
        <p:txBody>
          <a:bodyPr/>
          <a:lstStyle/>
          <a:p>
            <a:r>
              <a:rPr lang="tr-TR"/>
              <a:t>Tedavi basit eksizyon,küretaj, enüklüasyondur.</a:t>
            </a:r>
          </a:p>
          <a:p>
            <a:r>
              <a:rPr lang="tr-TR"/>
              <a:t>Nüks nadirdir.</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65138"/>
            <a:ext cx="7772400" cy="1555750"/>
          </a:xfrm>
        </p:spPr>
        <p:txBody>
          <a:bodyPr/>
          <a:lstStyle/>
          <a:p>
            <a:pPr eaLnBrk="1" hangingPunct="1"/>
            <a:r>
              <a:rPr lang="tr-TR" sz="3600"/>
              <a:t>Adenomatoid odontojen tümör</a:t>
            </a:r>
            <a:br>
              <a:rPr lang="tr-TR" sz="3600"/>
            </a:br>
            <a:r>
              <a:rPr lang="tr-TR" sz="3600"/>
              <a:t>(adenoameloblastoma)</a:t>
            </a:r>
            <a:br>
              <a:rPr lang="tr-TR" sz="3600"/>
            </a:br>
            <a:r>
              <a:rPr lang="tr-TR" sz="2400"/>
              <a:t>klinik</a:t>
            </a:r>
          </a:p>
        </p:txBody>
      </p:sp>
      <p:sp>
        <p:nvSpPr>
          <p:cNvPr id="10243" name="Rectangle 3"/>
          <p:cNvSpPr>
            <a:spLocks noGrp="1" noChangeArrowheads="1"/>
          </p:cNvSpPr>
          <p:nvPr>
            <p:ph type="body" idx="1"/>
          </p:nvPr>
        </p:nvSpPr>
        <p:spPr>
          <a:xfrm>
            <a:off x="609600" y="2514600"/>
            <a:ext cx="7848600" cy="3581400"/>
          </a:xfrm>
        </p:spPr>
        <p:txBody>
          <a:bodyPr/>
          <a:lstStyle/>
          <a:p>
            <a:pPr eaLnBrk="1" hangingPunct="1"/>
            <a:r>
              <a:rPr lang="tr-TR"/>
              <a:t>Maksilla&gt;mandibula</a:t>
            </a:r>
          </a:p>
          <a:p>
            <a:pPr eaLnBrk="1" hangingPunct="1"/>
            <a:r>
              <a:rPr lang="tr-TR"/>
              <a:t>Çenelerin anteriorunda</a:t>
            </a:r>
          </a:p>
          <a:p>
            <a:pPr eaLnBrk="1" hangingPunct="1"/>
            <a:r>
              <a:rPr lang="tr-TR"/>
              <a:t>Sıklıkla gömülü diş(çoğunlukla kanin)</a:t>
            </a:r>
          </a:p>
          <a:p>
            <a:pPr eaLnBrk="1" hangingPunct="1"/>
            <a:r>
              <a:rPr lang="tr-TR"/>
              <a:t>Yavaş büyüyerek ağrısız şişlik</a:t>
            </a:r>
          </a:p>
          <a:p>
            <a:pPr eaLnBrk="1" hangingPunct="1"/>
            <a:r>
              <a:rPr lang="tr-TR"/>
              <a:t>Çoğunlukla kapsüllü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3225"/>
            <a:ext cx="7772400" cy="1555750"/>
          </a:xfrm>
        </p:spPr>
        <p:txBody>
          <a:bodyPr/>
          <a:lstStyle/>
          <a:p>
            <a:pPr eaLnBrk="1" hangingPunct="1"/>
            <a:r>
              <a:rPr lang="tr-TR" sz="3600"/>
              <a:t>Adenomatoid odontojen tümör</a:t>
            </a:r>
            <a:br>
              <a:rPr lang="tr-TR" sz="3600"/>
            </a:br>
            <a:r>
              <a:rPr lang="tr-TR" sz="3600"/>
              <a:t>(adenoameloblastoma)</a:t>
            </a:r>
            <a:br>
              <a:rPr lang="tr-TR" sz="3600"/>
            </a:br>
            <a:r>
              <a:rPr lang="tr-TR" sz="2400"/>
              <a:t>radyoloji</a:t>
            </a:r>
          </a:p>
        </p:txBody>
      </p:sp>
      <p:sp>
        <p:nvSpPr>
          <p:cNvPr id="11267" name="Rectangle 3"/>
          <p:cNvSpPr>
            <a:spLocks noGrp="1" noChangeArrowheads="1"/>
          </p:cNvSpPr>
          <p:nvPr>
            <p:ph type="body" idx="1"/>
          </p:nvPr>
        </p:nvSpPr>
        <p:spPr>
          <a:xfrm>
            <a:off x="609600" y="2743200"/>
            <a:ext cx="7848600" cy="3352800"/>
          </a:xfrm>
        </p:spPr>
        <p:txBody>
          <a:bodyPr/>
          <a:lstStyle/>
          <a:p>
            <a:pPr eaLnBrk="1" hangingPunct="1"/>
            <a:r>
              <a:rPr lang="tr-TR"/>
              <a:t>Uniloküler radyolüsent</a:t>
            </a:r>
          </a:p>
          <a:p>
            <a:pPr eaLnBrk="1" hangingPunct="1"/>
            <a:r>
              <a:rPr lang="tr-TR"/>
              <a:t>İyi sınırlı</a:t>
            </a:r>
          </a:p>
          <a:p>
            <a:pPr eaLnBrk="1" hangingPunct="1"/>
            <a:r>
              <a:rPr lang="tr-TR"/>
              <a:t>Çoğunlukla gömülü kanin kronu ile birlikte(dentigeröz kiste benzer)</a:t>
            </a:r>
          </a:p>
          <a:p>
            <a:pPr eaLnBrk="1" hangingPunct="1"/>
            <a:r>
              <a:rPr lang="tr-TR"/>
              <a:t>Arasıra mineralizasyon odakları</a:t>
            </a:r>
          </a:p>
          <a:p>
            <a:pPr eaLnBrk="1" hangingPunct="1"/>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03225"/>
            <a:ext cx="7772400" cy="1555750"/>
          </a:xfrm>
        </p:spPr>
        <p:txBody>
          <a:bodyPr/>
          <a:lstStyle/>
          <a:p>
            <a:pPr eaLnBrk="1" hangingPunct="1"/>
            <a:r>
              <a:rPr lang="tr-TR" sz="3600"/>
              <a:t>Adenomatoid odontojen tümör</a:t>
            </a:r>
            <a:br>
              <a:rPr lang="tr-TR" sz="3600"/>
            </a:br>
            <a:r>
              <a:rPr lang="tr-TR" sz="3600"/>
              <a:t>(adenoameloblastoma)</a:t>
            </a:r>
            <a:br>
              <a:rPr lang="tr-TR" sz="3600"/>
            </a:br>
            <a:r>
              <a:rPr lang="tr-TR" sz="2400"/>
              <a:t>histopatoloji</a:t>
            </a:r>
          </a:p>
        </p:txBody>
      </p:sp>
      <p:sp>
        <p:nvSpPr>
          <p:cNvPr id="13315" name="Rectangle 3"/>
          <p:cNvSpPr>
            <a:spLocks noGrp="1" noChangeArrowheads="1"/>
          </p:cNvSpPr>
          <p:nvPr>
            <p:ph type="body" idx="1"/>
          </p:nvPr>
        </p:nvSpPr>
        <p:spPr>
          <a:xfrm>
            <a:off x="457200" y="2286000"/>
            <a:ext cx="8229600" cy="3840163"/>
          </a:xfrm>
        </p:spPr>
        <p:txBody>
          <a:bodyPr/>
          <a:lstStyle/>
          <a:p>
            <a:pPr eaLnBrk="1" hangingPunct="1"/>
            <a:r>
              <a:rPr lang="tr-TR" sz="2800" dirty="0"/>
              <a:t>İyi bir fibröz  kapsül içinde oldukça vasküler konnektif dokudan oluşan stroma ile desteklenmiş odontojen epitelden oluşur.epitel:</a:t>
            </a:r>
          </a:p>
          <a:p>
            <a:pPr eaLnBrk="1" hangingPunct="1">
              <a:buFontTx/>
              <a:buNone/>
            </a:pPr>
            <a:r>
              <a:rPr lang="tr-TR" sz="2800" dirty="0"/>
              <a:t>		-tek sıra kolumnar epitel ile çevreli duktus benzeri yapılar,lümen bazen eozinofilik hiyalinize yapılar ile dolu</a:t>
            </a:r>
          </a:p>
          <a:p>
            <a:pPr eaLnBrk="1" hangingPunct="1">
              <a:buFontTx/>
              <a:buNone/>
            </a:pPr>
            <a:r>
              <a:rPr lang="tr-TR" sz="2800" dirty="0"/>
              <a:t>		-solit polihedral ve spindle hücre kümeleri</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03225"/>
            <a:ext cx="7772400" cy="1555750"/>
          </a:xfrm>
        </p:spPr>
        <p:txBody>
          <a:bodyPr/>
          <a:lstStyle/>
          <a:p>
            <a:pPr eaLnBrk="1" hangingPunct="1"/>
            <a:r>
              <a:rPr lang="tr-TR" sz="3600"/>
              <a:t>Adenomatoid odontojen tümör</a:t>
            </a:r>
            <a:br>
              <a:rPr lang="tr-TR" sz="3600"/>
            </a:br>
            <a:r>
              <a:rPr lang="tr-TR" sz="3600"/>
              <a:t>(adenoameloblastoma)</a:t>
            </a:r>
            <a:br>
              <a:rPr lang="tr-TR" sz="3600"/>
            </a:br>
            <a:r>
              <a:rPr lang="tr-TR" sz="2400"/>
              <a:t>ayırıcı tanı</a:t>
            </a:r>
          </a:p>
        </p:txBody>
      </p:sp>
      <p:sp>
        <p:nvSpPr>
          <p:cNvPr id="14339" name="Rectangle 3"/>
          <p:cNvSpPr>
            <a:spLocks noGrp="1" noChangeArrowheads="1"/>
          </p:cNvSpPr>
          <p:nvPr>
            <p:ph type="body" idx="1"/>
          </p:nvPr>
        </p:nvSpPr>
        <p:spPr>
          <a:xfrm>
            <a:off x="609600" y="2667000"/>
            <a:ext cx="7848600" cy="3429000"/>
          </a:xfrm>
        </p:spPr>
        <p:txBody>
          <a:bodyPr>
            <a:normAutofit fontScale="92500" lnSpcReduction="10000"/>
          </a:bodyPr>
          <a:lstStyle/>
          <a:p>
            <a:pPr eaLnBrk="1" hangingPunct="1">
              <a:lnSpc>
                <a:spcPct val="90000"/>
              </a:lnSpc>
            </a:pPr>
            <a:r>
              <a:rPr lang="tr-TR" sz="2800"/>
              <a:t>Folliküler kist</a:t>
            </a:r>
          </a:p>
          <a:p>
            <a:pPr eaLnBrk="1" hangingPunct="1">
              <a:lnSpc>
                <a:spcPct val="90000"/>
              </a:lnSpc>
            </a:pPr>
            <a:r>
              <a:rPr lang="tr-TR" sz="2800"/>
              <a:t>Periodontal kist</a:t>
            </a:r>
          </a:p>
          <a:p>
            <a:pPr eaLnBrk="1" hangingPunct="1">
              <a:lnSpc>
                <a:spcPct val="90000"/>
              </a:lnSpc>
            </a:pPr>
            <a:r>
              <a:rPr lang="tr-TR" sz="2800"/>
              <a:t>Globulomaksiller kist</a:t>
            </a:r>
          </a:p>
          <a:p>
            <a:pPr eaLnBrk="1" hangingPunct="1">
              <a:lnSpc>
                <a:spcPct val="90000"/>
              </a:lnSpc>
            </a:pPr>
            <a:r>
              <a:rPr lang="tr-TR" sz="2800"/>
              <a:t>Perikoronal radyolüsensi</a:t>
            </a:r>
          </a:p>
          <a:p>
            <a:pPr eaLnBrk="1" hangingPunct="1">
              <a:lnSpc>
                <a:spcPct val="90000"/>
              </a:lnSpc>
            </a:pPr>
            <a:r>
              <a:rPr lang="tr-TR" sz="2800"/>
              <a:t>Keratinize  ve kalsifiye odontojen kist</a:t>
            </a:r>
          </a:p>
          <a:p>
            <a:pPr eaLnBrk="1" hangingPunct="1">
              <a:lnSpc>
                <a:spcPct val="90000"/>
              </a:lnSpc>
            </a:pPr>
            <a:r>
              <a:rPr lang="tr-TR" sz="2800"/>
              <a:t>Kalsifiye epitelyal odontojenik tümör</a:t>
            </a:r>
          </a:p>
          <a:p>
            <a:pPr eaLnBrk="1" hangingPunct="1">
              <a:lnSpc>
                <a:spcPct val="90000"/>
              </a:lnSpc>
            </a:pPr>
            <a:r>
              <a:rPr lang="tr-TR" sz="2800"/>
              <a:t>Agresiv değil</a:t>
            </a:r>
          </a:p>
          <a:p>
            <a:pPr eaLnBrk="1" hangingPunct="1">
              <a:lnSpc>
                <a:spcPct val="90000"/>
              </a:lnSpc>
              <a:buFontTx/>
              <a:buNone/>
            </a:pPr>
            <a:r>
              <a:rPr lang="tr-TR" sz="2800"/>
              <a:t>		</a:t>
            </a:r>
            <a:r>
              <a:rPr lang="tr-TR" sz="2400"/>
              <a:t>Kesin tanı mikroskopik muayene ile</a:t>
            </a:r>
          </a:p>
        </p:txBody>
      </p:sp>
      <p:sp>
        <p:nvSpPr>
          <p:cNvPr id="7172" name="AutoShape 4"/>
          <p:cNvSpPr>
            <a:spLocks noChangeArrowheads="1"/>
          </p:cNvSpPr>
          <p:nvPr/>
        </p:nvSpPr>
        <p:spPr bwMode="auto">
          <a:xfrm>
            <a:off x="1295400" y="5715000"/>
            <a:ext cx="76200" cy="76200"/>
          </a:xfrm>
          <a:custGeom>
            <a:avLst/>
            <a:gdLst>
              <a:gd name="T0" fmla="*/ 0 w 76200"/>
              <a:gd name="T1" fmla="*/ 29106 h 76200"/>
              <a:gd name="T2" fmla="*/ 29106 w 76200"/>
              <a:gd name="T3" fmla="*/ 29106 h 76200"/>
              <a:gd name="T4" fmla="*/ 38100 w 76200"/>
              <a:gd name="T5" fmla="*/ 0 h 76200"/>
              <a:gd name="T6" fmla="*/ 47094 w 76200"/>
              <a:gd name="T7" fmla="*/ 29106 h 76200"/>
              <a:gd name="T8" fmla="*/ 76200 w 76200"/>
              <a:gd name="T9" fmla="*/ 29106 h 76200"/>
              <a:gd name="T10" fmla="*/ 52653 w 76200"/>
              <a:gd name="T11" fmla="*/ 47094 h 76200"/>
              <a:gd name="T12" fmla="*/ 61647 w 76200"/>
              <a:gd name="T13" fmla="*/ 76200 h 76200"/>
              <a:gd name="T14" fmla="*/ 38100 w 76200"/>
              <a:gd name="T15" fmla="*/ 58211 h 76200"/>
              <a:gd name="T16" fmla="*/ 14553 w 76200"/>
              <a:gd name="T17" fmla="*/ 76200 h 76200"/>
              <a:gd name="T18" fmla="*/ 23547 w 76200"/>
              <a:gd name="T19" fmla="*/ 47094 h 76200"/>
              <a:gd name="T20" fmla="*/ 0 w 76200"/>
              <a:gd name="T21" fmla="*/ 29106 h 76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200" h="76200">
                <a:moveTo>
                  <a:pt x="0" y="29106"/>
                </a:moveTo>
                <a:lnTo>
                  <a:pt x="29106" y="29106"/>
                </a:lnTo>
                <a:lnTo>
                  <a:pt x="38100" y="0"/>
                </a:lnTo>
                <a:lnTo>
                  <a:pt x="47094" y="29106"/>
                </a:lnTo>
                <a:lnTo>
                  <a:pt x="76200" y="29106"/>
                </a:lnTo>
                <a:lnTo>
                  <a:pt x="52653" y="47094"/>
                </a:lnTo>
                <a:lnTo>
                  <a:pt x="61647" y="76200"/>
                </a:lnTo>
                <a:lnTo>
                  <a:pt x="38100" y="58211"/>
                </a:lnTo>
                <a:lnTo>
                  <a:pt x="14553" y="76200"/>
                </a:lnTo>
                <a:lnTo>
                  <a:pt x="23547" y="47094"/>
                </a:lnTo>
                <a:lnTo>
                  <a:pt x="0" y="29106"/>
                </a:ln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73" name="AutoShape 5"/>
          <p:cNvSpPr>
            <a:spLocks noChangeArrowheads="1"/>
          </p:cNvSpPr>
          <p:nvPr/>
        </p:nvSpPr>
        <p:spPr bwMode="auto">
          <a:xfrm>
            <a:off x="1295400" y="5638800"/>
            <a:ext cx="76200" cy="76200"/>
          </a:xfrm>
          <a:custGeom>
            <a:avLst/>
            <a:gdLst>
              <a:gd name="T0" fmla="*/ 0 w 76200"/>
              <a:gd name="T1" fmla="*/ 29106 h 76200"/>
              <a:gd name="T2" fmla="*/ 29106 w 76200"/>
              <a:gd name="T3" fmla="*/ 29106 h 76200"/>
              <a:gd name="T4" fmla="*/ 38100 w 76200"/>
              <a:gd name="T5" fmla="*/ 0 h 76200"/>
              <a:gd name="T6" fmla="*/ 47094 w 76200"/>
              <a:gd name="T7" fmla="*/ 29106 h 76200"/>
              <a:gd name="T8" fmla="*/ 76200 w 76200"/>
              <a:gd name="T9" fmla="*/ 29106 h 76200"/>
              <a:gd name="T10" fmla="*/ 52653 w 76200"/>
              <a:gd name="T11" fmla="*/ 47094 h 76200"/>
              <a:gd name="T12" fmla="*/ 61647 w 76200"/>
              <a:gd name="T13" fmla="*/ 76200 h 76200"/>
              <a:gd name="T14" fmla="*/ 38100 w 76200"/>
              <a:gd name="T15" fmla="*/ 58211 h 76200"/>
              <a:gd name="T16" fmla="*/ 14553 w 76200"/>
              <a:gd name="T17" fmla="*/ 76200 h 76200"/>
              <a:gd name="T18" fmla="*/ 23547 w 76200"/>
              <a:gd name="T19" fmla="*/ 47094 h 76200"/>
              <a:gd name="T20" fmla="*/ 0 w 76200"/>
              <a:gd name="T21" fmla="*/ 29106 h 76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200" h="76200">
                <a:moveTo>
                  <a:pt x="0" y="29106"/>
                </a:moveTo>
                <a:lnTo>
                  <a:pt x="29106" y="29106"/>
                </a:lnTo>
                <a:lnTo>
                  <a:pt x="38100" y="0"/>
                </a:lnTo>
                <a:lnTo>
                  <a:pt x="47094" y="29106"/>
                </a:lnTo>
                <a:lnTo>
                  <a:pt x="76200" y="29106"/>
                </a:lnTo>
                <a:lnTo>
                  <a:pt x="52653" y="47094"/>
                </a:lnTo>
                <a:lnTo>
                  <a:pt x="61647" y="76200"/>
                </a:lnTo>
                <a:lnTo>
                  <a:pt x="38100" y="58211"/>
                </a:lnTo>
                <a:lnTo>
                  <a:pt x="14553" y="76200"/>
                </a:lnTo>
                <a:lnTo>
                  <a:pt x="23547" y="47094"/>
                </a:lnTo>
                <a:lnTo>
                  <a:pt x="0" y="29106"/>
                </a:ln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200" b="1"/>
              <a:t>BEN</a:t>
            </a:r>
            <a:r>
              <a:rPr lang="tr-TR" sz="3200" b="1"/>
              <a:t>İ</a:t>
            </a:r>
            <a:r>
              <a:rPr lang="en-US" sz="3200" b="1"/>
              <a:t>GN ME</a:t>
            </a:r>
            <a:r>
              <a:rPr lang="tr-TR" sz="3200" b="1"/>
              <a:t>Z</a:t>
            </a:r>
            <a:r>
              <a:rPr lang="en-US" sz="3200" b="1"/>
              <a:t>EN</a:t>
            </a:r>
            <a:r>
              <a:rPr lang="tr-TR" sz="3200" b="1"/>
              <a:t>Şİ</a:t>
            </a:r>
            <a:r>
              <a:rPr lang="en-US" sz="3200" b="1"/>
              <a:t>MAL</a:t>
            </a:r>
            <a:r>
              <a:rPr lang="en-US" sz="3200"/>
              <a:t/>
            </a:r>
            <a:br>
              <a:rPr lang="en-US" sz="3200"/>
            </a:br>
            <a:r>
              <a:rPr lang="en-US" sz="3200" b="1"/>
              <a:t>ODONTO</a:t>
            </a:r>
            <a:r>
              <a:rPr lang="tr-TR" sz="3200" b="1"/>
              <a:t>J</a:t>
            </a:r>
            <a:r>
              <a:rPr lang="en-US" sz="3200" b="1"/>
              <a:t>EN</a:t>
            </a:r>
            <a:r>
              <a:rPr lang="tr-TR" sz="3200" b="1"/>
              <a:t>İK</a:t>
            </a:r>
            <a:r>
              <a:rPr lang="en-US" sz="3200" b="1"/>
              <a:t> T</a:t>
            </a:r>
            <a:r>
              <a:rPr lang="tr-TR" sz="3200" b="1"/>
              <a:t>Ü</a:t>
            </a:r>
            <a:r>
              <a:rPr lang="en-US" sz="3200" b="1"/>
              <a:t>M</a:t>
            </a:r>
            <a:r>
              <a:rPr lang="tr-TR" sz="3200" b="1"/>
              <a:t>ÖRLER</a:t>
            </a:r>
            <a:endParaRPr lang="en-US" sz="3200"/>
          </a:p>
        </p:txBody>
      </p:sp>
      <p:sp>
        <p:nvSpPr>
          <p:cNvPr id="9219" name="Content Placeholder 2"/>
          <p:cNvSpPr>
            <a:spLocks noGrp="1"/>
          </p:cNvSpPr>
          <p:nvPr>
            <p:ph idx="1"/>
          </p:nvPr>
        </p:nvSpPr>
        <p:spPr/>
        <p:txBody>
          <a:bodyPr/>
          <a:lstStyle/>
          <a:p>
            <a:endParaRPr lang="en-US"/>
          </a:p>
        </p:txBody>
      </p:sp>
      <p:sp>
        <p:nvSpPr>
          <p:cNvPr id="9220" name="Rectangle 3"/>
          <p:cNvSpPr>
            <a:spLocks noChangeArrowheads="1"/>
          </p:cNvSpPr>
          <p:nvPr/>
        </p:nvSpPr>
        <p:spPr bwMode="auto">
          <a:xfrm>
            <a:off x="1331913" y="2090738"/>
            <a:ext cx="6769100" cy="1816100"/>
          </a:xfrm>
          <a:prstGeom prst="rect">
            <a:avLst/>
          </a:prstGeom>
          <a:noFill/>
          <a:ln w="9525">
            <a:noFill/>
            <a:miter lim="800000"/>
            <a:headEnd/>
            <a:tailEnd/>
          </a:ln>
        </p:spPr>
        <p:txBody>
          <a:bodyPr>
            <a:prstTxWarp prst="textNoShape">
              <a:avLst/>
            </a:prstTxWarp>
            <a:spAutoFit/>
          </a:bodyPr>
          <a:lstStyle/>
          <a:p>
            <a:r>
              <a:rPr lang="en-US" sz="2800">
                <a:latin typeface="Times New Roman" pitchFamily="36" charset="0"/>
              </a:rPr>
              <a:t>• Odontogenic fibroma</a:t>
            </a:r>
            <a:br>
              <a:rPr lang="en-US" sz="2800">
                <a:latin typeface="Times New Roman" pitchFamily="36" charset="0"/>
              </a:rPr>
            </a:br>
            <a:r>
              <a:rPr lang="en-US" sz="2800">
                <a:latin typeface="Times New Roman" pitchFamily="36" charset="0"/>
              </a:rPr>
              <a:t>• Odontogenic m</a:t>
            </a:r>
            <a:r>
              <a:rPr lang="tr-TR" sz="2800">
                <a:latin typeface="Times New Roman" pitchFamily="36" charset="0"/>
              </a:rPr>
              <a:t>iks</a:t>
            </a:r>
            <a:r>
              <a:rPr lang="en-US" sz="2800">
                <a:latin typeface="Times New Roman" pitchFamily="36" charset="0"/>
              </a:rPr>
              <a:t>oma/m</a:t>
            </a:r>
            <a:r>
              <a:rPr lang="tr-TR" sz="2800">
                <a:latin typeface="Times New Roman" pitchFamily="36" charset="0"/>
              </a:rPr>
              <a:t>ikso</a:t>
            </a:r>
            <a:r>
              <a:rPr lang="en-US" sz="2800">
                <a:latin typeface="Times New Roman" pitchFamily="36" charset="0"/>
              </a:rPr>
              <a:t>fibroma</a:t>
            </a:r>
            <a:br>
              <a:rPr lang="en-US" sz="2800">
                <a:latin typeface="Times New Roman" pitchFamily="36" charset="0"/>
              </a:rPr>
            </a:br>
            <a:r>
              <a:rPr lang="en-US" sz="2800">
                <a:latin typeface="Times New Roman" pitchFamily="36" charset="0"/>
              </a:rPr>
              <a:t>• </a:t>
            </a:r>
            <a:r>
              <a:rPr lang="tr-TR" sz="2800">
                <a:latin typeface="Times New Roman" pitchFamily="36" charset="0"/>
              </a:rPr>
              <a:t>S</a:t>
            </a:r>
            <a:r>
              <a:rPr lang="en-US" sz="2800">
                <a:latin typeface="Times New Roman" pitchFamily="36" charset="0"/>
              </a:rPr>
              <a:t>ementoblastoma</a:t>
            </a:r>
            <a:br>
              <a:rPr lang="en-US" sz="2800">
                <a:latin typeface="Times New Roman" pitchFamily="36" charset="0"/>
              </a:rPr>
            </a:br>
            <a:r>
              <a:rPr lang="en-US" sz="2800">
                <a:latin typeface="Times New Roman" pitchFamily="36" charset="0"/>
              </a:rPr>
              <a:t>• </a:t>
            </a:r>
            <a:r>
              <a:rPr lang="tr-TR" sz="2800">
                <a:latin typeface="Times New Roman" pitchFamily="36" charset="0"/>
              </a:rPr>
              <a:t>S</a:t>
            </a:r>
            <a:r>
              <a:rPr lang="en-US" sz="2800">
                <a:latin typeface="Times New Roman" pitchFamily="36" charset="0"/>
              </a:rPr>
              <a:t>emento-ossifying fibroma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393700"/>
          </a:xfrm>
        </p:spPr>
        <p:txBody>
          <a:bodyPr>
            <a:normAutofit fontScale="90000"/>
          </a:bodyPr>
          <a:lstStyle/>
          <a:p>
            <a:pPr>
              <a:defRPr/>
            </a:pPr>
            <a:endParaRPr lang="en-US" dirty="0">
              <a:ea typeface="+mj-ea"/>
              <a:cs typeface="+mj-cs"/>
            </a:endParaRPr>
          </a:p>
        </p:txBody>
      </p:sp>
      <p:sp>
        <p:nvSpPr>
          <p:cNvPr id="3" name="Content Placeholder 2"/>
          <p:cNvSpPr>
            <a:spLocks noGrp="1"/>
          </p:cNvSpPr>
          <p:nvPr>
            <p:ph idx="1"/>
          </p:nvPr>
        </p:nvSpPr>
        <p:spPr>
          <a:xfrm>
            <a:off x="457200" y="990600"/>
            <a:ext cx="8229600" cy="5029200"/>
          </a:xfrm>
        </p:spPr>
        <p:txBody>
          <a:bodyPr>
            <a:normAutofit fontScale="77500" lnSpcReduction="20000"/>
          </a:bodyPr>
          <a:lstStyle/>
          <a:p>
            <a:pPr>
              <a:defRPr/>
            </a:pPr>
            <a:r>
              <a:rPr b="1" dirty="0" smtClean="0">
                <a:ea typeface="+mn-ea"/>
                <a:cs typeface="+mn-cs"/>
              </a:rPr>
              <a:t>Benign Tümörler : </a:t>
            </a:r>
            <a:endParaRPr dirty="0" smtClean="0">
              <a:ea typeface="+mn-ea"/>
              <a:cs typeface="+mn-cs"/>
            </a:endParaRPr>
          </a:p>
          <a:p>
            <a:pPr>
              <a:defRPr/>
            </a:pPr>
            <a:r>
              <a:rPr dirty="0" smtClean="0">
                <a:ea typeface="+mn-ea"/>
                <a:cs typeface="+mn-cs"/>
              </a:rPr>
              <a:t>Tümörlerin adlandırılmasında maalesef herhangi basit ve tutarlı bir </a:t>
            </a:r>
            <a:r>
              <a:rPr lang="tr-TR" dirty="0" smtClean="0">
                <a:ea typeface="+mn-ea"/>
                <a:cs typeface="+mn-cs"/>
              </a:rPr>
              <a:t>ş</a:t>
            </a:r>
            <a:r>
              <a:rPr dirty="0" smtClean="0">
                <a:ea typeface="+mn-ea"/>
                <a:cs typeface="+mn-cs"/>
              </a:rPr>
              <a:t>ema yoktur. Ço</a:t>
            </a:r>
            <a:r>
              <a:rPr lang="tr-TR" dirty="0" smtClean="0">
                <a:ea typeface="+mn-ea"/>
                <a:cs typeface="+mn-cs"/>
              </a:rPr>
              <a:t>ğ</a:t>
            </a:r>
            <a:r>
              <a:rPr dirty="0" smtClean="0">
                <a:ea typeface="+mn-ea"/>
                <a:cs typeface="+mn-cs"/>
              </a:rPr>
              <a:t>u benign tümörler histogenetik olarak sınıflandırılır. Özellikle mezan</a:t>
            </a:r>
            <a:r>
              <a:rPr lang="tr-TR" dirty="0" smtClean="0">
                <a:ea typeface="+mn-ea"/>
                <a:cs typeface="+mn-cs"/>
              </a:rPr>
              <a:t>ş</a:t>
            </a:r>
            <a:r>
              <a:rPr dirty="0" smtClean="0">
                <a:ea typeface="+mn-ea"/>
                <a:cs typeface="+mn-cs"/>
              </a:rPr>
              <a:t>imal kökenli benign olanlar, tümörün kaynak aldı</a:t>
            </a:r>
            <a:r>
              <a:rPr lang="tr-TR" dirty="0" smtClean="0">
                <a:ea typeface="+mn-ea"/>
                <a:cs typeface="+mn-cs"/>
              </a:rPr>
              <a:t>ğ</a:t>
            </a:r>
            <a:r>
              <a:rPr dirty="0" smtClean="0">
                <a:ea typeface="+mn-ea"/>
                <a:cs typeface="+mn-cs"/>
              </a:rPr>
              <a:t>ı hücre tipine “oma” eki eklenerek adlandırılır. </a:t>
            </a:r>
            <a:endParaRPr lang="tr-TR" dirty="0" smtClean="0">
              <a:ea typeface="+mn-ea"/>
              <a:cs typeface="+mn-cs"/>
            </a:endParaRPr>
          </a:p>
          <a:p>
            <a:pPr>
              <a:defRPr/>
            </a:pPr>
            <a:r>
              <a:rPr dirty="0" smtClean="0">
                <a:ea typeface="+mn-ea"/>
                <a:cs typeface="+mn-cs"/>
              </a:rPr>
              <a:t>Fibröz dokudan (fibroblast kay- naklı) çıkan benign tümör “fibroma”; kondrositlerden kaynaklı (kıkırdak) benign kartilajinös tümör, bir “kondroma” dır. </a:t>
            </a:r>
            <a:r>
              <a:rPr dirty="0" smtClean="0">
                <a:ea typeface="+mn-ea"/>
                <a:cs typeface="+mn-cs"/>
              </a:rPr>
              <a:t>Yağ dokusu; lipoma, kemik dokusu; osteoma, düz kas dokusu; leiyo- miyoma ve çizgili kas dokusu tümörü “rhabdomiyoma” dır.</a:t>
            </a:r>
            <a:r>
              <a:rPr dirty="0" smtClean="0">
                <a:ea typeface="+mn-ea"/>
                <a:cs typeface="+mn-cs"/>
              </a:rPr>
              <a:t> </a:t>
            </a:r>
            <a:endParaRPr lang="tr-TR" dirty="0" smtClean="0">
              <a:ea typeface="+mn-ea"/>
              <a:cs typeface="+mn-cs"/>
            </a:endParaRPr>
          </a:p>
          <a:p>
            <a:pPr>
              <a:defRPr/>
            </a:pPr>
            <a:r>
              <a:rPr dirty="0" smtClean="0">
                <a:ea typeface="+mn-ea"/>
                <a:cs typeface="+mn-cs"/>
              </a:rPr>
              <a:t>Benign </a:t>
            </a:r>
            <a:r>
              <a:rPr dirty="0" smtClean="0">
                <a:ea typeface="+mn-ea"/>
                <a:cs typeface="+mn-cs"/>
              </a:rPr>
              <a:t>epitelyal tümörlerin </a:t>
            </a:r>
            <a:r>
              <a:rPr dirty="0" smtClean="0">
                <a:ea typeface="+mn-ea"/>
                <a:cs typeface="+mn-cs"/>
              </a:rPr>
              <a:t>adlandırılması </a:t>
            </a:r>
            <a:r>
              <a:rPr dirty="0" smtClean="0">
                <a:ea typeface="+mn-ea"/>
                <a:cs typeface="+mn-cs"/>
              </a:rPr>
              <a:t>çok daha kompleksdir. </a:t>
            </a:r>
            <a:r>
              <a:rPr dirty="0" smtClean="0">
                <a:ea typeface="+mn-ea"/>
                <a:cs typeface="+mn-cs"/>
              </a:rPr>
              <a:t>Bunlar bazen mikroskopik görünümleri, bazen makroskopik görü- nümleri temel alınarak adlandırılır. </a:t>
            </a:r>
            <a:r>
              <a:rPr dirty="0" smtClean="0">
                <a:ea typeface="+mn-ea"/>
                <a:cs typeface="+mn-cs"/>
              </a:rPr>
              <a:t>Diğer bir bölümü hücrelerin kökenine göre adlandırılır.</a:t>
            </a:r>
            <a:r>
              <a:rPr dirty="0" smtClean="0">
                <a:ea typeface="+mn-ea"/>
                <a:cs typeface="+mn-cs"/>
              </a:rPr>
              <a:t> </a:t>
            </a:r>
          </a:p>
          <a:p>
            <a:pPr>
              <a:defRPr/>
            </a:pPr>
            <a:endParaRPr lang="en-US" dirty="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8750"/>
            <a:ext cx="8686800" cy="1685925"/>
          </a:xfrm>
        </p:spPr>
        <p:txBody>
          <a:bodyPr/>
          <a:lstStyle/>
          <a:p>
            <a:r>
              <a:rPr lang="tr-TR" sz="4600"/>
              <a:t>        Odontojenik fibroma</a:t>
            </a:r>
            <a:br>
              <a:rPr lang="tr-TR" sz="4600"/>
            </a:br>
            <a:endParaRPr lang="tr-TR" sz="3400"/>
          </a:p>
        </p:txBody>
      </p:sp>
      <p:sp>
        <p:nvSpPr>
          <p:cNvPr id="21507" name="Rectangle 3"/>
          <p:cNvSpPr>
            <a:spLocks noGrp="1" noChangeArrowheads="1"/>
          </p:cNvSpPr>
          <p:nvPr>
            <p:ph idx="1"/>
          </p:nvPr>
        </p:nvSpPr>
        <p:spPr>
          <a:xfrm>
            <a:off x="323850" y="1846263"/>
            <a:ext cx="8042275" cy="4022725"/>
          </a:xfrm>
        </p:spPr>
        <p:txBody>
          <a:bodyPr>
            <a:normAutofit lnSpcReduction="10000"/>
          </a:bodyPr>
          <a:lstStyle/>
          <a:p>
            <a:pPr>
              <a:lnSpc>
                <a:spcPct val="80000"/>
              </a:lnSpc>
            </a:pPr>
            <a:r>
              <a:rPr lang="tr-TR" dirty="0"/>
              <a:t>     </a:t>
            </a:r>
            <a:r>
              <a:rPr lang="tr-TR" dirty="0" smtClean="0"/>
              <a:t>  </a:t>
            </a:r>
            <a:r>
              <a:rPr lang="tr-TR" sz="2800" dirty="0"/>
              <a:t>Az görülür</a:t>
            </a:r>
          </a:p>
          <a:p>
            <a:pPr>
              <a:lnSpc>
                <a:spcPct val="80000"/>
              </a:lnSpc>
              <a:buFont typeface="Calibri" pitchFamily="36" charset="0"/>
              <a:buNone/>
            </a:pPr>
            <a:r>
              <a:rPr lang="tr-TR" sz="2800" dirty="0"/>
              <a:t>            Benign</a:t>
            </a:r>
          </a:p>
          <a:p>
            <a:pPr>
              <a:lnSpc>
                <a:spcPct val="80000"/>
              </a:lnSpc>
              <a:buFont typeface="Calibri" pitchFamily="36" charset="0"/>
              <a:buNone/>
            </a:pPr>
            <a:r>
              <a:rPr lang="tr-TR" sz="2800" dirty="0"/>
              <a:t>            Mezenkim orijinlidir</a:t>
            </a:r>
          </a:p>
          <a:p>
            <a:pPr marL="200025" lvl="1" indent="0">
              <a:lnSpc>
                <a:spcPct val="80000"/>
              </a:lnSpc>
              <a:buFont typeface="Calibri" pitchFamily="36" charset="0"/>
              <a:buNone/>
            </a:pPr>
            <a:r>
              <a:rPr lang="tr-TR" sz="2800" dirty="0"/>
              <a:t>              Dental papilla</a:t>
            </a:r>
          </a:p>
          <a:p>
            <a:pPr marL="200025" lvl="1" indent="0">
              <a:lnSpc>
                <a:spcPct val="80000"/>
              </a:lnSpc>
              <a:buFont typeface="Calibri" pitchFamily="36" charset="0"/>
              <a:buNone/>
            </a:pPr>
            <a:r>
              <a:rPr lang="tr-TR" sz="2800" dirty="0"/>
              <a:t>              Dental folikül</a:t>
            </a:r>
          </a:p>
          <a:p>
            <a:pPr>
              <a:lnSpc>
                <a:spcPct val="80000"/>
              </a:lnSpc>
              <a:buFont typeface="Calibri" pitchFamily="36" charset="0"/>
              <a:buNone/>
            </a:pPr>
            <a:r>
              <a:rPr lang="tr-TR" sz="2800" dirty="0"/>
              <a:t>             Santral ve Periferik form şeklindedir.</a:t>
            </a:r>
          </a:p>
          <a:p>
            <a:pPr>
              <a:lnSpc>
                <a:spcPct val="80000"/>
              </a:lnSpc>
              <a:buFont typeface="Calibri" pitchFamily="36" charset="0"/>
              <a:buNone/>
            </a:pPr>
            <a:r>
              <a:rPr lang="tr-TR" sz="2800" dirty="0"/>
              <a:t>             Periferik formu periferal odontojenik</a:t>
            </a:r>
            <a:r>
              <a:rPr lang="tr-TR" sz="2800" dirty="0" smtClean="0"/>
              <a:t> </a:t>
            </a:r>
          </a:p>
          <a:p>
            <a:pPr>
              <a:lnSpc>
                <a:spcPct val="80000"/>
              </a:lnSpc>
              <a:buFont typeface="Calibri" pitchFamily="36" charset="0"/>
              <a:buNone/>
            </a:pPr>
            <a:r>
              <a:rPr lang="tr-TR" sz="2800" dirty="0" smtClean="0"/>
              <a:t>             tümörlerin    </a:t>
            </a:r>
            <a:endParaRPr lang="tr-TR" sz="2800" dirty="0"/>
          </a:p>
          <a:p>
            <a:pPr>
              <a:lnSpc>
                <a:spcPct val="80000"/>
              </a:lnSpc>
              <a:buFont typeface="Calibri" pitchFamily="36" charset="0"/>
              <a:buNone/>
            </a:pPr>
            <a:r>
              <a:rPr lang="tr-TR" sz="2800" dirty="0"/>
              <a:t>          </a:t>
            </a:r>
            <a:r>
              <a:rPr lang="tr-TR" sz="2800" dirty="0" smtClean="0"/>
              <a:t>  </a:t>
            </a:r>
            <a:r>
              <a:rPr lang="tr-TR" sz="2800" dirty="0"/>
              <a:t>en çok görülen tipidir.(Genelde 3.sıklıkta)</a:t>
            </a:r>
          </a:p>
          <a:p>
            <a:pPr>
              <a:lnSpc>
                <a:spcPct val="80000"/>
              </a:lnSpc>
              <a:buFont typeface="Calibri" pitchFamily="36" charset="0"/>
              <a:buNone/>
            </a:pPr>
            <a:endParaRPr lang="tr-TR" sz="2800" dirty="0"/>
          </a:p>
        </p:txBody>
      </p:sp>
      <p:sp>
        <p:nvSpPr>
          <p:cNvPr id="2" name="Sağ Ok 1"/>
          <p:cNvSpPr/>
          <p:nvPr/>
        </p:nvSpPr>
        <p:spPr>
          <a:xfrm>
            <a:off x="703263" y="2097087"/>
            <a:ext cx="328613"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5" name="Sağ Ok 4"/>
          <p:cNvSpPr/>
          <p:nvPr/>
        </p:nvSpPr>
        <p:spPr>
          <a:xfrm>
            <a:off x="703263" y="2543175"/>
            <a:ext cx="33813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6" name="Sağ Ok 5"/>
          <p:cNvSpPr/>
          <p:nvPr/>
        </p:nvSpPr>
        <p:spPr>
          <a:xfrm>
            <a:off x="703263" y="3108325"/>
            <a:ext cx="33813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7" name="Sağ Ok 6"/>
          <p:cNvSpPr/>
          <p:nvPr/>
        </p:nvSpPr>
        <p:spPr>
          <a:xfrm>
            <a:off x="703263" y="4332288"/>
            <a:ext cx="338137" cy="312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tr-TR"/>
              <a:t>          Odontojenik fibroma</a:t>
            </a:r>
            <a:br>
              <a:rPr lang="tr-TR"/>
            </a:br>
            <a:r>
              <a:rPr lang="tr-TR"/>
              <a:t>                    </a:t>
            </a:r>
            <a:r>
              <a:rPr lang="tr-TR" sz="3200"/>
              <a:t>radyoloji</a:t>
            </a:r>
          </a:p>
        </p:txBody>
      </p:sp>
      <p:sp>
        <p:nvSpPr>
          <p:cNvPr id="12291" name="Rectangle 3"/>
          <p:cNvSpPr>
            <a:spLocks noGrp="1" noChangeArrowheads="1"/>
          </p:cNvSpPr>
          <p:nvPr>
            <p:ph idx="1"/>
          </p:nvPr>
        </p:nvSpPr>
        <p:spPr>
          <a:xfrm>
            <a:off x="468313" y="2205038"/>
            <a:ext cx="8218487" cy="3925887"/>
          </a:xfrm>
        </p:spPr>
        <p:txBody>
          <a:bodyPr/>
          <a:lstStyle/>
          <a:p>
            <a:r>
              <a:rPr lang="tr-TR" sz="2800" dirty="0"/>
              <a:t>    Nonspesifik</a:t>
            </a:r>
          </a:p>
          <a:p>
            <a:r>
              <a:rPr lang="tr-TR" sz="2800" dirty="0"/>
              <a:t>    Küçük lezyonlar iyi sınırlı ve uniloküler</a:t>
            </a:r>
          </a:p>
          <a:p>
            <a:r>
              <a:rPr lang="tr-TR" sz="2800" dirty="0"/>
              <a:t>    Büyük lezyonlar sklerotik sınırlı  multiloküler olabilir</a:t>
            </a:r>
            <a:endParaRPr lang="tr-TR" sz="2800" dirty="0" smtClean="0"/>
          </a:p>
          <a:p>
            <a:pPr>
              <a:buNone/>
            </a:pPr>
            <a:r>
              <a:rPr lang="tr-TR" sz="2800" dirty="0" smtClean="0"/>
              <a:t>       </a:t>
            </a:r>
            <a:r>
              <a:rPr lang="tr-TR" sz="2800" dirty="0"/>
              <a:t>Diş köklerinde ayrılma ve rezorpsiyon</a:t>
            </a:r>
            <a:endParaRPr lang="tr-TR" sz="2800" dirty="0" smtClean="0"/>
          </a:p>
          <a:p>
            <a:pPr>
              <a:buNone/>
            </a:pPr>
            <a:r>
              <a:rPr lang="tr-TR" sz="2800" dirty="0" smtClean="0"/>
              <a:t>         </a:t>
            </a:r>
            <a:r>
              <a:rPr lang="tr-TR" sz="2800" dirty="0"/>
              <a:t>Kalsifikasyon görülebilir</a:t>
            </a:r>
          </a:p>
        </p:txBody>
      </p:sp>
      <p:sp>
        <p:nvSpPr>
          <p:cNvPr id="4" name="Sağ Ok 3"/>
          <p:cNvSpPr/>
          <p:nvPr/>
        </p:nvSpPr>
        <p:spPr>
          <a:xfrm>
            <a:off x="485775" y="2349500"/>
            <a:ext cx="336550" cy="312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5" name="Sağ Ok 4"/>
          <p:cNvSpPr/>
          <p:nvPr/>
        </p:nvSpPr>
        <p:spPr>
          <a:xfrm>
            <a:off x="504825" y="2847975"/>
            <a:ext cx="338138"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6" name="Sağ Ok 5"/>
          <p:cNvSpPr/>
          <p:nvPr/>
        </p:nvSpPr>
        <p:spPr>
          <a:xfrm>
            <a:off x="509588" y="3390900"/>
            <a:ext cx="336550"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7" name="Sağ Ok 6"/>
          <p:cNvSpPr/>
          <p:nvPr/>
        </p:nvSpPr>
        <p:spPr>
          <a:xfrm>
            <a:off x="457200" y="4350543"/>
            <a:ext cx="338138" cy="312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8" name="Sağ Ok 7"/>
          <p:cNvSpPr/>
          <p:nvPr/>
        </p:nvSpPr>
        <p:spPr>
          <a:xfrm>
            <a:off x="504825" y="4819650"/>
            <a:ext cx="338138"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t>Odontojenik miksoma</a:t>
            </a:r>
            <a:br>
              <a:rPr lang="tr-TR"/>
            </a:br>
            <a:endParaRPr lang="tr-TR"/>
          </a:p>
        </p:txBody>
      </p:sp>
      <p:sp>
        <p:nvSpPr>
          <p:cNvPr id="3" name="İçerik Yer Tutucusu 2"/>
          <p:cNvSpPr>
            <a:spLocks noGrp="1"/>
          </p:cNvSpPr>
          <p:nvPr>
            <p:ph idx="1"/>
          </p:nvPr>
        </p:nvSpPr>
        <p:spPr>
          <a:xfrm>
            <a:off x="395288" y="1846263"/>
            <a:ext cx="7970837" cy="4022725"/>
          </a:xfrm>
        </p:spPr>
        <p:txBody>
          <a:bodyPr>
            <a:normAutofit/>
          </a:bodyPr>
          <a:lstStyle/>
          <a:p>
            <a:pPr>
              <a:lnSpc>
                <a:spcPct val="70000"/>
              </a:lnSpc>
            </a:pPr>
            <a:endParaRPr lang="tr-TR" sz="2600" dirty="0"/>
          </a:p>
          <a:p>
            <a:pPr>
              <a:lnSpc>
                <a:spcPct val="70000"/>
              </a:lnSpc>
            </a:pPr>
            <a:r>
              <a:rPr lang="tr-TR" sz="2600" dirty="0"/>
              <a:t> </a:t>
            </a:r>
            <a:r>
              <a:rPr lang="tr-TR" sz="2600" dirty="0" smtClean="0"/>
              <a:t>  </a:t>
            </a:r>
            <a:r>
              <a:rPr lang="tr-TR" sz="2600" dirty="0"/>
              <a:t>İkinci en sık rastlana odontojenik tümör</a:t>
            </a:r>
          </a:p>
          <a:p>
            <a:pPr>
              <a:lnSpc>
                <a:spcPct val="70000"/>
              </a:lnSpc>
            </a:pPr>
            <a:r>
              <a:rPr lang="tr-TR" sz="2600" dirty="0"/>
              <a:t> </a:t>
            </a:r>
            <a:r>
              <a:rPr lang="tr-TR" sz="2600" dirty="0" smtClean="0"/>
              <a:t>  </a:t>
            </a:r>
            <a:r>
              <a:rPr lang="tr-TR" sz="2600" dirty="0"/>
              <a:t>Miksomalar etyolojisi tam olarak bilinmeyen,  </a:t>
            </a:r>
            <a:endParaRPr lang="tr-TR" sz="2600" dirty="0" smtClean="0"/>
          </a:p>
          <a:p>
            <a:pPr>
              <a:lnSpc>
                <a:spcPct val="70000"/>
              </a:lnSpc>
              <a:buNone/>
            </a:pPr>
            <a:r>
              <a:rPr lang="tr-TR" sz="2600" dirty="0" smtClean="0"/>
              <a:t>        </a:t>
            </a:r>
            <a:r>
              <a:rPr lang="tr-TR" sz="2600" dirty="0"/>
              <a:t>vücutda mandibula ve maksillada görüldüğü gibi  </a:t>
            </a:r>
            <a:endParaRPr lang="tr-TR" sz="2600" dirty="0" smtClean="0"/>
          </a:p>
          <a:p>
            <a:pPr>
              <a:lnSpc>
                <a:spcPct val="70000"/>
              </a:lnSpc>
              <a:buNone/>
            </a:pPr>
            <a:r>
              <a:rPr lang="tr-TR" sz="2600" dirty="0" smtClean="0"/>
              <a:t>        </a:t>
            </a:r>
            <a:r>
              <a:rPr lang="tr-TR" sz="2600" dirty="0"/>
              <a:t>kalp, deri, baş ve boyun deri altında da</a:t>
            </a:r>
            <a:r>
              <a:rPr lang="tr-TR" sz="2600" dirty="0" smtClean="0"/>
              <a:t> </a:t>
            </a:r>
          </a:p>
          <a:p>
            <a:pPr>
              <a:lnSpc>
                <a:spcPct val="70000"/>
              </a:lnSpc>
              <a:buNone/>
            </a:pPr>
            <a:r>
              <a:rPr lang="tr-TR" sz="2600" dirty="0" smtClean="0"/>
              <a:t>        </a:t>
            </a:r>
            <a:r>
              <a:rPr lang="tr-TR" sz="2600" dirty="0"/>
              <a:t>rastlanabilen tümörlerdir.</a:t>
            </a:r>
          </a:p>
          <a:p>
            <a:pPr>
              <a:lnSpc>
                <a:spcPct val="70000"/>
              </a:lnSpc>
            </a:pPr>
            <a:r>
              <a:rPr lang="tr-TR" sz="2600" dirty="0"/>
              <a:t> </a:t>
            </a:r>
            <a:r>
              <a:rPr lang="tr-TR" sz="2600" dirty="0" smtClean="0"/>
              <a:t>  </a:t>
            </a:r>
            <a:r>
              <a:rPr lang="tr-TR" sz="2600" dirty="0"/>
              <a:t>Benign karakterde bir tümör olmasına rağmen </a:t>
            </a:r>
          </a:p>
          <a:p>
            <a:pPr>
              <a:lnSpc>
                <a:spcPct val="70000"/>
              </a:lnSpc>
              <a:buNone/>
            </a:pPr>
            <a:r>
              <a:rPr lang="tr-TR" sz="2600" dirty="0"/>
              <a:t>       agresif infiltrasyon ve yüksek nüks oranına </a:t>
            </a:r>
          </a:p>
          <a:p>
            <a:pPr>
              <a:lnSpc>
                <a:spcPct val="70000"/>
              </a:lnSpc>
              <a:buNone/>
            </a:pPr>
            <a:r>
              <a:rPr lang="tr-TR" sz="2600" dirty="0"/>
              <a:t>       sahiptirler.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ikdörtgen 3"/>
          <p:cNvSpPr>
            <a:spLocks noChangeArrowheads="1"/>
          </p:cNvSpPr>
          <p:nvPr/>
        </p:nvSpPr>
        <p:spPr bwMode="auto">
          <a:xfrm>
            <a:off x="1258888" y="1628775"/>
            <a:ext cx="6103937" cy="3970338"/>
          </a:xfrm>
          <a:prstGeom prst="rect">
            <a:avLst/>
          </a:prstGeom>
          <a:noFill/>
          <a:ln w="9525">
            <a:noFill/>
            <a:miter lim="800000"/>
            <a:headEnd/>
            <a:tailEnd/>
          </a:ln>
        </p:spPr>
        <p:txBody>
          <a:bodyPr>
            <a:prstTxWarp prst="textNoShape">
              <a:avLst/>
            </a:prstTxWarp>
            <a:spAutoFit/>
          </a:bodyPr>
          <a:lstStyle/>
          <a:p>
            <a:pPr>
              <a:buFont typeface="Wingdings" pitchFamily="36" charset="2"/>
              <a:buNone/>
            </a:pPr>
            <a:r>
              <a:rPr lang="tr-TR" sz="2800"/>
              <a:t>Yavaş büyüyen ağrısız kitlelere neden olan miksomalarda ağrı ve hipoestezi bulgusu yaygın olmadığı için hastaların şikayetlere bağlı başvuru süresi uzamakta,lezyonlar geniş boyutlara ulaştığı dönemde fark edilmektedir. Fasiyal asimetri, gibi semptomlarla teşhis edilirler.</a:t>
            </a:r>
          </a:p>
          <a:p>
            <a:endParaRPr lang="tr-TR" sz="2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26627" name="İçerik Yer Tutucusu 2"/>
          <p:cNvSpPr>
            <a:spLocks noGrp="1"/>
          </p:cNvSpPr>
          <p:nvPr>
            <p:ph idx="1"/>
          </p:nvPr>
        </p:nvSpPr>
        <p:spPr/>
        <p:txBody>
          <a:bodyPr/>
          <a:lstStyle/>
          <a:p>
            <a:r>
              <a:rPr lang="tr-TR" sz="3200"/>
              <a:t>Miksomalar diğer benign karakterli tümörlerde olduğu gibi yavaş büyürler fakat lokal invazyon göstermeleri nedeniyle nüks ihtimali oldukça yüksektir. </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tr-TR" sz="3800"/>
              <a:t>Odontojenik miksoma</a:t>
            </a:r>
            <a:br>
              <a:rPr lang="tr-TR" sz="3800"/>
            </a:br>
            <a:r>
              <a:rPr lang="tr-TR" sz="3200"/>
              <a:t>mikroskopi</a:t>
            </a:r>
          </a:p>
        </p:txBody>
      </p:sp>
      <p:sp>
        <p:nvSpPr>
          <p:cNvPr id="27651" name="Rectangle 3"/>
          <p:cNvSpPr>
            <a:spLocks noGrp="1" noChangeArrowheads="1"/>
          </p:cNvSpPr>
          <p:nvPr>
            <p:ph idx="1"/>
          </p:nvPr>
        </p:nvSpPr>
        <p:spPr>
          <a:xfrm>
            <a:off x="395288" y="2565400"/>
            <a:ext cx="8291512" cy="3565525"/>
          </a:xfrm>
        </p:spPr>
        <p:txBody>
          <a:bodyPr/>
          <a:lstStyle/>
          <a:p>
            <a:r>
              <a:rPr lang="tr-TR" sz="2800"/>
              <a:t>Primitif mezenşimal hücreler</a:t>
            </a:r>
          </a:p>
          <a:p>
            <a:pPr lvl="1"/>
            <a:r>
              <a:rPr lang="tr-TR" sz="2400"/>
              <a:t>Sitoplazmik uzantılı</a:t>
            </a:r>
          </a:p>
          <a:p>
            <a:pPr lvl="1"/>
            <a:r>
              <a:rPr lang="tr-TR" sz="2400"/>
              <a:t>İğsi-ovoid nükleuslu</a:t>
            </a:r>
          </a:p>
          <a:p>
            <a:pPr lvl="1"/>
            <a:r>
              <a:rPr lang="tr-TR" sz="2400"/>
              <a:t>Belirgin nukleoluslu</a:t>
            </a:r>
          </a:p>
          <a:p>
            <a:r>
              <a:rPr lang="tr-TR" sz="2800"/>
              <a:t>İçinde az miktarda immatür odon.epitel ve kollojen lifler bulunabilir</a:t>
            </a:r>
          </a:p>
          <a:p>
            <a:pPr lvl="2"/>
            <a:r>
              <a:rPr lang="tr-TR" sz="2000"/>
              <a:t>Bir kısmı belirgin sellülarite ve atipi gösterebilir ve daha agresiv seyir gösterir</a:t>
            </a:r>
          </a:p>
          <a:p>
            <a:pPr lvl="1">
              <a:buFont typeface="Wingdings" pitchFamily="36" charset="2"/>
              <a:buNone/>
            </a:pPr>
            <a:endParaRPr lang="tr-TR"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Odontojenik Miksoma</a:t>
            </a:r>
          </a:p>
        </p:txBody>
      </p:sp>
      <p:sp>
        <p:nvSpPr>
          <p:cNvPr id="28675" name="İçerik Yer Tutucusu 2"/>
          <p:cNvSpPr>
            <a:spLocks noGrp="1"/>
          </p:cNvSpPr>
          <p:nvPr>
            <p:ph idx="1"/>
          </p:nvPr>
        </p:nvSpPr>
        <p:spPr/>
        <p:txBody>
          <a:bodyPr/>
          <a:lstStyle/>
          <a:p>
            <a:r>
              <a:rPr lang="tr-TR" sz="2800" dirty="0"/>
              <a:t>Lezyonun lokalizasyonu  büyüklüğü, hastanın yaşı gözönüne alınarak radikal ve ya konservatif cerrahi seçenekleri arasından tercih yapılmaktadır. </a:t>
            </a:r>
          </a:p>
          <a:p>
            <a:r>
              <a:rPr lang="tr-TR" sz="2800" dirty="0"/>
              <a:t> Lezyon boyutlarının küçük olduğu vakalarda marjinal, daha büyük lezyonlarda segmental veya parsiyel osteotomiler düşünülebilmektedir.</a:t>
            </a:r>
          </a:p>
          <a:p>
            <a:r>
              <a:rPr lang="tr-TR" sz="2800" dirty="0"/>
              <a:t>  %25 rekürrens</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tr-TR" sz="3800"/>
              <a:t>Sementoblastoma</a:t>
            </a:r>
            <a:br>
              <a:rPr lang="tr-TR" sz="3800"/>
            </a:br>
            <a:r>
              <a:rPr lang="tr-TR" sz="3200"/>
              <a:t>gerçek sementoma</a:t>
            </a:r>
          </a:p>
        </p:txBody>
      </p:sp>
      <p:sp>
        <p:nvSpPr>
          <p:cNvPr id="34819" name="Rectangle 3"/>
          <p:cNvSpPr>
            <a:spLocks noGrp="1" noChangeArrowheads="1"/>
          </p:cNvSpPr>
          <p:nvPr>
            <p:ph idx="1"/>
          </p:nvPr>
        </p:nvSpPr>
        <p:spPr>
          <a:xfrm>
            <a:off x="395288" y="2708275"/>
            <a:ext cx="8291512" cy="3422650"/>
          </a:xfrm>
        </p:spPr>
        <p:txBody>
          <a:bodyPr/>
          <a:lstStyle/>
          <a:p>
            <a:r>
              <a:rPr lang="tr-TR"/>
              <a:t>Sementoblaslardan gelişir</a:t>
            </a:r>
          </a:p>
          <a:p>
            <a:r>
              <a:rPr lang="tr-TR"/>
              <a:t>25 yaşın altında</a:t>
            </a:r>
          </a:p>
          <a:p>
            <a:r>
              <a:rPr lang="tr-TR"/>
              <a:t>Erkeklerde biraz daha sık</a:t>
            </a:r>
          </a:p>
          <a:p>
            <a:r>
              <a:rPr lang="tr-TR"/>
              <a:t> Sürmüş dişin kökü çevresinde</a:t>
            </a:r>
          </a:p>
          <a:p>
            <a:r>
              <a:rPr lang="tr-TR"/>
              <a:t>Mandibular 1. molar</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tr-TR" sz="3800"/>
              <a:t>Sementoblastoma</a:t>
            </a:r>
            <a:br>
              <a:rPr lang="tr-TR" sz="3800"/>
            </a:br>
            <a:r>
              <a:rPr lang="tr-TR" sz="3200"/>
              <a:t>mikroskopi</a:t>
            </a:r>
          </a:p>
        </p:txBody>
      </p:sp>
      <p:sp>
        <p:nvSpPr>
          <p:cNvPr id="37891" name="Rectangle 3"/>
          <p:cNvSpPr>
            <a:spLocks noGrp="1" noChangeArrowheads="1"/>
          </p:cNvSpPr>
          <p:nvPr>
            <p:ph idx="1"/>
          </p:nvPr>
        </p:nvSpPr>
        <p:spPr/>
        <p:txBody>
          <a:bodyPr/>
          <a:lstStyle/>
          <a:p>
            <a:r>
              <a:rPr lang="tr-TR"/>
              <a:t>Kemik-sement benzeri kitle</a:t>
            </a:r>
          </a:p>
          <a:p>
            <a:r>
              <a:rPr lang="tr-TR"/>
              <a:t>Kitle içinde az miktarda hücre ve interstisyel madde</a:t>
            </a:r>
          </a:p>
          <a:p>
            <a:r>
              <a:rPr lang="tr-TR"/>
              <a:t>Kitle vasküler, gevşek  bağ dokusu ile çevrili</a:t>
            </a:r>
          </a:p>
          <a:p>
            <a:r>
              <a:rPr lang="tr-TR"/>
              <a:t>Kapsüle komşu kısımda daha çok sementoid doku(</a:t>
            </a:r>
            <a:r>
              <a:rPr lang="tr-TR" sz="2800"/>
              <a:t>çok sayıda sementoblast</a:t>
            </a:r>
            <a:r>
              <a:rPr lang="tr-TR"/>
              <a:t>)</a:t>
            </a:r>
          </a:p>
          <a:p>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a:xfrm>
            <a:off x="-152399" y="76200"/>
            <a:ext cx="9067800" cy="1219200"/>
          </a:xfrm>
        </p:spPr>
        <p:txBody>
          <a:bodyPr>
            <a:normAutofit fontScale="90000"/>
          </a:bodyPr>
          <a:lstStyle/>
          <a:p>
            <a:r>
              <a:rPr lang="tr-TR" dirty="0" err="1"/>
              <a:t>Odontojenik</a:t>
            </a:r>
            <a:r>
              <a:rPr lang="tr-TR" dirty="0"/>
              <a:t> hayalet hücreli tümör </a:t>
            </a:r>
            <a:r>
              <a:rPr lang="tr-TR" dirty="0" smtClean="0"/>
              <a:t/>
            </a:r>
            <a:br>
              <a:rPr lang="tr-TR" dirty="0" smtClean="0"/>
            </a:br>
            <a:r>
              <a:rPr lang="tr-TR" dirty="0" smtClean="0"/>
              <a:t>(</a:t>
            </a:r>
            <a:r>
              <a:rPr lang="tr-TR" dirty="0" err="1" smtClean="0"/>
              <a:t>Dentinogenic</a:t>
            </a:r>
            <a:r>
              <a:rPr lang="tr-TR" dirty="0" smtClean="0"/>
              <a:t> </a:t>
            </a:r>
            <a:r>
              <a:rPr lang="tr-TR" dirty="0" err="1"/>
              <a:t>Ghost</a:t>
            </a:r>
            <a:r>
              <a:rPr lang="tr-TR" dirty="0"/>
              <a:t> Cell </a:t>
            </a:r>
            <a:r>
              <a:rPr lang="tr-TR" dirty="0" err="1" smtClean="0"/>
              <a:t>tumor</a:t>
            </a:r>
            <a:r>
              <a:rPr lang="tr-TR" dirty="0" smtClean="0"/>
              <a:t>)</a:t>
            </a:r>
            <a:endParaRPr lang="tr-TR" dirty="0"/>
          </a:p>
        </p:txBody>
      </p:sp>
      <p:sp>
        <p:nvSpPr>
          <p:cNvPr id="3" name="İçerik Yer Tutucusu 2"/>
          <p:cNvSpPr>
            <a:spLocks noGrp="1"/>
          </p:cNvSpPr>
          <p:nvPr>
            <p:ph idx="1"/>
          </p:nvPr>
        </p:nvSpPr>
        <p:spPr>
          <a:xfrm>
            <a:off x="561974" y="1295400"/>
            <a:ext cx="8582025" cy="3403600"/>
          </a:xfrm>
        </p:spPr>
        <p:txBody>
          <a:bodyPr>
            <a:noAutofit/>
          </a:bodyPr>
          <a:lstStyle/>
          <a:p>
            <a:r>
              <a:rPr lang="tr-TR" sz="3200" dirty="0" smtClean="0">
                <a:cs typeface="Arial" panose="020B0604020202020204" pitchFamily="34" charset="0"/>
              </a:rPr>
              <a:t>ilk olarak </a:t>
            </a:r>
            <a:r>
              <a:rPr lang="tr-TR" sz="3200" dirty="0" err="1" smtClean="0">
                <a:cs typeface="Arial" panose="020B0604020202020204" pitchFamily="34" charset="0"/>
              </a:rPr>
              <a:t>Gorlin</a:t>
            </a:r>
            <a:r>
              <a:rPr lang="tr-TR" sz="3200" dirty="0" smtClean="0">
                <a:cs typeface="Arial" panose="020B0604020202020204" pitchFamily="34" charset="0"/>
              </a:rPr>
              <a:t>, </a:t>
            </a:r>
            <a:r>
              <a:rPr lang="tr-TR" sz="3200" dirty="0" err="1" smtClean="0">
                <a:cs typeface="Arial" panose="020B0604020202020204" pitchFamily="34" charset="0"/>
              </a:rPr>
              <a:t>Pindborg</a:t>
            </a:r>
            <a:r>
              <a:rPr lang="tr-TR" sz="3200" dirty="0" smtClean="0">
                <a:cs typeface="Arial" panose="020B0604020202020204" pitchFamily="34" charset="0"/>
              </a:rPr>
              <a:t>, </a:t>
            </a:r>
            <a:r>
              <a:rPr lang="tr-TR" sz="3200" dirty="0" err="1" smtClean="0">
                <a:cs typeface="Arial" panose="020B0604020202020204" pitchFamily="34" charset="0"/>
              </a:rPr>
              <a:t>Praetorius-Clasen</a:t>
            </a:r>
            <a:r>
              <a:rPr lang="tr-TR" sz="3200" dirty="0" smtClean="0">
                <a:cs typeface="Arial" panose="020B0604020202020204" pitchFamily="34" charset="0"/>
              </a:rPr>
              <a:t> ve </a:t>
            </a:r>
            <a:r>
              <a:rPr lang="tr-TR" sz="3200" dirty="0" err="1" smtClean="0">
                <a:cs typeface="Arial" panose="020B0604020202020204" pitchFamily="34" charset="0"/>
              </a:rPr>
              <a:t>Vickers</a:t>
            </a:r>
            <a:r>
              <a:rPr lang="tr-TR" sz="3200" dirty="0" smtClean="0">
                <a:cs typeface="Arial" panose="020B0604020202020204" pitchFamily="34" charset="0"/>
              </a:rPr>
              <a:t> tarafından tanımlanmıştır . </a:t>
            </a:r>
          </a:p>
          <a:p>
            <a:r>
              <a:rPr lang="tr-TR" sz="3200" dirty="0" smtClean="0">
                <a:cs typeface="Arial" panose="020B0604020202020204" pitchFamily="34" charset="0"/>
              </a:rPr>
              <a:t>Ancak tümörün adlandırılması ve </a:t>
            </a:r>
            <a:r>
              <a:rPr lang="tr-TR" sz="3200" dirty="0" smtClean="0">
                <a:cs typeface="Arial" panose="020B0604020202020204" pitchFamily="34" charset="0"/>
              </a:rPr>
              <a:t>sınıflandırıl ması </a:t>
            </a:r>
            <a:r>
              <a:rPr lang="tr-TR" sz="3200" dirty="0" smtClean="0">
                <a:cs typeface="Arial" panose="020B0604020202020204" pitchFamily="34" charset="0"/>
              </a:rPr>
              <a:t>konusunda araştırıcılar arasında farklı görüşler mevcuttur; </a:t>
            </a:r>
            <a:r>
              <a:rPr lang="en-US" sz="3200" dirty="0" err="1"/>
              <a:t>Kalsifiye</a:t>
            </a:r>
            <a:r>
              <a:rPr lang="en-US" sz="3200" dirty="0"/>
              <a:t> </a:t>
            </a:r>
            <a:r>
              <a:rPr lang="en-US" sz="3200" dirty="0" err="1"/>
              <a:t>odontojenik</a:t>
            </a:r>
            <a:r>
              <a:rPr lang="en-US" sz="3200" dirty="0"/>
              <a:t> </a:t>
            </a:r>
            <a:r>
              <a:rPr lang="en-US" sz="3200" dirty="0" err="1"/>
              <a:t>tümör</a:t>
            </a:r>
            <a:r>
              <a:rPr lang="en-US" sz="3200" dirty="0"/>
              <a:t> </a:t>
            </a:r>
            <a:r>
              <a:rPr lang="en-US" sz="3200" dirty="0" err="1"/>
              <a:t>farklı</a:t>
            </a:r>
            <a:r>
              <a:rPr lang="en-US" sz="3200" dirty="0"/>
              <a:t> </a:t>
            </a:r>
            <a:r>
              <a:rPr lang="en-US" sz="3200" dirty="0" err="1"/>
              <a:t>kistik</a:t>
            </a:r>
            <a:r>
              <a:rPr lang="en-US" sz="3200" dirty="0"/>
              <a:t> </a:t>
            </a:r>
            <a:r>
              <a:rPr lang="en-US" sz="3200" dirty="0" err="1"/>
              <a:t>ve</a:t>
            </a:r>
            <a:r>
              <a:rPr lang="en-US" sz="3200" dirty="0"/>
              <a:t> </a:t>
            </a:r>
            <a:r>
              <a:rPr lang="en-US" sz="3200" dirty="0" err="1"/>
              <a:t>neoplastik</a:t>
            </a:r>
            <a:r>
              <a:rPr lang="en-US" sz="3200" dirty="0"/>
              <a:t> </a:t>
            </a:r>
            <a:r>
              <a:rPr lang="en-US" sz="3200" dirty="0" err="1"/>
              <a:t>elemanları</a:t>
            </a:r>
            <a:r>
              <a:rPr lang="en-US" sz="3200" dirty="0"/>
              <a:t> </a:t>
            </a:r>
            <a:r>
              <a:rPr lang="en-US" sz="3200" dirty="0" err="1"/>
              <a:t>içerdiği</a:t>
            </a:r>
            <a:r>
              <a:rPr lang="en-US" sz="3200" dirty="0"/>
              <a:t> </a:t>
            </a:r>
            <a:r>
              <a:rPr lang="en-US" sz="3200" dirty="0" err="1"/>
              <a:t>için</a:t>
            </a:r>
            <a:r>
              <a:rPr lang="en-US" sz="3200" dirty="0"/>
              <a:t> </a:t>
            </a:r>
            <a:r>
              <a:rPr lang="en-US" sz="3200" dirty="0" err="1"/>
              <a:t>dentinogenic</a:t>
            </a:r>
            <a:r>
              <a:rPr lang="en-US" sz="3200" dirty="0"/>
              <a:t> ghost cell tumor, odontogenic ghost cell tumor, </a:t>
            </a:r>
            <a:r>
              <a:rPr lang="en-US" sz="3200" dirty="0" err="1"/>
              <a:t>dentinoameloblastoma</a:t>
            </a:r>
            <a:r>
              <a:rPr lang="en-US" sz="3200" dirty="0"/>
              <a:t>, </a:t>
            </a:r>
            <a:r>
              <a:rPr lang="en-US" sz="3200" dirty="0" err="1"/>
              <a:t>calsifying</a:t>
            </a:r>
            <a:r>
              <a:rPr lang="en-US" sz="3200" dirty="0"/>
              <a:t> ghost cell odontogenic tumor </a:t>
            </a:r>
            <a:r>
              <a:rPr lang="en-US" sz="3200" dirty="0" err="1"/>
              <a:t>veya</a:t>
            </a:r>
            <a:r>
              <a:rPr lang="en-US" sz="3200" dirty="0"/>
              <a:t> epithelial odontogenic ghost cell tumor </a:t>
            </a:r>
            <a:r>
              <a:rPr lang="en-US" sz="3200" dirty="0" err="1"/>
              <a:t>olarak</a:t>
            </a:r>
            <a:r>
              <a:rPr lang="en-US" sz="3200" dirty="0"/>
              <a:t> </a:t>
            </a:r>
            <a:r>
              <a:rPr lang="en-US" sz="3200" dirty="0" err="1"/>
              <a:t>isimlendirilmiştir</a:t>
            </a:r>
            <a:r>
              <a:rPr lang="en-US" sz="3200" dirty="0"/>
              <a:t>.</a:t>
            </a:r>
          </a:p>
          <a:p>
            <a:endParaRPr lang="tr-TR" sz="3200" dirty="0" smtClean="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40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827088" y="1484313"/>
            <a:ext cx="7558087" cy="431800"/>
          </a:xfrm>
        </p:spPr>
        <p:txBody>
          <a:bodyPr>
            <a:normAutofit fontScale="90000"/>
          </a:bodyPr>
          <a:lstStyle/>
          <a:p>
            <a:pPr eaLnBrk="1" hangingPunct="1">
              <a:defRPr/>
            </a:pPr>
            <a:r>
              <a:rPr lang="tr-TR">
                <a:ea typeface="+mj-ea"/>
                <a:cs typeface="+mj-cs"/>
              </a:rPr>
              <a:t>Odontojen tümörler</a:t>
            </a:r>
          </a:p>
        </p:txBody>
      </p:sp>
      <p:sp>
        <p:nvSpPr>
          <p:cNvPr id="69635" name="Rectangle 3"/>
          <p:cNvSpPr>
            <a:spLocks noGrp="1" noChangeArrowheads="1"/>
          </p:cNvSpPr>
          <p:nvPr>
            <p:ph type="subTitle" idx="1"/>
          </p:nvPr>
        </p:nvSpPr>
        <p:spPr>
          <a:xfrm>
            <a:off x="1187450" y="2420938"/>
            <a:ext cx="6913563" cy="3744912"/>
          </a:xfrm>
        </p:spPr>
        <p:txBody>
          <a:bodyPr/>
          <a:lstStyle/>
          <a:p>
            <a:pPr eaLnBrk="1" hangingPunct="1">
              <a:defRPr/>
            </a:pPr>
            <a:r>
              <a:rPr lang="tr-TR">
                <a:ea typeface="+mn-ea"/>
                <a:cs typeface="+mn-cs"/>
              </a:rPr>
              <a:t>Çene kemiklerinin özel bir organı olan dişten gelişen ve histopatolojik olarak normal odontogenesisin belli aşamalarını taklit eden,bu aşamalara ait yapılardan bir veya birkaçını içeren neoplazmlara odontojen tümör denir.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117474"/>
          </a:xfrm>
        </p:spPr>
        <p:txBody>
          <a:bodyPr>
            <a:normAutofit fontScale="90000"/>
          </a:bodyPr>
          <a:lstStyle/>
          <a:p>
            <a:endParaRPr lang="tr-TR" dirty="0"/>
          </a:p>
        </p:txBody>
      </p:sp>
      <p:sp>
        <p:nvSpPr>
          <p:cNvPr id="3" name="İçerik Yer Tutucusu 2"/>
          <p:cNvSpPr>
            <a:spLocks noGrp="1"/>
          </p:cNvSpPr>
          <p:nvPr>
            <p:ph idx="1"/>
          </p:nvPr>
        </p:nvSpPr>
        <p:spPr>
          <a:xfrm>
            <a:off x="0" y="685800"/>
            <a:ext cx="8999034" cy="5225422"/>
          </a:xfrm>
        </p:spPr>
        <p:txBody>
          <a:bodyPr>
            <a:noAutofit/>
          </a:bodyPr>
          <a:lstStyle/>
          <a:p>
            <a:r>
              <a:rPr lang="tr-TR" sz="3200" dirty="0" smtClean="0"/>
              <a:t>İçinde </a:t>
            </a:r>
            <a:r>
              <a:rPr lang="tr-TR" sz="3200" dirty="0"/>
              <a:t>sıvı ya da yarı sıvı materyal içermesi ve epitelinin bulunması nedeniyle bazı araştırmacılar kist olarak kabul ederken, bir kısım araştırmacılar da nonkistik lezyonlarının bulunabilmesi ve lokal olarak destrüktif ve agresif davranış gösterebilmesi nedeniyle tümör olarak kabul etmektedirler.</a:t>
            </a:r>
            <a:r>
              <a:rPr lang="tr-TR" sz="3200" dirty="0" smtClean="0"/>
              <a:t> </a:t>
            </a:r>
            <a:endParaRPr lang="tr-TR" sz="3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3612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a:t>Kistik lezyonlar</a:t>
            </a:r>
            <a:r>
              <a:rPr lang="en-US" dirty="0"/>
              <a:t> “calcifying cystic </a:t>
            </a:r>
            <a:r>
              <a:rPr lang="en-US" dirty="0" err="1"/>
              <a:t>odontogenic</a:t>
            </a:r>
            <a:r>
              <a:rPr lang="en-US" dirty="0"/>
              <a:t> tumors” (CCOT) </a:t>
            </a:r>
            <a:r>
              <a:rPr lang="tr-TR" dirty="0"/>
              <a:t>olarak adlandırılırken,</a:t>
            </a:r>
            <a:r>
              <a:rPr lang="en-US" dirty="0"/>
              <a:t> </a:t>
            </a:r>
            <a:r>
              <a:rPr lang="en-US" dirty="0" err="1"/>
              <a:t>neoplasti</a:t>
            </a:r>
            <a:r>
              <a:rPr lang="tr-TR" dirty="0"/>
              <a:t>k olanlar</a:t>
            </a:r>
            <a:r>
              <a:rPr lang="en-US" dirty="0"/>
              <a:t> “</a:t>
            </a:r>
            <a:r>
              <a:rPr lang="en-US" dirty="0" err="1"/>
              <a:t>Dentinogenic</a:t>
            </a:r>
            <a:r>
              <a:rPr lang="en-US" dirty="0"/>
              <a:t> ghost cell tumor” (DGCT) </a:t>
            </a:r>
            <a:r>
              <a:rPr lang="tr-TR" dirty="0"/>
              <a:t>olarak adlandırılır. Odontojenik hayalet hücreli tümör adını ameloblast benzeri epiteliyal yapısından ve kalsifiye odontojenik kist varlığından alır.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a:xfrm>
            <a:off x="1944694" y="624110"/>
            <a:ext cx="6683765" cy="429990"/>
          </a:xfrm>
        </p:spPr>
        <p:txBody>
          <a:bodyPr>
            <a:normAutofit fontScale="90000"/>
          </a:bodyPr>
          <a:lstStyle/>
          <a:p>
            <a:endParaRPr lang="tr-TR" dirty="0"/>
          </a:p>
        </p:txBody>
      </p:sp>
      <p:sp>
        <p:nvSpPr>
          <p:cNvPr id="3" name="İçerik Yer Tutucusu 2"/>
          <p:cNvSpPr>
            <a:spLocks noGrp="1"/>
          </p:cNvSpPr>
          <p:nvPr>
            <p:ph idx="1"/>
          </p:nvPr>
        </p:nvSpPr>
        <p:spPr>
          <a:xfrm>
            <a:off x="628650" y="1409700"/>
            <a:ext cx="7999809" cy="4501522"/>
          </a:xfrm>
        </p:spPr>
        <p:txBody>
          <a:bodyPr>
            <a:normAutofit fontScale="92500" lnSpcReduction="20000"/>
          </a:bodyPr>
          <a:lstStyle/>
          <a:p>
            <a:r>
              <a:rPr lang="tr-TR" sz="3200" dirty="0" err="1" smtClean="0"/>
              <a:t>OHHT’ler</a:t>
            </a:r>
            <a:r>
              <a:rPr lang="tr-TR" sz="3200" dirty="0" smtClean="0"/>
              <a:t> başlangıç döneminde </a:t>
            </a:r>
            <a:r>
              <a:rPr lang="tr-TR" sz="3200" dirty="0" err="1" smtClean="0"/>
              <a:t>mineralizasyon</a:t>
            </a:r>
            <a:r>
              <a:rPr lang="tr-TR" sz="3200" dirty="0" smtClean="0"/>
              <a:t> olmaması nedeniyle </a:t>
            </a:r>
            <a:r>
              <a:rPr lang="tr-TR" sz="3200" dirty="0" err="1" smtClean="0"/>
              <a:t>radyolüsent</a:t>
            </a:r>
            <a:r>
              <a:rPr lang="tr-TR" sz="3200" dirty="0" smtClean="0"/>
              <a:t> görüntüye sahiptir.</a:t>
            </a:r>
          </a:p>
          <a:p>
            <a:r>
              <a:rPr lang="tr-TR" sz="3200" dirty="0" smtClean="0"/>
              <a:t> Ayırıcı tanıda </a:t>
            </a:r>
            <a:r>
              <a:rPr lang="tr-TR" sz="3200" dirty="0" err="1" smtClean="0"/>
              <a:t>dentijeröz</a:t>
            </a:r>
            <a:r>
              <a:rPr lang="tr-TR" sz="3200" dirty="0" smtClean="0"/>
              <a:t> kist ve </a:t>
            </a:r>
            <a:r>
              <a:rPr lang="tr-TR" sz="3200" dirty="0" err="1" smtClean="0"/>
              <a:t>ameloblastoma</a:t>
            </a:r>
            <a:r>
              <a:rPr lang="tr-TR" sz="3200" dirty="0" smtClean="0"/>
              <a:t> düşünülür. </a:t>
            </a:r>
          </a:p>
          <a:p>
            <a:r>
              <a:rPr lang="tr-TR" sz="3200" dirty="0" smtClean="0"/>
              <a:t>İleri dönemlerde ise lezyon </a:t>
            </a:r>
            <a:r>
              <a:rPr lang="tr-TR" sz="3200" dirty="0" err="1" smtClean="0"/>
              <a:t>radyolüsent-radyoopak</a:t>
            </a:r>
            <a:r>
              <a:rPr lang="tr-TR" sz="3200" dirty="0" smtClean="0"/>
              <a:t> olarak izlenir.</a:t>
            </a:r>
          </a:p>
          <a:p>
            <a:r>
              <a:rPr lang="tr-TR" sz="3200" dirty="0"/>
              <a:t>Dişlerin köklerinde sıklıkla </a:t>
            </a:r>
            <a:r>
              <a:rPr lang="tr-TR" sz="3200" dirty="0" err="1"/>
              <a:t>rezorpsiyona</a:t>
            </a:r>
            <a:r>
              <a:rPr lang="tr-TR" sz="3200" dirty="0"/>
              <a:t> ve köklerin birbirinden ayrılmasına neden olmaktadırlar. </a:t>
            </a:r>
          </a:p>
          <a:p>
            <a:endParaRPr lang="tr-TR"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5621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Dentijonik</a:t>
            </a:r>
            <a:r>
              <a:rPr lang="tr-TR" dirty="0"/>
              <a:t> </a:t>
            </a:r>
            <a:r>
              <a:rPr lang="tr-TR" dirty="0" err="1"/>
              <a:t>Ghost</a:t>
            </a:r>
            <a:r>
              <a:rPr lang="tr-TR" dirty="0"/>
              <a:t> Cell tümör</a:t>
            </a:r>
            <a:br>
              <a:rPr lang="tr-TR" dirty="0"/>
            </a:br>
            <a:r>
              <a:rPr lang="tr-TR" dirty="0"/>
              <a:t>(</a:t>
            </a:r>
            <a:r>
              <a:rPr lang="tr-TR" dirty="0" err="1"/>
              <a:t>kalsifiye</a:t>
            </a:r>
            <a:r>
              <a:rPr lang="tr-TR" dirty="0"/>
              <a:t> </a:t>
            </a:r>
            <a:r>
              <a:rPr lang="tr-TR" dirty="0" err="1"/>
              <a:t>kistik</a:t>
            </a:r>
            <a:r>
              <a:rPr lang="tr-TR" dirty="0"/>
              <a:t> </a:t>
            </a:r>
            <a:r>
              <a:rPr lang="tr-TR" dirty="0" err="1"/>
              <a:t>odontojenik</a:t>
            </a:r>
            <a:r>
              <a:rPr lang="tr-TR" dirty="0"/>
              <a:t> tümör)</a:t>
            </a:r>
          </a:p>
        </p:txBody>
      </p:sp>
      <p:sp>
        <p:nvSpPr>
          <p:cNvPr id="3" name="İçerik Yer Tutucusu 2"/>
          <p:cNvSpPr>
            <a:spLocks noGrp="1"/>
          </p:cNvSpPr>
          <p:nvPr>
            <p:ph idx="1"/>
          </p:nvPr>
        </p:nvSpPr>
        <p:spPr>
          <a:xfrm>
            <a:off x="866775" y="2133600"/>
            <a:ext cx="7761684" cy="3777622"/>
          </a:xfrm>
        </p:spPr>
        <p:txBody>
          <a:bodyPr>
            <a:noAutofit/>
          </a:bodyPr>
          <a:lstStyle/>
          <a:p>
            <a:r>
              <a:rPr lang="tr-TR" sz="3600" dirty="0" smtClean="0"/>
              <a:t>Hem santral hem </a:t>
            </a:r>
            <a:r>
              <a:rPr lang="tr-TR" sz="3600" dirty="0" err="1" smtClean="0"/>
              <a:t>periferik</a:t>
            </a:r>
            <a:r>
              <a:rPr lang="tr-TR" sz="3600" dirty="0" smtClean="0"/>
              <a:t> tip konservatif tedaviye iyi cevap verir.</a:t>
            </a:r>
          </a:p>
          <a:p>
            <a:r>
              <a:rPr lang="tr-TR" sz="3600" dirty="0" err="1" smtClean="0"/>
              <a:t>Nüks</a:t>
            </a:r>
            <a:r>
              <a:rPr lang="tr-TR" sz="3600" dirty="0" smtClean="0"/>
              <a:t> özelliği </a:t>
            </a:r>
            <a:r>
              <a:rPr lang="tr-TR" sz="3600" dirty="0" err="1" smtClean="0"/>
              <a:t>olmasada</a:t>
            </a:r>
            <a:r>
              <a:rPr lang="tr-TR" sz="3600" dirty="0" smtClean="0"/>
              <a:t> uzun süreli takip edilmeli. </a:t>
            </a:r>
          </a:p>
          <a:p>
            <a:r>
              <a:rPr lang="tr-TR" sz="3600" dirty="0" err="1" smtClean="0"/>
              <a:t>Clear</a:t>
            </a:r>
            <a:r>
              <a:rPr lang="tr-TR" sz="3600" dirty="0" smtClean="0"/>
              <a:t> </a:t>
            </a:r>
            <a:r>
              <a:rPr lang="tr-TR" sz="3600" dirty="0" err="1" smtClean="0"/>
              <a:t>cell</a:t>
            </a:r>
            <a:r>
              <a:rPr lang="tr-TR" sz="3600" dirty="0" smtClean="0"/>
              <a:t> </a:t>
            </a:r>
            <a:r>
              <a:rPr lang="tr-TR" sz="3600" dirty="0" err="1" smtClean="0"/>
              <a:t>komponenti</a:t>
            </a:r>
            <a:r>
              <a:rPr lang="tr-TR" sz="3600" dirty="0" smtClean="0"/>
              <a:t> gösteren </a:t>
            </a:r>
            <a:r>
              <a:rPr lang="tr-TR" sz="3600" dirty="0" err="1" smtClean="0"/>
              <a:t>odontojenik</a:t>
            </a:r>
            <a:r>
              <a:rPr lang="tr-TR" sz="3600" dirty="0" smtClean="0"/>
              <a:t> </a:t>
            </a:r>
            <a:r>
              <a:rPr lang="tr-TR" sz="3600" dirty="0" err="1" smtClean="0"/>
              <a:t>neoplazilerin</a:t>
            </a:r>
            <a:r>
              <a:rPr lang="tr-TR" sz="3600" dirty="0" smtClean="0"/>
              <a:t> düşük dereceli </a:t>
            </a:r>
            <a:r>
              <a:rPr lang="tr-TR" sz="3600" dirty="0" err="1" smtClean="0"/>
              <a:t>malign</a:t>
            </a:r>
            <a:r>
              <a:rPr lang="tr-TR" sz="3600" dirty="0" smtClean="0"/>
              <a:t> özellik taşıdığı hatırda tutulmalı.</a:t>
            </a:r>
            <a:endParaRPr lang="tr-TR"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792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cs typeface="+mj-cs"/>
            </a:endParaRPr>
          </a:p>
        </p:txBody>
      </p:sp>
      <p:sp>
        <p:nvSpPr>
          <p:cNvPr id="3" name="Content Placeholder 2"/>
          <p:cNvSpPr>
            <a:spLocks noGrp="1"/>
          </p:cNvSpPr>
          <p:nvPr>
            <p:ph idx="1"/>
          </p:nvPr>
        </p:nvSpPr>
        <p:spPr/>
        <p:txBody>
          <a:bodyPr/>
          <a:lstStyle/>
          <a:p>
            <a:pPr>
              <a:defRPr/>
            </a:pPr>
            <a:r>
              <a:rPr lang="en-US" dirty="0" err="1" smtClean="0">
                <a:ea typeface="+mn-ea"/>
                <a:cs typeface="+mn-cs"/>
              </a:rPr>
              <a:t>Odontogenezisin</a:t>
            </a:r>
            <a:r>
              <a:rPr lang="en-US" dirty="0" smtClean="0">
                <a:ea typeface="+mn-ea"/>
                <a:cs typeface="+mn-cs"/>
              </a:rPr>
              <a:t> </a:t>
            </a:r>
            <a:r>
              <a:rPr lang="en-US" dirty="0" err="1" smtClean="0">
                <a:ea typeface="+mn-ea"/>
                <a:cs typeface="+mn-cs"/>
              </a:rPr>
              <a:t>evrelerini</a:t>
            </a:r>
            <a:r>
              <a:rPr lang="en-US" dirty="0" smtClean="0">
                <a:ea typeface="+mn-ea"/>
                <a:cs typeface="+mn-cs"/>
              </a:rPr>
              <a:t> </a:t>
            </a:r>
            <a:r>
              <a:rPr lang="en-US" dirty="0" err="1" smtClean="0">
                <a:ea typeface="+mn-ea"/>
                <a:cs typeface="+mn-cs"/>
              </a:rPr>
              <a:t>sıralamak</a:t>
            </a:r>
            <a:r>
              <a:rPr lang="en-US" dirty="0" smtClean="0">
                <a:ea typeface="+mn-ea"/>
                <a:cs typeface="+mn-cs"/>
              </a:rPr>
              <a:t> </a:t>
            </a:r>
            <a:r>
              <a:rPr lang="en-US" dirty="0" err="1" smtClean="0">
                <a:ea typeface="+mn-ea"/>
                <a:cs typeface="+mn-cs"/>
              </a:rPr>
              <a:t>gerekirse</a:t>
            </a:r>
            <a:r>
              <a:rPr lang="en-US" dirty="0" smtClean="0">
                <a:ea typeface="+mn-ea"/>
                <a:cs typeface="+mn-cs"/>
              </a:rPr>
              <a:t>;</a:t>
            </a:r>
          </a:p>
          <a:p>
            <a:pPr>
              <a:defRPr/>
            </a:pPr>
            <a:r>
              <a:rPr lang="en-US" dirty="0" smtClean="0">
                <a:ea typeface="+mn-ea"/>
                <a:cs typeface="+mn-cs"/>
              </a:rPr>
              <a:t>1.      Dental lamina </a:t>
            </a:r>
            <a:r>
              <a:rPr lang="en-US" dirty="0" err="1" smtClean="0">
                <a:ea typeface="+mn-ea"/>
                <a:cs typeface="+mn-cs"/>
              </a:rPr>
              <a:t>evresi</a:t>
            </a:r>
            <a:endParaRPr lang="en-US" dirty="0" smtClean="0">
              <a:ea typeface="+mn-ea"/>
              <a:cs typeface="+mn-cs"/>
            </a:endParaRPr>
          </a:p>
          <a:p>
            <a:pPr>
              <a:defRPr/>
            </a:pPr>
            <a:r>
              <a:rPr lang="en-US" dirty="0" smtClean="0">
                <a:ea typeface="+mn-ea"/>
                <a:cs typeface="+mn-cs"/>
              </a:rPr>
              <a:t>2.      </a:t>
            </a:r>
            <a:r>
              <a:rPr lang="en-US" dirty="0" err="1" smtClean="0">
                <a:ea typeface="+mn-ea"/>
                <a:cs typeface="+mn-cs"/>
              </a:rPr>
              <a:t>Diş</a:t>
            </a:r>
            <a:r>
              <a:rPr lang="en-US" dirty="0" smtClean="0">
                <a:ea typeface="+mn-ea"/>
                <a:cs typeface="+mn-cs"/>
              </a:rPr>
              <a:t> </a:t>
            </a:r>
            <a:r>
              <a:rPr lang="en-US" dirty="0" err="1" smtClean="0">
                <a:ea typeface="+mn-ea"/>
                <a:cs typeface="+mn-cs"/>
              </a:rPr>
              <a:t>tomurcuğu</a:t>
            </a:r>
            <a:r>
              <a:rPr lang="en-US" dirty="0" smtClean="0">
                <a:ea typeface="+mn-ea"/>
                <a:cs typeface="+mn-cs"/>
              </a:rPr>
              <a:t> </a:t>
            </a:r>
            <a:r>
              <a:rPr lang="en-US" dirty="0" err="1" smtClean="0">
                <a:ea typeface="+mn-ea"/>
                <a:cs typeface="+mn-cs"/>
              </a:rPr>
              <a:t>evresi</a:t>
            </a:r>
            <a:r>
              <a:rPr lang="en-US" dirty="0" smtClean="0">
                <a:ea typeface="+mn-ea"/>
                <a:cs typeface="+mn-cs"/>
              </a:rPr>
              <a:t> (bud stage)</a:t>
            </a:r>
          </a:p>
          <a:p>
            <a:pPr>
              <a:defRPr/>
            </a:pPr>
            <a:r>
              <a:rPr lang="en-US" dirty="0" smtClean="0">
                <a:ea typeface="+mn-ea"/>
                <a:cs typeface="+mn-cs"/>
              </a:rPr>
              <a:t>3.      Mine </a:t>
            </a:r>
            <a:r>
              <a:rPr lang="en-US" dirty="0" err="1" smtClean="0">
                <a:ea typeface="+mn-ea"/>
                <a:cs typeface="+mn-cs"/>
              </a:rPr>
              <a:t>organı</a:t>
            </a:r>
            <a:r>
              <a:rPr lang="en-US" dirty="0" smtClean="0">
                <a:ea typeface="+mn-ea"/>
                <a:cs typeface="+mn-cs"/>
              </a:rPr>
              <a:t> </a:t>
            </a:r>
            <a:r>
              <a:rPr lang="en-US" dirty="0" err="1" smtClean="0">
                <a:ea typeface="+mn-ea"/>
                <a:cs typeface="+mn-cs"/>
              </a:rPr>
              <a:t>evresi</a:t>
            </a:r>
            <a:r>
              <a:rPr lang="en-US" dirty="0" smtClean="0">
                <a:ea typeface="+mn-ea"/>
                <a:cs typeface="+mn-cs"/>
              </a:rPr>
              <a:t> (cap stage </a:t>
            </a:r>
            <a:r>
              <a:rPr lang="en-US" dirty="0" err="1" smtClean="0">
                <a:ea typeface="+mn-ea"/>
                <a:cs typeface="+mn-cs"/>
              </a:rPr>
              <a:t>ve</a:t>
            </a:r>
            <a:r>
              <a:rPr lang="en-US" dirty="0" smtClean="0">
                <a:ea typeface="+mn-ea"/>
                <a:cs typeface="+mn-cs"/>
              </a:rPr>
              <a:t> bell stage)</a:t>
            </a:r>
          </a:p>
          <a:p>
            <a:pPr>
              <a:defRPr/>
            </a:pPr>
            <a:r>
              <a:rPr lang="en-US" dirty="0" smtClean="0">
                <a:ea typeface="+mn-ea"/>
                <a:cs typeface="+mn-cs"/>
              </a:rPr>
              <a:t>4.      </a:t>
            </a:r>
            <a:r>
              <a:rPr lang="en-US" dirty="0" err="1" smtClean="0">
                <a:ea typeface="+mn-ea"/>
                <a:cs typeface="+mn-cs"/>
              </a:rPr>
              <a:t>Kök</a:t>
            </a:r>
            <a:r>
              <a:rPr lang="en-US" dirty="0" smtClean="0">
                <a:ea typeface="+mn-ea"/>
                <a:cs typeface="+mn-cs"/>
              </a:rPr>
              <a:t> </a:t>
            </a:r>
            <a:r>
              <a:rPr lang="en-US" dirty="0" err="1" smtClean="0">
                <a:ea typeface="+mn-ea"/>
                <a:cs typeface="+mn-cs"/>
              </a:rPr>
              <a:t>oluşumu</a:t>
            </a:r>
            <a:r>
              <a:rPr lang="en-US" dirty="0" smtClean="0">
                <a:ea typeface="+mn-ea"/>
                <a:cs typeface="+mn-cs"/>
              </a:rPr>
              <a:t> </a:t>
            </a:r>
            <a:r>
              <a:rPr lang="en-US" dirty="0" err="1" smtClean="0">
                <a:ea typeface="+mn-ea"/>
                <a:cs typeface="+mn-cs"/>
              </a:rPr>
              <a:t>evresi</a:t>
            </a:r>
            <a:endParaRPr lang="en-US" dirty="0" smtClean="0">
              <a:ea typeface="+mn-ea"/>
              <a:cs typeface="+mn-cs"/>
            </a:endParaRPr>
          </a:p>
          <a:p>
            <a:pPr>
              <a:defRPr/>
            </a:pPr>
            <a:r>
              <a:rPr lang="en-US" dirty="0" smtClean="0">
                <a:ea typeface="+mn-ea"/>
                <a:cs typeface="+mn-cs"/>
              </a:rPr>
              <a:t>5.      </a:t>
            </a:r>
            <a:r>
              <a:rPr lang="en-US" dirty="0" err="1" smtClean="0">
                <a:ea typeface="+mn-ea"/>
                <a:cs typeface="+mn-cs"/>
              </a:rPr>
              <a:t>Dişlerin</a:t>
            </a:r>
            <a:r>
              <a:rPr lang="en-US" dirty="0" smtClean="0">
                <a:ea typeface="+mn-ea"/>
                <a:cs typeface="+mn-cs"/>
              </a:rPr>
              <a:t> </a:t>
            </a:r>
            <a:r>
              <a:rPr lang="en-US" dirty="0" err="1" smtClean="0">
                <a:ea typeface="+mn-ea"/>
                <a:cs typeface="+mn-cs"/>
              </a:rPr>
              <a:t>sürmesi</a:t>
            </a:r>
            <a:r>
              <a:rPr lang="en-US" dirty="0" smtClean="0">
                <a:ea typeface="+mn-ea"/>
                <a:cs typeface="+mn-cs"/>
              </a:rPr>
              <a:t> </a:t>
            </a:r>
            <a:r>
              <a:rPr lang="en-US" dirty="0" err="1" smtClean="0">
                <a:ea typeface="+mn-ea"/>
                <a:cs typeface="+mn-cs"/>
              </a:rPr>
              <a:t>evresi</a:t>
            </a:r>
            <a:endParaRPr lang="en-US" dirty="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descr="(Odontogenic Tissues) "/>
          <p:cNvPicPr>
            <a:picLocks noChangeAspect="1" noChangeArrowheads="1"/>
          </p:cNvPicPr>
          <p:nvPr/>
        </p:nvPicPr>
        <p:blipFill>
          <a:blip r:embed="rId2"/>
          <a:srcRect l="8849" t="4938" r="9735" b="3703"/>
          <a:stretch>
            <a:fillRect/>
          </a:stretch>
        </p:blipFill>
        <p:spPr bwMode="auto">
          <a:xfrm>
            <a:off x="1331913" y="765175"/>
            <a:ext cx="6624637" cy="5327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4" descr="CIMG2805"/>
          <p:cNvPicPr>
            <a:picLocks noChangeAspect="1" noChangeArrowheads="1"/>
          </p:cNvPicPr>
          <p:nvPr/>
        </p:nvPicPr>
        <p:blipFill>
          <a:blip r:embed="rId2"/>
          <a:srcRect/>
          <a:stretch>
            <a:fillRect/>
          </a:stretch>
        </p:blipFill>
        <p:spPr bwMode="auto">
          <a:xfrm>
            <a:off x="395288" y="1052513"/>
            <a:ext cx="3851275" cy="3960812"/>
          </a:xfrm>
          <a:prstGeom prst="rect">
            <a:avLst/>
          </a:prstGeom>
          <a:noFill/>
          <a:ln w="9525">
            <a:noFill/>
            <a:miter lim="800000"/>
            <a:headEnd/>
            <a:tailEnd/>
          </a:ln>
        </p:spPr>
      </p:pic>
      <p:pic>
        <p:nvPicPr>
          <p:cNvPr id="34819" name="Picture 8" descr="1"/>
          <p:cNvPicPr>
            <a:picLocks noChangeAspect="1" noChangeArrowheads="1"/>
          </p:cNvPicPr>
          <p:nvPr/>
        </p:nvPicPr>
        <p:blipFill>
          <a:blip r:embed="rId3"/>
          <a:srcRect/>
          <a:stretch>
            <a:fillRect/>
          </a:stretch>
        </p:blipFill>
        <p:spPr bwMode="auto">
          <a:xfrm>
            <a:off x="4356100" y="404813"/>
            <a:ext cx="1609725" cy="2535237"/>
          </a:xfrm>
          <a:prstGeom prst="rect">
            <a:avLst/>
          </a:prstGeom>
          <a:noFill/>
          <a:ln w="9525">
            <a:noFill/>
            <a:miter lim="800000"/>
            <a:headEnd/>
            <a:tailEnd/>
          </a:ln>
        </p:spPr>
      </p:pic>
      <p:pic>
        <p:nvPicPr>
          <p:cNvPr id="34820" name="Picture 11" descr="CIMG2812"/>
          <p:cNvPicPr>
            <a:picLocks noChangeAspect="1" noChangeArrowheads="1"/>
          </p:cNvPicPr>
          <p:nvPr/>
        </p:nvPicPr>
        <p:blipFill>
          <a:blip r:embed="rId4"/>
          <a:srcRect/>
          <a:stretch>
            <a:fillRect/>
          </a:stretch>
        </p:blipFill>
        <p:spPr bwMode="auto">
          <a:xfrm>
            <a:off x="5724525" y="3068638"/>
            <a:ext cx="2941638" cy="340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79388" y="333375"/>
            <a:ext cx="8964612" cy="1366838"/>
          </a:xfrm>
        </p:spPr>
        <p:txBody>
          <a:bodyPr/>
          <a:lstStyle/>
          <a:p>
            <a:pPr algn="ctr" eaLnBrk="1" hangingPunct="1">
              <a:defRPr/>
            </a:pPr>
            <a:r>
              <a:rPr lang="tr-TR">
                <a:ea typeface="+mj-ea"/>
                <a:cs typeface="+mj-cs"/>
              </a:rPr>
              <a:t>Odontojen tümörler</a:t>
            </a:r>
          </a:p>
        </p:txBody>
      </p:sp>
      <p:sp>
        <p:nvSpPr>
          <p:cNvPr id="2051" name="Rectangle 3"/>
          <p:cNvSpPr>
            <a:spLocks noGrp="1" noChangeArrowheads="1"/>
          </p:cNvSpPr>
          <p:nvPr>
            <p:ph type="body" idx="1"/>
          </p:nvPr>
        </p:nvSpPr>
        <p:spPr>
          <a:xfrm>
            <a:off x="468313" y="1268413"/>
            <a:ext cx="8085137" cy="3683000"/>
          </a:xfrm>
        </p:spPr>
        <p:txBody>
          <a:bodyPr>
            <a:normAutofit fontScale="92500" lnSpcReduction="10000"/>
          </a:bodyPr>
          <a:lstStyle/>
          <a:p>
            <a:pPr eaLnBrk="1" hangingPunct="1">
              <a:defRPr/>
            </a:pPr>
            <a:endParaRPr lang="tr-TR">
              <a:ea typeface="+mn-ea"/>
              <a:cs typeface="+mn-cs"/>
            </a:endParaRPr>
          </a:p>
          <a:p>
            <a:pPr eaLnBrk="1" hangingPunct="1">
              <a:defRPr/>
            </a:pPr>
            <a:r>
              <a:rPr lang="tr-TR">
                <a:ea typeface="+mn-ea"/>
                <a:cs typeface="+mn-cs"/>
              </a:rPr>
              <a:t>Kökenleri dental lamina ve bunun deriveleridir</a:t>
            </a:r>
          </a:p>
          <a:p>
            <a:pPr eaLnBrk="1" hangingPunct="1">
              <a:defRPr/>
            </a:pPr>
            <a:r>
              <a:rPr lang="tr-TR">
                <a:ea typeface="+mn-ea"/>
                <a:cs typeface="+mn-cs"/>
              </a:rPr>
              <a:t>1.dekattan ileriye doğru her yaşta görülebilir</a:t>
            </a:r>
          </a:p>
          <a:p>
            <a:pPr eaLnBrk="1" hangingPunct="1">
              <a:defRPr/>
            </a:pPr>
            <a:r>
              <a:rPr lang="tr-TR">
                <a:ea typeface="+mn-ea"/>
                <a:cs typeface="+mn-cs"/>
              </a:rPr>
              <a:t>Radyografik olarak tam radyolüsent-yoğun radyopasite gösterebilir</a:t>
            </a:r>
          </a:p>
          <a:p>
            <a:pPr eaLnBrk="1" hangingPunct="1">
              <a:defRPr/>
            </a:pPr>
            <a:r>
              <a:rPr lang="tr-TR">
                <a:ea typeface="+mn-ea"/>
                <a:cs typeface="+mn-cs"/>
              </a:rPr>
              <a:t>Büyüme oranları çok farklıdır</a:t>
            </a:r>
          </a:p>
          <a:p>
            <a:pPr eaLnBrk="1" hangingPunct="1">
              <a:defRPr/>
            </a:pPr>
            <a:r>
              <a:rPr lang="tr-TR">
                <a:ea typeface="+mn-ea"/>
                <a:cs typeface="+mn-cs"/>
              </a:rPr>
              <a:t>Nadiren malignite gösterir</a:t>
            </a:r>
          </a:p>
          <a:p>
            <a:pPr eaLnBrk="1" hangingPunct="1">
              <a:defRPr/>
            </a:pPr>
            <a:endParaRPr lang="tr-TR">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TotalTime>
  <Words>2000</Words>
  <Application>Microsoft Macintosh PowerPoint</Application>
  <PresentationFormat>On-screen Show (4:3)</PresentationFormat>
  <Paragraphs>223</Paragraphs>
  <Slides>53</Slides>
  <Notes>1</Notes>
  <HiddenSlides>0</HiddenSlides>
  <MMClips>0</MMClips>
  <ScaleCrop>false</ScaleCrop>
  <HeadingPairs>
    <vt:vector size="4" baseType="variant">
      <vt:variant>
        <vt:lpstr>Design Template</vt:lpstr>
      </vt:variant>
      <vt:variant>
        <vt:i4>1</vt:i4>
      </vt:variant>
      <vt:variant>
        <vt:lpstr>Slide Titles</vt:lpstr>
      </vt:variant>
      <vt:variant>
        <vt:i4>53</vt:i4>
      </vt:variant>
    </vt:vector>
  </HeadingPairs>
  <TitlesOfParts>
    <vt:vector size="54" baseType="lpstr">
      <vt:lpstr>Office Theme</vt:lpstr>
      <vt:lpstr>Odontojenik Tümörler</vt:lpstr>
      <vt:lpstr>Slide 2</vt:lpstr>
      <vt:lpstr>Slide 3</vt:lpstr>
      <vt:lpstr>Slide 4</vt:lpstr>
      <vt:lpstr>Odontojen tümörler</vt:lpstr>
      <vt:lpstr>Slide 6</vt:lpstr>
      <vt:lpstr>Slide 7</vt:lpstr>
      <vt:lpstr>Slide 8</vt:lpstr>
      <vt:lpstr>Odontojen tümörler</vt:lpstr>
      <vt:lpstr>Slide 10</vt:lpstr>
      <vt:lpstr>Slide 11</vt:lpstr>
      <vt:lpstr>Slide 12</vt:lpstr>
      <vt:lpstr>Odontojen tümörler                  (WHO 2017)                                                                         I</vt:lpstr>
      <vt:lpstr>Slide 14</vt:lpstr>
      <vt:lpstr>Slide 15</vt:lpstr>
      <vt:lpstr>Slide 16</vt:lpstr>
      <vt:lpstr>Slide 17</vt:lpstr>
      <vt:lpstr>Slide 18</vt:lpstr>
      <vt:lpstr>Ameloblastoma </vt:lpstr>
      <vt:lpstr>Ameloblastoma klinik</vt:lpstr>
      <vt:lpstr>Ameloblastoma histogenesis</vt:lpstr>
      <vt:lpstr>Ameloblastoma mikroskopi</vt:lpstr>
      <vt:lpstr>Slide 23</vt:lpstr>
      <vt:lpstr>Ameloblastoma  ayırıcı tanı  </vt:lpstr>
      <vt:lpstr>Ameloblastoma tedavi</vt:lpstr>
      <vt:lpstr>Slide 26</vt:lpstr>
      <vt:lpstr>  Ameloblastik karsinom</vt:lpstr>
      <vt:lpstr>Slide 28</vt:lpstr>
      <vt:lpstr>Slide 29</vt:lpstr>
      <vt:lpstr>Kalsifiye epitelyal odontojen tümör(pindborg tümörü) histogenesis ve demografi</vt:lpstr>
      <vt:lpstr>Kalsifiye epitelyal odontojen tümör(pindborg tümörü)</vt:lpstr>
      <vt:lpstr>Kalsifiye epitelyal odontojen tümör(pindborg tümörü) mikroskopi </vt:lpstr>
      <vt:lpstr>Skuamöz odotojenik tümör</vt:lpstr>
      <vt:lpstr>Skuamöz odotojenik tümör</vt:lpstr>
      <vt:lpstr>Adenomatoid odontojen tümör (adenoameloblastoma) klinik</vt:lpstr>
      <vt:lpstr>Adenomatoid odontojen tümör (adenoameloblastoma) radyoloji</vt:lpstr>
      <vt:lpstr>Adenomatoid odontojen tümör (adenoameloblastoma) histopatoloji</vt:lpstr>
      <vt:lpstr>Adenomatoid odontojen tümör (adenoameloblastoma) ayırıcı tanı</vt:lpstr>
      <vt:lpstr>BENİGN MEZENŞİMAL ODONTOJENİK TÜMÖRLER</vt:lpstr>
      <vt:lpstr>        Odontojenik fibroma </vt:lpstr>
      <vt:lpstr>          Odontojenik fibroma                     radyoloji</vt:lpstr>
      <vt:lpstr>Odontojenik miksoma </vt:lpstr>
      <vt:lpstr>Slide 43</vt:lpstr>
      <vt:lpstr>Slide 44</vt:lpstr>
      <vt:lpstr>Odontojenik miksoma mikroskopi</vt:lpstr>
      <vt:lpstr>Odontojenik Miksoma</vt:lpstr>
      <vt:lpstr>Sementoblastoma gerçek sementoma</vt:lpstr>
      <vt:lpstr>Sementoblastoma mikroskopi</vt:lpstr>
      <vt:lpstr>Odontojenik hayalet hücreli tümör  (Dentinogenic Ghost Cell tumor)</vt:lpstr>
      <vt:lpstr>Slide 50</vt:lpstr>
      <vt:lpstr>Slide 51</vt:lpstr>
      <vt:lpstr>Slide 52</vt:lpstr>
      <vt:lpstr>Dentijonik Ghost Cell tümör (kalsifiye kistik odontojenik tümör)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Imac</dc:creator>
  <cp:lastModifiedBy>Imac</cp:lastModifiedBy>
  <cp:revision>46</cp:revision>
  <cp:lastPrinted>2020-05-03T11:53:18Z</cp:lastPrinted>
  <dcterms:created xsi:type="dcterms:W3CDTF">2020-05-03T11:05:28Z</dcterms:created>
  <dcterms:modified xsi:type="dcterms:W3CDTF">2020-05-03T12:32:44Z</dcterms:modified>
</cp:coreProperties>
</file>