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65" r:id="rId2"/>
    <p:sldId id="266" r:id="rId3"/>
    <p:sldId id="267" r:id="rId4"/>
    <p:sldId id="268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EE6"/>
    <a:srgbClr val="FBFDA1"/>
    <a:srgbClr val="F9FC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935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4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60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0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52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6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8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547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24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4D1"/>
            </a:gs>
            <a:gs pos="0">
              <a:schemeClr val="accent4">
                <a:lumMod val="5000"/>
                <a:lumOff val="95000"/>
              </a:schemeClr>
            </a:gs>
            <a:gs pos="0">
              <a:srgbClr val="F9FC7C"/>
            </a:gs>
            <a:gs pos="25000">
              <a:srgbClr val="FBFDA1"/>
            </a:gs>
            <a:gs pos="58000">
              <a:srgbClr val="FDFEE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76CF6-4A4D-4847-8C19-D8900A587967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141B5-8C84-4BAF-9BD7-DDC735242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9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3504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err="1" smtClean="0"/>
              <a:t>Karaciğer</a:t>
            </a:r>
            <a:r>
              <a:rPr lang="en-US" sz="3200" dirty="0" smtClean="0"/>
              <a:t> </a:t>
            </a:r>
            <a:r>
              <a:rPr lang="en-US" sz="3200" b="1" dirty="0" err="1" smtClean="0"/>
              <a:t>fonksiyonları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57" y="911225"/>
            <a:ext cx="5758543" cy="576534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altLang="en-US" sz="2000" b="1" dirty="0" err="1" smtClean="0">
                <a:cs typeface="Times New Roman" panose="02020603050405020304" pitchFamily="18" charset="0"/>
              </a:rPr>
              <a:t>karbohidrat</a:t>
            </a:r>
            <a:r>
              <a:rPr lang="tr-TR" altLang="en-US" sz="2000" b="1" dirty="0" smtClean="0">
                <a:cs typeface="Times New Roman" panose="02020603050405020304" pitchFamily="18" charset="0"/>
              </a:rPr>
              <a:t> metabolizması ile ilgili fonksiyonları</a:t>
            </a:r>
            <a:r>
              <a:rPr lang="tr-TR" altLang="en-US" sz="2000" b="1" dirty="0" smtClean="0"/>
              <a:t> </a:t>
            </a:r>
            <a:endParaRPr lang="en-US" altLang="en-US" sz="2000" b="1" dirty="0" smtClean="0"/>
          </a:p>
          <a:p>
            <a:pPr lvl="1" algn="just"/>
            <a:r>
              <a:rPr lang="en-US" altLang="en-US" sz="2000" dirty="0" err="1">
                <a:cs typeface="Times New Roman" panose="02020603050405020304" pitchFamily="18" charset="0"/>
              </a:rPr>
              <a:t>Glukozun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tr-TR" altLang="en-US" sz="2000" dirty="0">
                <a:cs typeface="Times New Roman" panose="02020603050405020304" pitchFamily="18" charset="0"/>
              </a:rPr>
              <a:t>Glikojen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olarak</a:t>
            </a:r>
            <a:r>
              <a:rPr lang="tr-TR" altLang="en-US" sz="2000" dirty="0">
                <a:cs typeface="Times New Roman" panose="02020603050405020304" pitchFamily="18" charset="0"/>
              </a:rPr>
              <a:t> depo edilmesi ve </a:t>
            </a:r>
            <a:r>
              <a:rPr lang="en-US" altLang="en-US" sz="2000" dirty="0" err="1">
                <a:cs typeface="Times New Roman" panose="02020603050405020304" pitchFamily="18" charset="0"/>
              </a:rPr>
              <a:t>katabolizması</a:t>
            </a:r>
            <a:endParaRPr lang="tr-TR" altLang="en-US" sz="2000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sz="2000" dirty="0" err="1">
                <a:cs typeface="Times New Roman" panose="02020603050405020304" pitchFamily="18" charset="0"/>
              </a:rPr>
              <a:t>Glukoneogenez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tr-TR" altLang="en-US" sz="2000" dirty="0">
                <a:cs typeface="Times New Roman" panose="02020603050405020304" pitchFamily="18" charset="0"/>
              </a:rPr>
              <a:t> </a:t>
            </a:r>
          </a:p>
          <a:p>
            <a:pPr lvl="1" algn="just"/>
            <a:r>
              <a:rPr lang="tr-TR" altLang="en-US" sz="2000" dirty="0" err="1">
                <a:cs typeface="Times New Roman" panose="02020603050405020304" pitchFamily="18" charset="0"/>
              </a:rPr>
              <a:t>Glukozun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tr-TR" altLang="en-US" sz="2000" dirty="0" err="1">
                <a:cs typeface="Times New Roman" panose="02020603050405020304" pitchFamily="18" charset="0"/>
              </a:rPr>
              <a:t>pentoz</a:t>
            </a:r>
            <a:r>
              <a:rPr lang="tr-TR" altLang="en-US" sz="2000" dirty="0">
                <a:cs typeface="Times New Roman" panose="02020603050405020304" pitchFamily="18" charset="0"/>
              </a:rPr>
              <a:t> fosfat yolu</a:t>
            </a:r>
            <a:r>
              <a:rPr lang="en-US" altLang="en-US" sz="2000" dirty="0" err="1">
                <a:cs typeface="Times New Roman" panose="02020603050405020304" pitchFamily="18" charset="0"/>
              </a:rPr>
              <a:t>nda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kullanılması</a:t>
            </a:r>
            <a:r>
              <a:rPr lang="en-US" altLang="en-US" sz="2000" dirty="0">
                <a:cs typeface="Times New Roman" panose="02020603050405020304" pitchFamily="18" charset="0"/>
              </a:rPr>
              <a:t> (</a:t>
            </a:r>
            <a:r>
              <a:rPr lang="en-US" altLang="en-US" sz="2000" dirty="0" err="1">
                <a:cs typeface="Times New Roman" panose="02020603050405020304" pitchFamily="18" charset="0"/>
              </a:rPr>
              <a:t>katabolizması</a:t>
            </a:r>
            <a:r>
              <a:rPr lang="en-US" altLang="en-US" sz="2000" dirty="0">
                <a:cs typeface="Times New Roman" panose="02020603050405020304" pitchFamily="18" charset="0"/>
              </a:rPr>
              <a:t>)</a:t>
            </a:r>
            <a:endParaRPr lang="tr-TR" altLang="en-US" sz="2000" dirty="0">
              <a:cs typeface="Times New Roman" panose="02020603050405020304" pitchFamily="18" charset="0"/>
            </a:endParaRPr>
          </a:p>
          <a:p>
            <a:pPr lvl="1" algn="just"/>
            <a:r>
              <a:rPr lang="en-US" altLang="en-US" sz="2000" dirty="0" err="1">
                <a:cs typeface="Times New Roman" panose="02020603050405020304" pitchFamily="18" charset="0"/>
              </a:rPr>
              <a:t>Glukoz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dışı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şekerlerin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metabolizması</a:t>
            </a:r>
            <a:r>
              <a:rPr lang="en-US" altLang="en-US" sz="2000" dirty="0">
                <a:cs typeface="Times New Roman" panose="02020603050405020304" pitchFamily="18" charset="0"/>
              </a:rPr>
              <a:t>: </a:t>
            </a:r>
            <a:r>
              <a:rPr lang="tr-TR" altLang="en-US" sz="2000" dirty="0" err="1">
                <a:cs typeface="Times New Roman" panose="02020603050405020304" pitchFamily="18" charset="0"/>
              </a:rPr>
              <a:t>Galaktoz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tr-TR" altLang="en-US" sz="2000" dirty="0">
                <a:cs typeface="Times New Roman" panose="02020603050405020304" pitchFamily="18" charset="0"/>
              </a:rPr>
              <a:t> ve </a:t>
            </a:r>
            <a:r>
              <a:rPr lang="tr-TR" altLang="en-US" sz="2000" dirty="0" err="1">
                <a:cs typeface="Times New Roman" panose="02020603050405020304" pitchFamily="18" charset="0"/>
              </a:rPr>
              <a:t>fruktozun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tr-TR" altLang="en-US" sz="2000" dirty="0">
                <a:cs typeface="Times New Roman" panose="02020603050405020304" pitchFamily="18" charset="0"/>
              </a:rPr>
              <a:t> </a:t>
            </a:r>
            <a:r>
              <a:rPr lang="tr-TR" altLang="en-US" sz="2000" dirty="0" err="1">
                <a:cs typeface="Times New Roman" panose="02020603050405020304" pitchFamily="18" charset="0"/>
              </a:rPr>
              <a:t>glukoza</a:t>
            </a:r>
            <a:r>
              <a:rPr lang="tr-TR" altLang="en-US" sz="2000" dirty="0">
                <a:cs typeface="Times New Roman" panose="02020603050405020304" pitchFamily="18" charset="0"/>
              </a:rPr>
              <a:t> dönüştürülmesi </a:t>
            </a:r>
          </a:p>
          <a:p>
            <a:pPr lvl="1" algn="just"/>
            <a:r>
              <a:rPr lang="tr-TR" altLang="en-US" sz="2000" dirty="0" err="1">
                <a:cs typeface="Times New Roman" panose="02020603050405020304" pitchFamily="18" charset="0"/>
              </a:rPr>
              <a:t>Glukozun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tr-TR" altLang="en-US" sz="2000" dirty="0">
                <a:cs typeface="Times New Roman" panose="02020603050405020304" pitchFamily="18" charset="0"/>
              </a:rPr>
              <a:t> diğer </a:t>
            </a:r>
            <a:r>
              <a:rPr lang="tr-TR" altLang="en-US" sz="2000" dirty="0" err="1">
                <a:cs typeface="Times New Roman" panose="02020603050405020304" pitchFamily="18" charset="0"/>
              </a:rPr>
              <a:t>monosakkaridlere</a:t>
            </a:r>
            <a:r>
              <a:rPr lang="tr-TR" altLang="en-US" sz="2000" dirty="0">
                <a:cs typeface="Times New Roman" panose="02020603050405020304" pitchFamily="18" charset="0"/>
              </a:rPr>
              <a:t> ve yağa dönüştürülmesi</a:t>
            </a:r>
          </a:p>
          <a:p>
            <a:pPr>
              <a:lnSpc>
                <a:spcPct val="100000"/>
              </a:lnSpc>
            </a:pPr>
            <a:r>
              <a:rPr lang="tr-TR" altLang="en-US" sz="2000" b="1" dirty="0" err="1" smtClean="0">
                <a:cs typeface="Times New Roman" panose="02020603050405020304" pitchFamily="18" charset="0"/>
              </a:rPr>
              <a:t>lipid</a:t>
            </a:r>
            <a:r>
              <a:rPr lang="tr-TR" altLang="en-US" sz="2000" b="1" dirty="0" smtClean="0">
                <a:cs typeface="Times New Roman" panose="02020603050405020304" pitchFamily="18" charset="0"/>
              </a:rPr>
              <a:t> metabolizması ile ilgili fonksiyonları </a:t>
            </a:r>
            <a:endParaRPr lang="en-US" altLang="en-US" sz="2000" b="1" dirty="0" smtClean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sz="2000" dirty="0">
                <a:cs typeface="Times New Roman" panose="02020603050405020304" pitchFamily="18" charset="0"/>
              </a:rPr>
              <a:t>safra asitlerinin ve safranın </a:t>
            </a:r>
            <a:r>
              <a:rPr lang="tr-TR" altLang="en-US" sz="2000" dirty="0" err="1">
                <a:cs typeface="Times New Roman" panose="02020603050405020304" pitchFamily="18" charset="0"/>
              </a:rPr>
              <a:t>oluşturulmas</a:t>
            </a:r>
            <a:r>
              <a:rPr lang="en-US" altLang="en-US" sz="2000" dirty="0" err="1">
                <a:cs typeface="Times New Roman" panose="02020603050405020304" pitchFamily="18" charset="0"/>
              </a:rPr>
              <a:t>ı</a:t>
            </a:r>
            <a:endParaRPr lang="en-US" altLang="en-US" sz="2000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sz="2000" dirty="0">
                <a:cs typeface="Times New Roman" panose="02020603050405020304" pitchFamily="18" charset="0"/>
              </a:rPr>
              <a:t>kolesterol </a:t>
            </a:r>
            <a:r>
              <a:rPr lang="tr-TR" altLang="en-US" sz="2000" dirty="0" err="1">
                <a:cs typeface="Times New Roman" panose="02020603050405020304" pitchFamily="18" charset="0"/>
              </a:rPr>
              <a:t>biyosentezi</a:t>
            </a:r>
            <a:r>
              <a:rPr lang="tr-TR" altLang="en-US" sz="2000" dirty="0">
                <a:cs typeface="Times New Roman" panose="02020603050405020304" pitchFamily="18" charset="0"/>
              </a:rPr>
              <a:t> </a:t>
            </a:r>
          </a:p>
          <a:p>
            <a:pPr lvl="1" algn="just"/>
            <a:r>
              <a:rPr lang="tr-TR" altLang="en-US" sz="2000" dirty="0">
                <a:cs typeface="Times New Roman" panose="02020603050405020304" pitchFamily="18" charset="0"/>
              </a:rPr>
              <a:t>yağ asitlerinin sentezi ve </a:t>
            </a:r>
            <a:r>
              <a:rPr lang="tr-TR" altLang="en-US" sz="2000" dirty="0" err="1">
                <a:cs typeface="Times New Roman" panose="02020603050405020304" pitchFamily="18" charset="0"/>
              </a:rPr>
              <a:t>oksidasyonu</a:t>
            </a:r>
            <a:r>
              <a:rPr lang="tr-TR" altLang="en-US" sz="2000" dirty="0">
                <a:cs typeface="Times New Roman" panose="02020603050405020304" pitchFamily="18" charset="0"/>
              </a:rPr>
              <a:t> </a:t>
            </a:r>
          </a:p>
          <a:p>
            <a:pPr lvl="1" algn="just"/>
            <a:r>
              <a:rPr lang="tr-TR" altLang="en-US" sz="2000" dirty="0">
                <a:cs typeface="Times New Roman" panose="02020603050405020304" pitchFamily="18" charset="0"/>
              </a:rPr>
              <a:t>yağ asitlerinden </a:t>
            </a:r>
            <a:r>
              <a:rPr lang="tr-TR" altLang="en-US" sz="2000" dirty="0" err="1">
                <a:cs typeface="Times New Roman" panose="02020603050405020304" pitchFamily="18" charset="0"/>
              </a:rPr>
              <a:t>trigliserid</a:t>
            </a:r>
            <a:r>
              <a:rPr lang="tr-TR" altLang="en-US" sz="2000" dirty="0">
                <a:cs typeface="Times New Roman" panose="02020603050405020304" pitchFamily="18" charset="0"/>
              </a:rPr>
              <a:t> oluşumu </a:t>
            </a:r>
          </a:p>
          <a:p>
            <a:pPr lvl="1" algn="just"/>
            <a:r>
              <a:rPr lang="tr-TR" altLang="en-US" sz="2000" dirty="0" err="1">
                <a:cs typeface="Times New Roman" panose="02020603050405020304" pitchFamily="18" charset="0"/>
              </a:rPr>
              <a:t>Fosfolipi</a:t>
            </a:r>
            <a:r>
              <a:rPr lang="en-US" altLang="en-US" sz="2000" dirty="0">
                <a:cs typeface="Times New Roman" panose="02020603050405020304" pitchFamily="18" charset="0"/>
              </a:rPr>
              <a:t>t, </a:t>
            </a:r>
            <a:r>
              <a:rPr lang="tr-TR" altLang="en-US" sz="2000" dirty="0" err="1">
                <a:cs typeface="Times New Roman" panose="02020603050405020304" pitchFamily="18" charset="0"/>
              </a:rPr>
              <a:t>lipoprotein</a:t>
            </a:r>
            <a:r>
              <a:rPr lang="en-US" altLang="en-US" sz="2000" dirty="0">
                <a:cs typeface="Times New Roman" panose="02020603050405020304" pitchFamily="18" charset="0"/>
              </a:rPr>
              <a:t>, </a:t>
            </a:r>
            <a:r>
              <a:rPr lang="tr-TR" altLang="en-US" sz="2000" dirty="0">
                <a:cs typeface="Times New Roman" panose="02020603050405020304" pitchFamily="18" charset="0"/>
              </a:rPr>
              <a:t>keton cisimlerinin sentezi </a:t>
            </a:r>
            <a:endParaRPr lang="en-US" altLang="en-US" sz="2000" dirty="0"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56086" y="911225"/>
            <a:ext cx="5297714" cy="57653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tr-TR" altLang="en-US" sz="2000" b="1" dirty="0" smtClean="0">
                <a:cs typeface="Times New Roman" panose="02020603050405020304" pitchFamily="18" charset="0"/>
              </a:rPr>
              <a:t>amino asit ve azot metabolizması ile ilgili fonksiyonları</a:t>
            </a:r>
            <a:endParaRPr lang="en-US" altLang="en-US" sz="2000" b="1" dirty="0" smtClean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sz="2000" dirty="0">
                <a:cs typeface="Times New Roman" panose="02020603050405020304" pitchFamily="18" charset="0"/>
              </a:rPr>
              <a:t>Deaminasyon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ve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tr-TR" altLang="en-US" sz="2000" dirty="0" err="1">
                <a:cs typeface="Times New Roman" panose="02020603050405020304" pitchFamily="18" charset="0"/>
              </a:rPr>
              <a:t>transaminasyon</a:t>
            </a:r>
            <a:endParaRPr lang="tr-TR" altLang="en-US" sz="2000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sz="2000" dirty="0" err="1">
                <a:cs typeface="Times New Roman" panose="02020603050405020304" pitchFamily="18" charset="0"/>
              </a:rPr>
              <a:t>endojen</a:t>
            </a:r>
            <a:r>
              <a:rPr lang="tr-TR" altLang="en-US" sz="2000" dirty="0">
                <a:cs typeface="Times New Roman" panose="02020603050405020304" pitchFamily="18" charset="0"/>
              </a:rPr>
              <a:t> amino asitlerin sentezi</a:t>
            </a:r>
          </a:p>
          <a:p>
            <a:pPr lvl="1" algn="just"/>
            <a:r>
              <a:rPr lang="tr-TR" altLang="en-US" sz="2000" dirty="0">
                <a:cs typeface="Times New Roman" panose="02020603050405020304" pitchFamily="18" charset="0"/>
              </a:rPr>
              <a:t>plazma proteinlerinin sentezi</a:t>
            </a:r>
          </a:p>
          <a:p>
            <a:pPr lvl="1" algn="just"/>
            <a:r>
              <a:rPr lang="tr-TR" altLang="en-US" sz="2000" dirty="0">
                <a:cs typeface="Times New Roman" panose="02020603050405020304" pitchFamily="18" charset="0"/>
              </a:rPr>
              <a:t>üre sentezi</a:t>
            </a:r>
          </a:p>
          <a:p>
            <a:pPr lvl="1" algn="just"/>
            <a:r>
              <a:rPr lang="tr-TR" altLang="en-US" sz="2000" dirty="0" err="1">
                <a:cs typeface="Times New Roman" panose="02020603050405020304" pitchFamily="18" charset="0"/>
              </a:rPr>
              <a:t>kreatinin</a:t>
            </a:r>
            <a:r>
              <a:rPr lang="tr-TR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cs typeface="Times New Roman" panose="02020603050405020304" pitchFamily="18" charset="0"/>
              </a:rPr>
              <a:t>, </a:t>
            </a:r>
            <a:r>
              <a:rPr lang="tr-TR" altLang="en-US" sz="2000" dirty="0">
                <a:cs typeface="Times New Roman" panose="02020603050405020304" pitchFamily="18" charset="0"/>
              </a:rPr>
              <a:t>porfirin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ve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tr-TR" altLang="en-US" sz="2000" dirty="0">
                <a:cs typeface="Times New Roman" panose="02020603050405020304" pitchFamily="18" charset="0"/>
              </a:rPr>
              <a:t>safra asitleri sentezi </a:t>
            </a:r>
            <a:endParaRPr lang="en-US" altLang="en-US" sz="2000" dirty="0"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altLang="en-US" sz="2000" b="1" dirty="0" err="1">
                <a:cs typeface="Times New Roman" panose="02020603050405020304" pitchFamily="18" charset="0"/>
              </a:rPr>
              <a:t>bilirubin</a:t>
            </a:r>
            <a:r>
              <a:rPr lang="tr-TR" altLang="en-US" sz="2000" b="1" dirty="0">
                <a:cs typeface="Times New Roman" panose="02020603050405020304" pitchFamily="18" charset="0"/>
              </a:rPr>
              <a:t> metabolizması ile ilgili fonksiyonl</a:t>
            </a:r>
            <a:r>
              <a:rPr lang="tr-TR" altLang="en-US" sz="2000" dirty="0">
                <a:cs typeface="Times New Roman" panose="02020603050405020304" pitchFamily="18" charset="0"/>
              </a:rPr>
              <a:t>arı </a:t>
            </a:r>
            <a:endParaRPr lang="en-US" altLang="en-US" sz="2000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sz="2000" dirty="0" err="1" smtClean="0">
                <a:cs typeface="Times New Roman" panose="02020603050405020304" pitchFamily="18" charset="0"/>
              </a:rPr>
              <a:t>Bilirubin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alımı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ve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atılması</a:t>
            </a:r>
            <a:endParaRPr lang="en-US" altLang="en-US" sz="2000" dirty="0" smtClean="0">
              <a:cs typeface="Times New Roman" panose="02020603050405020304" pitchFamily="18" charset="0"/>
            </a:endParaRPr>
          </a:p>
          <a:p>
            <a:pPr lvl="1" algn="just"/>
            <a:r>
              <a:rPr lang="en-US" altLang="en-US" sz="2000" dirty="0" smtClean="0">
                <a:cs typeface="Times New Roman" panose="02020603050405020304" pitchFamily="18" charset="0"/>
              </a:rPr>
              <a:t>Bilirubin 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oluşturulması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ve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Konjügasyonu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(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doyurulması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)</a:t>
            </a:r>
            <a:endParaRPr lang="tr-TR" altLang="en-US" sz="2000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altLang="en-US" sz="2000" b="1" dirty="0">
                <a:cs typeface="Times New Roman" panose="02020603050405020304" pitchFamily="18" charset="0"/>
              </a:rPr>
              <a:t>hematolojik </a:t>
            </a:r>
            <a:r>
              <a:rPr lang="tr-TR" altLang="en-US" sz="2000" b="1" dirty="0" smtClean="0">
                <a:cs typeface="Times New Roman" panose="02020603050405020304" pitchFamily="18" charset="0"/>
              </a:rPr>
              <a:t>fonksiyonu</a:t>
            </a:r>
            <a:endParaRPr lang="en-US" altLang="en-US" sz="2000" b="1" dirty="0" smtClean="0">
              <a:cs typeface="Times New Roman" panose="02020603050405020304" pitchFamily="18" charset="0"/>
            </a:endParaRPr>
          </a:p>
          <a:p>
            <a:pPr algn="just"/>
            <a:r>
              <a:rPr lang="tr-TR" altLang="en-US" sz="2000" dirty="0" smtClean="0">
                <a:cs typeface="Times New Roman" panose="02020603050405020304" pitchFamily="18" charset="0"/>
              </a:rPr>
              <a:t>pıhtılaşma faktörlerinden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bazılarının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sentezi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</a:p>
          <a:p>
            <a:pPr lvl="1" algn="just"/>
            <a:r>
              <a:rPr lang="tr-TR" altLang="en-US" sz="1600" dirty="0" smtClean="0">
                <a:cs typeface="Times New Roman" panose="02020603050405020304" pitchFamily="18" charset="0"/>
              </a:rPr>
              <a:t>faktör I (fibrinojen), II (</a:t>
            </a:r>
            <a:r>
              <a:rPr lang="tr-TR" altLang="en-US" sz="1600" dirty="0" err="1" smtClean="0">
                <a:cs typeface="Times New Roman" panose="02020603050405020304" pitchFamily="18" charset="0"/>
              </a:rPr>
              <a:t>protrombin</a:t>
            </a:r>
            <a:r>
              <a:rPr lang="tr-TR" altLang="en-US" sz="1600" dirty="0" smtClean="0">
                <a:cs typeface="Times New Roman" panose="02020603050405020304" pitchFamily="18" charset="0"/>
              </a:rPr>
              <a:t>), V, VII, IX ve X</a:t>
            </a:r>
          </a:p>
          <a:p>
            <a:pPr algn="just"/>
            <a:r>
              <a:rPr lang="tr-TR" altLang="en-US" sz="2000" dirty="0" smtClean="0">
                <a:cs typeface="Times New Roman" panose="02020603050405020304" pitchFamily="18" charset="0"/>
              </a:rPr>
              <a:t>hemoglobin yıkımı</a:t>
            </a:r>
          </a:p>
          <a:p>
            <a:pPr algn="just"/>
            <a:r>
              <a:rPr lang="tr-TR" altLang="en-US" sz="2000" dirty="0" smtClean="0">
                <a:cs typeface="Times New Roman" panose="02020603050405020304" pitchFamily="18" charset="0"/>
              </a:rPr>
              <a:t>Eritrosit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üretimi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(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fetüste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)</a:t>
            </a:r>
            <a:endParaRPr lang="tr-TR" altLang="en-US" sz="2000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tr-TR" altLang="en-US" sz="20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93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02095" y="235364"/>
            <a:ext cx="10664687" cy="61654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altLang="en-US" sz="2400" b="1" dirty="0">
                <a:cs typeface="Times New Roman" panose="02020603050405020304" pitchFamily="18" charset="0"/>
              </a:rPr>
              <a:t>Ekskresyon</a:t>
            </a:r>
            <a:r>
              <a:rPr lang="en-US" altLang="en-US" sz="2400" b="1" dirty="0"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boşaltım</a:t>
            </a:r>
            <a:r>
              <a:rPr lang="en-US" altLang="en-US" sz="2400" b="1" dirty="0">
                <a:cs typeface="Times New Roman" panose="02020603050405020304" pitchFamily="18" charset="0"/>
              </a:rPr>
              <a:t>)</a:t>
            </a:r>
            <a:r>
              <a:rPr lang="tr-TR" altLang="en-US" sz="2400" b="1" dirty="0">
                <a:cs typeface="Times New Roman" panose="02020603050405020304" pitchFamily="18" charset="0"/>
              </a:rPr>
              <a:t> ve </a:t>
            </a:r>
            <a:r>
              <a:rPr lang="tr-TR" altLang="en-US" sz="2400" b="1" dirty="0" err="1">
                <a:cs typeface="Times New Roman" panose="02020603050405020304" pitchFamily="18" charset="0"/>
              </a:rPr>
              <a:t>detoksifikasyon</a:t>
            </a:r>
            <a:r>
              <a:rPr lang="tr-TR" altLang="en-US" sz="2400" b="1" dirty="0">
                <a:cs typeface="Times New Roman" panose="02020603050405020304" pitchFamily="18" charset="0"/>
              </a:rPr>
              <a:t> fonksiyonu</a:t>
            </a:r>
            <a:endParaRPr lang="en-US" altLang="en-US" sz="2400" b="1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dirty="0">
                <a:cs typeface="Times New Roman" panose="02020603050405020304" pitchFamily="18" charset="0"/>
              </a:rPr>
              <a:t>Amino asitler</a:t>
            </a:r>
            <a:r>
              <a:rPr lang="en-US" altLang="en-US" dirty="0">
                <a:cs typeface="Times New Roman" panose="02020603050405020304" pitchFamily="18" charset="0"/>
              </a:rPr>
              <a:t>in </a:t>
            </a:r>
            <a:r>
              <a:rPr lang="tr-TR" altLang="en-US" dirty="0">
                <a:cs typeface="Times New Roman" panose="02020603050405020304" pitchFamily="18" charset="0"/>
              </a:rPr>
              <a:t>karaciğerde </a:t>
            </a:r>
            <a:r>
              <a:rPr lang="tr-TR" altLang="en-US" dirty="0" err="1">
                <a:cs typeface="Times New Roman" panose="02020603050405020304" pitchFamily="18" charset="0"/>
              </a:rPr>
              <a:t>deamin</a:t>
            </a:r>
            <a:r>
              <a:rPr lang="en-US" altLang="en-US" dirty="0" err="1" smtClean="0">
                <a:cs typeface="Times New Roman" panose="02020603050405020304" pitchFamily="18" charset="0"/>
              </a:rPr>
              <a:t>asyonu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ila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açığa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çıkan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tr-TR" altLang="en-US" dirty="0">
                <a:cs typeface="Times New Roman" panose="02020603050405020304" pitchFamily="18" charset="0"/>
              </a:rPr>
              <a:t>amino grubu</a:t>
            </a:r>
            <a:r>
              <a:rPr lang="en-US" altLang="en-US" dirty="0">
                <a:cs typeface="Times New Roman" panose="02020603050405020304" pitchFamily="18" charset="0"/>
              </a:rPr>
              <a:t>nun </a:t>
            </a:r>
            <a:r>
              <a:rPr lang="en-US" altLang="en-US" dirty="0" err="1">
                <a:cs typeface="Times New Roman" panose="02020603050405020304" pitchFamily="18" charset="0"/>
              </a:rPr>
              <a:t>önce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tr-TR" altLang="en-US" dirty="0">
                <a:cs typeface="Times New Roman" panose="02020603050405020304" pitchFamily="18" charset="0"/>
              </a:rPr>
              <a:t>amonyağa </a:t>
            </a:r>
            <a:r>
              <a:rPr lang="en-US" altLang="en-US" dirty="0" err="1">
                <a:cs typeface="Times New Roman" panose="02020603050405020304" pitchFamily="18" charset="0"/>
              </a:rPr>
              <a:t>sonra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tr-TR" altLang="en-US" dirty="0">
                <a:cs typeface="Times New Roman" panose="02020603050405020304" pitchFamily="18" charset="0"/>
              </a:rPr>
              <a:t>üreye </a:t>
            </a:r>
            <a:r>
              <a:rPr lang="en-US" altLang="en-US" dirty="0" err="1">
                <a:cs typeface="Times New Roman" panose="02020603050405020304" pitchFamily="18" charset="0"/>
              </a:rPr>
              <a:t>çevrilip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böbreklere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iletilmesi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dirty="0">
                <a:cs typeface="Times New Roman" panose="02020603050405020304" pitchFamily="18" charset="0"/>
              </a:rPr>
              <a:t>Kolesterol </a:t>
            </a:r>
            <a:r>
              <a:rPr lang="en-US" altLang="en-US" dirty="0" err="1">
                <a:cs typeface="Times New Roman" panose="02020603050405020304" pitchFamily="18" charset="0"/>
              </a:rPr>
              <a:t>doğrudan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veya</a:t>
            </a:r>
            <a:r>
              <a:rPr lang="tr-TR" altLang="en-US" dirty="0">
                <a:cs typeface="Times New Roman" panose="02020603050405020304" pitchFamily="18" charset="0"/>
              </a:rPr>
              <a:t> safra asitlerine dönüştürülerek safraya </a:t>
            </a:r>
            <a:r>
              <a:rPr lang="en-US" altLang="en-US" dirty="0" err="1" smtClean="0">
                <a:cs typeface="Times New Roman" panose="02020603050405020304" pitchFamily="18" charset="0"/>
              </a:rPr>
              <a:t>iletilmesi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dirty="0" err="1" smtClean="0">
                <a:cs typeface="Times New Roman" panose="02020603050405020304" pitchFamily="18" charset="0"/>
              </a:rPr>
              <a:t>Steroid</a:t>
            </a:r>
            <a:r>
              <a:rPr lang="tr-TR" altLang="en-US" dirty="0" smtClean="0">
                <a:cs typeface="Times New Roman" panose="02020603050405020304" pitchFamily="18" charset="0"/>
              </a:rPr>
              <a:t> hormonlar</a:t>
            </a:r>
            <a:r>
              <a:rPr lang="en-US" altLang="en-US" dirty="0" smtClean="0">
                <a:cs typeface="Times New Roman" panose="02020603050405020304" pitchFamily="18" charset="0"/>
              </a:rPr>
              <a:t>ın </a:t>
            </a:r>
            <a:r>
              <a:rPr lang="en-US" altLang="en-US" dirty="0" err="1" smtClean="0">
                <a:cs typeface="Times New Roman" panose="02020603050405020304" pitchFamily="18" charset="0"/>
              </a:rPr>
              <a:t>metabolizması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lvl="1" algn="just"/>
            <a:r>
              <a:rPr lang="en-US" altLang="en-US" dirty="0" err="1" smtClean="0">
                <a:cs typeface="Times New Roman" panose="02020603050405020304" pitchFamily="18" charset="0"/>
              </a:rPr>
              <a:t>İlaçların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metabolizması</a:t>
            </a:r>
            <a:r>
              <a:rPr lang="en-US" altLang="en-US" dirty="0" smtClean="0">
                <a:cs typeface="Times New Roman" panose="02020603050405020304" pitchFamily="18" charset="0"/>
              </a:rPr>
              <a:t> (</a:t>
            </a:r>
            <a:r>
              <a:rPr lang="en-US" altLang="en-US" dirty="0" err="1" smtClean="0">
                <a:cs typeface="Times New Roman" panose="02020603050405020304" pitchFamily="18" charset="0"/>
              </a:rPr>
              <a:t>inaktivasyonu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veya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aktivasyonu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mümkündür</a:t>
            </a:r>
            <a:r>
              <a:rPr lang="en-US" altLang="en-US" dirty="0" smtClean="0"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altLang="en-US" sz="2400" b="1" dirty="0" smtClean="0">
                <a:cs typeface="Times New Roman" panose="02020603050405020304" pitchFamily="18" charset="0"/>
              </a:rPr>
              <a:t>Depolama</a:t>
            </a:r>
            <a:r>
              <a:rPr lang="en-US" altLang="en-US" sz="2400" b="1" dirty="0" smtClean="0">
                <a:cs typeface="Times New Roman" panose="02020603050405020304" pitchFamily="18" charset="0"/>
              </a:rPr>
              <a:t> </a:t>
            </a:r>
            <a:r>
              <a:rPr lang="tr-TR" altLang="en-US" sz="2400" b="1" dirty="0" smtClean="0">
                <a:cs typeface="Times New Roman" panose="02020603050405020304" pitchFamily="18" charset="0"/>
              </a:rPr>
              <a:t> </a:t>
            </a:r>
            <a:r>
              <a:rPr lang="tr-TR" altLang="en-US" sz="2400" b="1" dirty="0">
                <a:cs typeface="Times New Roman" panose="02020603050405020304" pitchFamily="18" charset="0"/>
              </a:rPr>
              <a:t>fonksiyonu </a:t>
            </a:r>
            <a:endParaRPr lang="en-US" altLang="en-US" sz="2400" b="1" dirty="0" smtClean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dirty="0">
                <a:cs typeface="Times New Roman" panose="02020603050405020304" pitchFamily="18" charset="0"/>
              </a:rPr>
              <a:t>Glikojen</a:t>
            </a:r>
          </a:p>
          <a:p>
            <a:pPr lvl="1" algn="just"/>
            <a:r>
              <a:rPr lang="tr-TR" altLang="en-US" dirty="0">
                <a:cs typeface="Times New Roman" panose="02020603050405020304" pitchFamily="18" charset="0"/>
              </a:rPr>
              <a:t>Demir ve bakır </a:t>
            </a:r>
            <a:r>
              <a:rPr lang="en-US" altLang="en-US" dirty="0" err="1">
                <a:cs typeface="Times New Roman" panose="02020603050405020304" pitchFamily="18" charset="0"/>
              </a:rPr>
              <a:t>gibi</a:t>
            </a:r>
            <a:r>
              <a:rPr lang="en-US" altLang="en-US" dirty="0">
                <a:cs typeface="Times New Roman" panose="02020603050405020304" pitchFamily="18" charset="0"/>
              </a:rPr>
              <a:t> metal </a:t>
            </a:r>
            <a:r>
              <a:rPr lang="en-US" altLang="en-US" dirty="0" err="1">
                <a:cs typeface="Times New Roman" panose="02020603050405020304" pitchFamily="18" charset="0"/>
              </a:rPr>
              <a:t>katyonları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endParaRPr lang="tr-TR" altLang="en-US" dirty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dirty="0">
                <a:cs typeface="Times New Roman" panose="02020603050405020304" pitchFamily="18" charset="0"/>
              </a:rPr>
              <a:t>Vitamin</a:t>
            </a:r>
            <a:r>
              <a:rPr lang="en-US" altLang="en-US" dirty="0" err="1">
                <a:cs typeface="Times New Roman" panose="02020603050405020304" pitchFamily="18" charset="0"/>
              </a:rPr>
              <a:t>lerden</a:t>
            </a:r>
            <a:r>
              <a:rPr lang="tr-TR" altLang="en-US" dirty="0">
                <a:cs typeface="Times New Roman" panose="02020603050405020304" pitchFamily="18" charset="0"/>
              </a:rPr>
              <a:t> D ve B</a:t>
            </a:r>
            <a:r>
              <a:rPr lang="tr-TR" altLang="en-US" baseline="-25000" dirty="0">
                <a:cs typeface="Times New Roman" panose="02020603050405020304" pitchFamily="18" charset="0"/>
              </a:rPr>
              <a:t>12</a:t>
            </a:r>
          </a:p>
          <a:p>
            <a:pPr algn="just"/>
            <a:r>
              <a:rPr lang="tr-TR" altLang="en-US" sz="2400" b="1" dirty="0" err="1" smtClean="0">
                <a:cs typeface="Times New Roman" panose="02020603050405020304" pitchFamily="18" charset="0"/>
              </a:rPr>
              <a:t>Immünolojik</a:t>
            </a:r>
            <a:r>
              <a:rPr lang="en-US" altLang="en-US" sz="2400" b="1" dirty="0" smtClean="0">
                <a:cs typeface="Times New Roman" panose="02020603050405020304" pitchFamily="18" charset="0"/>
              </a:rPr>
              <a:t> </a:t>
            </a:r>
            <a:r>
              <a:rPr lang="tr-TR" altLang="en-US" sz="2400" b="1" dirty="0" smtClean="0">
                <a:cs typeface="Times New Roman" panose="02020603050405020304" pitchFamily="18" charset="0"/>
              </a:rPr>
              <a:t> </a:t>
            </a:r>
            <a:r>
              <a:rPr lang="tr-TR" altLang="en-US" sz="2400" b="1" dirty="0">
                <a:cs typeface="Times New Roman" panose="02020603050405020304" pitchFamily="18" charset="0"/>
              </a:rPr>
              <a:t>fonksiyonu </a:t>
            </a:r>
            <a:endParaRPr lang="en-US" altLang="en-US" sz="2400" b="1" dirty="0" smtClean="0">
              <a:cs typeface="Times New Roman" panose="02020603050405020304" pitchFamily="18" charset="0"/>
            </a:endParaRPr>
          </a:p>
          <a:p>
            <a:pPr lvl="1" algn="just"/>
            <a:r>
              <a:rPr lang="tr-TR" altLang="en-US" sz="1800" dirty="0" err="1" smtClean="0">
                <a:cs typeface="Times New Roman" panose="02020603050405020304" pitchFamily="18" charset="0"/>
              </a:rPr>
              <a:t>Kupffer</a:t>
            </a:r>
            <a:r>
              <a:rPr lang="tr-TR" altLang="en-US" sz="1800" dirty="0" smtClean="0">
                <a:cs typeface="Times New Roman" panose="02020603050405020304" pitchFamily="18" charset="0"/>
              </a:rPr>
              <a:t> hücreleri</a:t>
            </a:r>
            <a:r>
              <a:rPr lang="en-US" altLang="en-US" sz="1800" dirty="0" smtClean="0">
                <a:cs typeface="Times New Roman" panose="02020603050405020304" pitchFamily="18" charset="0"/>
              </a:rPr>
              <a:t> </a:t>
            </a:r>
            <a:r>
              <a:rPr lang="en-US" altLang="en-US" sz="1800" dirty="0" err="1" smtClean="0">
                <a:cs typeface="Times New Roman" panose="02020603050405020304" pitchFamily="18" charset="0"/>
              </a:rPr>
              <a:t>ile</a:t>
            </a:r>
            <a:r>
              <a:rPr lang="en-US" altLang="en-US" sz="1800" dirty="0" smtClean="0">
                <a:cs typeface="Times New Roman" panose="02020603050405020304" pitchFamily="18" charset="0"/>
              </a:rPr>
              <a:t> </a:t>
            </a:r>
            <a:r>
              <a:rPr lang="tr-TR" altLang="en-US" sz="1800" dirty="0" err="1" smtClean="0">
                <a:cs typeface="Times New Roman" panose="02020603050405020304" pitchFamily="18" charset="0"/>
              </a:rPr>
              <a:t>humoral</a:t>
            </a:r>
            <a:r>
              <a:rPr lang="en-US" altLang="en-US" sz="1800" dirty="0" smtClean="0">
                <a:cs typeface="Times New Roman" panose="02020603050405020304" pitchFamily="18" charset="0"/>
              </a:rPr>
              <a:t> (</a:t>
            </a:r>
            <a:r>
              <a:rPr lang="en-US" altLang="en-US" sz="1800" dirty="0" err="1" smtClean="0">
                <a:cs typeface="Times New Roman" panose="02020603050405020304" pitchFamily="18" charset="0"/>
              </a:rPr>
              <a:t>sıvısal</a:t>
            </a:r>
            <a:r>
              <a:rPr lang="en-US" altLang="en-US" sz="1800" dirty="0" smtClean="0">
                <a:cs typeface="Times New Roman" panose="02020603050405020304" pitchFamily="18" charset="0"/>
              </a:rPr>
              <a:t>)</a:t>
            </a:r>
            <a:r>
              <a:rPr lang="tr-TR" altLang="en-US" sz="1800" dirty="0" smtClean="0">
                <a:cs typeface="Times New Roman" panose="02020603050405020304" pitchFamily="18" charset="0"/>
              </a:rPr>
              <a:t> savunmada</a:t>
            </a:r>
            <a:endParaRPr lang="en-US" sz="18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161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553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/>
              <a:t>Karaciğer</a:t>
            </a:r>
            <a:r>
              <a:rPr lang="en-US" sz="4000" dirty="0" smtClean="0"/>
              <a:t> </a:t>
            </a:r>
            <a:r>
              <a:rPr lang="en-US" sz="4000" dirty="0" err="1" smtClean="0"/>
              <a:t>Patolojisi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bunun</a:t>
            </a:r>
            <a:r>
              <a:rPr lang="en-US" sz="4000" dirty="0" smtClean="0"/>
              <a:t> </a:t>
            </a:r>
            <a:r>
              <a:rPr lang="en-US" sz="4000" dirty="0" err="1" smtClean="0"/>
              <a:t>belirteçleri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608" y="1590261"/>
            <a:ext cx="6238461" cy="4943061"/>
          </a:xfrm>
        </p:spPr>
        <p:txBody>
          <a:bodyPr>
            <a:norm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en-US" sz="2400" b="1" dirty="0">
                <a:cs typeface="Times New Roman" panose="02020603050405020304" pitchFamily="18" charset="0"/>
              </a:rPr>
              <a:t>Hücre </a:t>
            </a:r>
            <a:r>
              <a:rPr lang="tr-TR" altLang="en-US" sz="2400" b="1" dirty="0" err="1">
                <a:cs typeface="Times New Roman" panose="02020603050405020304" pitchFamily="18" charset="0"/>
              </a:rPr>
              <a:t>harabiyeti</a:t>
            </a:r>
            <a:endParaRPr lang="tr-TR" altLang="en-US" sz="2400" b="1" dirty="0">
              <a:cs typeface="Times New Roman" panose="02020603050405020304" pitchFamily="18" charset="0"/>
            </a:endParaRPr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smtClean="0">
                <a:cs typeface="Times New Roman" panose="02020603050405020304" pitchFamily="18" charset="0"/>
              </a:rPr>
              <a:t>Hasarlanmış </a:t>
            </a:r>
            <a:r>
              <a:rPr lang="tr-TR" altLang="en-US" sz="2000" dirty="0" err="1">
                <a:cs typeface="Times New Roman" panose="02020603050405020304" pitchFamily="18" charset="0"/>
              </a:rPr>
              <a:t>hepatositlerden</a:t>
            </a:r>
            <a:r>
              <a:rPr lang="tr-TR" altLang="en-US" sz="2000" dirty="0">
                <a:cs typeface="Times New Roman" panose="02020603050405020304" pitchFamily="18" charset="0"/>
              </a:rPr>
              <a:t> enzimlerin 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salınımı.</a:t>
            </a:r>
            <a:endParaRPr lang="en-US" altLang="en-US" sz="2000" dirty="0" smtClean="0">
              <a:cs typeface="Times New Roman" panose="02020603050405020304" pitchFamily="18" charset="0"/>
            </a:endParaRPr>
          </a:p>
          <a:p>
            <a:pPr lvl="1" eaLnBrk="0" hangingPunct="0">
              <a:spcBef>
                <a:spcPct val="50000"/>
              </a:spcBef>
            </a:pPr>
            <a:endParaRPr lang="tr-TR" altLang="en-US" sz="2000" b="1" dirty="0">
              <a:cs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en-US" sz="2400" b="1" dirty="0">
                <a:cs typeface="Times New Roman" panose="02020603050405020304" pitchFamily="18" charset="0"/>
              </a:rPr>
              <a:t> </a:t>
            </a:r>
            <a:r>
              <a:rPr lang="tr-TR" altLang="en-US" sz="2400" b="1" dirty="0" err="1">
                <a:cs typeface="Times New Roman" panose="02020603050405020304" pitchFamily="18" charset="0"/>
              </a:rPr>
              <a:t>Kolestaz</a:t>
            </a:r>
            <a:endParaRPr lang="tr-TR" altLang="en-US" sz="2400" b="1" dirty="0">
              <a:cs typeface="Times New Roman" panose="02020603050405020304" pitchFamily="18" charset="0"/>
            </a:endParaRPr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err="1" smtClean="0">
                <a:cs typeface="Times New Roman" panose="02020603050405020304" pitchFamily="18" charset="0"/>
              </a:rPr>
              <a:t>Konjuge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 </a:t>
            </a:r>
            <a:r>
              <a:rPr lang="tr-TR" altLang="en-US" sz="2000" dirty="0" err="1" smtClean="0">
                <a:cs typeface="Times New Roman" panose="02020603050405020304" pitchFamily="18" charset="0"/>
              </a:rPr>
              <a:t>bilirubin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 ve ALP </a:t>
            </a:r>
            <a:r>
              <a:rPr lang="tr-TR" altLang="en-US" sz="2000" dirty="0" err="1" smtClean="0">
                <a:cs typeface="Times New Roman" panose="02020603050405020304" pitchFamily="18" charset="0"/>
              </a:rPr>
              <a:t>retansiyonu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.</a:t>
            </a:r>
            <a:endParaRPr lang="en-US" altLang="en-US" sz="2000" dirty="0" smtClean="0">
              <a:cs typeface="Times New Roman" panose="02020603050405020304" pitchFamily="18" charset="0"/>
            </a:endParaRPr>
          </a:p>
          <a:p>
            <a:pPr lvl="1" eaLnBrk="0" hangingPunct="0">
              <a:spcBef>
                <a:spcPct val="50000"/>
              </a:spcBef>
            </a:pPr>
            <a:endParaRPr lang="tr-TR" altLang="en-US" sz="2000" dirty="0" smtClean="0">
              <a:cs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altLang="en-US" sz="2400" b="1" dirty="0" smtClean="0"/>
              <a:t> </a:t>
            </a:r>
            <a:r>
              <a:rPr lang="tr-TR" altLang="en-US" sz="2400" b="1" dirty="0"/>
              <a:t>Fonksiyonel hücre kütlesinin azalması</a:t>
            </a:r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err="1" smtClean="0"/>
              <a:t>Protrombin</a:t>
            </a:r>
            <a:r>
              <a:rPr lang="tr-TR" altLang="en-US" sz="2000" dirty="0" smtClean="0"/>
              <a:t> </a:t>
            </a:r>
            <a:r>
              <a:rPr lang="tr-TR" altLang="en-US" sz="2000" dirty="0"/>
              <a:t>ve </a:t>
            </a:r>
            <a:r>
              <a:rPr lang="tr-TR" altLang="en-US" sz="2000" dirty="0" err="1"/>
              <a:t>albumin</a:t>
            </a:r>
            <a:r>
              <a:rPr lang="tr-TR" altLang="en-US" sz="2000" dirty="0"/>
              <a:t> sentezinde </a:t>
            </a:r>
            <a:r>
              <a:rPr lang="tr-TR" altLang="en-US" sz="2000" dirty="0" smtClean="0"/>
              <a:t>azalma.</a:t>
            </a:r>
            <a:endParaRPr lang="tr-TR" altLang="en-US" sz="2000" dirty="0"/>
          </a:p>
          <a:p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76661" y="1634193"/>
            <a:ext cx="4681331" cy="4664075"/>
          </a:xfrm>
        </p:spPr>
        <p:txBody>
          <a:bodyPr>
            <a:normAutofit/>
          </a:bodyPr>
          <a:lstStyle/>
          <a:p>
            <a:r>
              <a:rPr lang="tr-TR" altLang="en-US" sz="2400" dirty="0" smtClean="0">
                <a:cs typeface="Times New Roman" panose="02020603050405020304" pitchFamily="18" charset="0"/>
              </a:rPr>
              <a:t>karaciğer hücre </a:t>
            </a:r>
            <a:r>
              <a:rPr lang="tr-TR" altLang="en-US" sz="2400" dirty="0" err="1" smtClean="0">
                <a:cs typeface="Times New Roman" panose="02020603050405020304" pitchFamily="18" charset="0"/>
              </a:rPr>
              <a:t>harabiyetini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belirleyen testler </a:t>
            </a:r>
            <a:endParaRPr lang="tr-TR" altLang="en-US" sz="2400" dirty="0" smtClean="0"/>
          </a:p>
          <a:p>
            <a:endParaRPr lang="en-US" altLang="en-US" sz="2400" dirty="0" smtClean="0">
              <a:cs typeface="Times New Roman" panose="02020603050405020304" pitchFamily="18" charset="0"/>
            </a:endParaRPr>
          </a:p>
          <a:p>
            <a:r>
              <a:rPr lang="tr-TR" altLang="en-US" sz="2400" dirty="0" err="1" smtClean="0">
                <a:cs typeface="Times New Roman" panose="02020603050405020304" pitchFamily="18" charset="0"/>
              </a:rPr>
              <a:t>kolestazı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belirleyen testler </a:t>
            </a:r>
            <a:endParaRPr lang="tr-TR" altLang="en-US" sz="2400" dirty="0" smtClean="0"/>
          </a:p>
          <a:p>
            <a:endParaRPr lang="en-US" altLang="en-US" sz="2400" dirty="0" smtClean="0">
              <a:cs typeface="Times New Roman" panose="02020603050405020304" pitchFamily="18" charset="0"/>
            </a:endParaRPr>
          </a:p>
          <a:p>
            <a:endParaRPr lang="en-US" altLang="en-US" sz="2400" dirty="0" smtClean="0">
              <a:cs typeface="Times New Roman" panose="02020603050405020304" pitchFamily="18" charset="0"/>
            </a:endParaRPr>
          </a:p>
          <a:p>
            <a:r>
              <a:rPr lang="tr-TR" altLang="en-US" sz="2400" dirty="0" smtClean="0">
                <a:cs typeface="Times New Roman" panose="02020603050405020304" pitchFamily="18" charset="0"/>
              </a:rPr>
              <a:t>karaciğer </a:t>
            </a:r>
            <a:r>
              <a:rPr lang="tr-TR" altLang="en-US" sz="2400" dirty="0" err="1" smtClean="0">
                <a:cs typeface="Times New Roman" panose="02020603050405020304" pitchFamily="18" charset="0"/>
              </a:rPr>
              <a:t>disfonksiyonunu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belirleyen testler</a:t>
            </a:r>
            <a:endParaRPr lang="tr-TR" altLang="en-US" sz="2400" dirty="0" smtClean="0"/>
          </a:p>
          <a:p>
            <a:r>
              <a:rPr lang="tr-TR" altLang="en-US" sz="2400" dirty="0" smtClean="0">
                <a:cs typeface="Times New Roman" panose="02020603050405020304" pitchFamily="18" charset="0"/>
              </a:rPr>
              <a:t>karaciğer hastalıklarının etiyolojisini belirleyen testler </a:t>
            </a:r>
          </a:p>
          <a:p>
            <a:endParaRPr lang="en-US" sz="2400" dirty="0"/>
          </a:p>
        </p:txBody>
      </p:sp>
      <p:sp>
        <p:nvSpPr>
          <p:cNvPr id="5" name="Right Arrow 4"/>
          <p:cNvSpPr/>
          <p:nvPr/>
        </p:nvSpPr>
        <p:spPr>
          <a:xfrm>
            <a:off x="5645423" y="1690688"/>
            <a:ext cx="1152942" cy="3368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645423" y="2847803"/>
            <a:ext cx="1152942" cy="3368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645423" y="4241386"/>
            <a:ext cx="1152942" cy="3368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64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47792" y="1838877"/>
            <a:ext cx="567193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 err="1" smtClean="0">
                <a:cs typeface="Times New Roman" panose="02020603050405020304" pitchFamily="18" charset="0"/>
              </a:rPr>
              <a:t>Hücre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Harabiyet</a:t>
            </a: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cs typeface="Times New Roman" panose="02020603050405020304" pitchFamily="18" charset="0"/>
              </a:rPr>
              <a:t>Testleri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Serum </a:t>
            </a:r>
            <a:r>
              <a:rPr lang="tr-TR" altLang="en-US" dirty="0" err="1" smtClean="0">
                <a:cs typeface="Times New Roman" panose="02020603050405020304" pitchFamily="18" charset="0"/>
              </a:rPr>
              <a:t>transaminazlarının</a:t>
            </a:r>
            <a:r>
              <a:rPr lang="tr-TR" altLang="en-US" dirty="0" smtClean="0">
                <a:cs typeface="Times New Roman" panose="02020603050405020304" pitchFamily="18" charset="0"/>
              </a:rPr>
              <a:t> (ALT ve AST)</a:t>
            </a:r>
            <a:endParaRPr lang="tr-TR" altLang="en-US" dirty="0" smtClean="0"/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Serum </a:t>
            </a:r>
            <a:r>
              <a:rPr lang="tr-TR" altLang="en-US" dirty="0" err="1" smtClean="0">
                <a:cs typeface="Times New Roman" panose="02020603050405020304" pitchFamily="18" charset="0"/>
              </a:rPr>
              <a:t>laktat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 err="1" smtClean="0">
                <a:cs typeface="Times New Roman" panose="02020603050405020304" pitchFamily="18" charset="0"/>
              </a:rPr>
              <a:t>dehidrojenaz</a:t>
            </a:r>
            <a:r>
              <a:rPr lang="tr-TR" altLang="en-US" dirty="0" smtClean="0">
                <a:cs typeface="Times New Roman" panose="02020603050405020304" pitchFamily="18" charset="0"/>
              </a:rPr>
              <a:t> (LDH, LD)</a:t>
            </a:r>
            <a:endParaRPr lang="tr-TR" altLang="en-US" dirty="0" smtClean="0"/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Serum </a:t>
            </a:r>
            <a:r>
              <a:rPr lang="tr-TR" altLang="en-US" dirty="0" err="1" smtClean="0">
                <a:cs typeface="Times New Roman" panose="02020603050405020304" pitchFamily="18" charset="0"/>
              </a:rPr>
              <a:t>glutamat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 err="1" smtClean="0">
                <a:cs typeface="Times New Roman" panose="02020603050405020304" pitchFamily="18" charset="0"/>
              </a:rPr>
              <a:t>dehidrojenaz</a:t>
            </a:r>
            <a:r>
              <a:rPr lang="tr-TR" altLang="en-US" dirty="0" smtClean="0">
                <a:cs typeface="Times New Roman" panose="02020603050405020304" pitchFamily="18" charset="0"/>
              </a:rPr>
              <a:t> (GLDH)</a:t>
            </a:r>
            <a:endParaRPr lang="tr-TR" altLang="en-US" dirty="0" smtClean="0"/>
          </a:p>
          <a:p>
            <a:pPr lvl="1"/>
            <a:r>
              <a:rPr lang="tr-TR" altLang="en-US" dirty="0" err="1" smtClean="0">
                <a:cs typeface="Times New Roman" panose="02020603050405020304" pitchFamily="18" charset="0"/>
              </a:rPr>
              <a:t>İzositrat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 err="1" smtClean="0">
                <a:cs typeface="Times New Roman" panose="02020603050405020304" pitchFamily="18" charset="0"/>
              </a:rPr>
              <a:t>dehidrojenaz</a:t>
            </a:r>
            <a:r>
              <a:rPr lang="tr-TR" altLang="en-US" dirty="0" smtClean="0">
                <a:cs typeface="Times New Roman" panose="02020603050405020304" pitchFamily="18" charset="0"/>
              </a:rPr>
              <a:t> (ICDH)</a:t>
            </a:r>
            <a:endParaRPr lang="tr-TR" altLang="en-US" dirty="0" smtClean="0"/>
          </a:p>
          <a:p>
            <a:pPr lvl="1"/>
            <a:r>
              <a:rPr lang="tr-TR" altLang="en-US" dirty="0" err="1" smtClean="0">
                <a:cs typeface="Times New Roman" panose="02020603050405020304" pitchFamily="18" charset="0"/>
              </a:rPr>
              <a:t>Malat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 err="1" smtClean="0">
                <a:cs typeface="Times New Roman" panose="02020603050405020304" pitchFamily="18" charset="0"/>
              </a:rPr>
              <a:t>dehidrojenaz</a:t>
            </a:r>
            <a:endParaRPr lang="tr-TR" altLang="en-US" dirty="0" smtClean="0"/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Alkol </a:t>
            </a:r>
            <a:r>
              <a:rPr lang="tr-TR" altLang="en-US" dirty="0" err="1" smtClean="0">
                <a:cs typeface="Times New Roman" panose="02020603050405020304" pitchFamily="18" charset="0"/>
              </a:rPr>
              <a:t>dehidrojenaz</a:t>
            </a:r>
            <a:endParaRPr lang="tr-TR" altLang="en-US" dirty="0" smtClean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956" y="1835702"/>
            <a:ext cx="623183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en-US" dirty="0" err="1" smtClean="0">
                <a:cs typeface="Times New Roman" panose="02020603050405020304" pitchFamily="18" charset="0"/>
              </a:rPr>
              <a:t>Kolestazı</a:t>
            </a:r>
            <a:r>
              <a:rPr lang="tr-TR" altLang="en-US" dirty="0" smtClean="0">
                <a:cs typeface="Times New Roman" panose="02020603050405020304" pitchFamily="18" charset="0"/>
              </a:rPr>
              <a:t> belirleyen testler</a:t>
            </a:r>
            <a:r>
              <a:rPr lang="tr-TR" altLang="en-US" dirty="0" smtClean="0"/>
              <a:t> </a:t>
            </a:r>
            <a:endParaRPr lang="en-US" altLang="en-US" dirty="0" smtClean="0"/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serum </a:t>
            </a:r>
            <a:r>
              <a:rPr lang="tr-TR" altLang="en-US" dirty="0" err="1" smtClean="0">
                <a:cs typeface="Times New Roman" panose="02020603050405020304" pitchFamily="18" charset="0"/>
              </a:rPr>
              <a:t>alkalen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 err="1" smtClean="0">
                <a:cs typeface="Times New Roman" panose="02020603050405020304" pitchFamily="18" charset="0"/>
              </a:rPr>
              <a:t>fosfataz</a:t>
            </a:r>
            <a:r>
              <a:rPr lang="tr-TR" altLang="en-US" dirty="0" smtClean="0">
                <a:cs typeface="Times New Roman" panose="02020603050405020304" pitchFamily="18" charset="0"/>
              </a:rPr>
              <a:t> (ALP) aktivitesi</a:t>
            </a:r>
            <a:endParaRPr lang="tr-TR" altLang="en-US" dirty="0" smtClean="0"/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serum gama </a:t>
            </a:r>
            <a:r>
              <a:rPr lang="tr-TR" altLang="en-US" dirty="0" err="1" smtClean="0">
                <a:cs typeface="Times New Roman" panose="02020603050405020304" pitchFamily="18" charset="0"/>
              </a:rPr>
              <a:t>glutamiltransferaz</a:t>
            </a:r>
            <a:r>
              <a:rPr lang="tr-TR" altLang="en-US" dirty="0" smtClean="0">
                <a:cs typeface="Times New Roman" panose="02020603050405020304" pitchFamily="18" charset="0"/>
              </a:rPr>
              <a:t> (</a:t>
            </a:r>
            <a:r>
              <a:rPr lang="tr-TR" altLang="en-US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tr-TR" altLang="en-US" dirty="0" smtClean="0">
                <a:cs typeface="Times New Roman" panose="02020603050405020304" pitchFamily="18" charset="0"/>
              </a:rPr>
              <a:t>-GT, GGT)  aktivitesi</a:t>
            </a:r>
            <a:endParaRPr lang="tr-TR" altLang="en-US" dirty="0" smtClean="0"/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serum 5</a:t>
            </a:r>
            <a:r>
              <a:rPr lang="tr-TR" altLang="en-US" b="1" baseline="30000" dirty="0" smtClean="0">
                <a:cs typeface="Times New Roman" panose="02020603050405020304" pitchFamily="18" charset="0"/>
              </a:rPr>
              <a:t>'</a:t>
            </a:r>
            <a:r>
              <a:rPr lang="tr-TR" altLang="en-US" dirty="0" smtClean="0">
                <a:cs typeface="Times New Roman" panose="02020603050405020304" pitchFamily="18" charset="0"/>
              </a:rPr>
              <a:t>-Nükleotidaz (5</a:t>
            </a:r>
            <a:r>
              <a:rPr lang="tr-TR" altLang="en-US" b="1" baseline="30000" dirty="0" smtClean="0">
                <a:cs typeface="Times New Roman" panose="02020603050405020304" pitchFamily="18" charset="0"/>
              </a:rPr>
              <a:t>'</a:t>
            </a:r>
            <a:r>
              <a:rPr lang="tr-TR" altLang="en-US" dirty="0" smtClean="0">
                <a:cs typeface="Times New Roman" panose="02020603050405020304" pitchFamily="18" charset="0"/>
              </a:rPr>
              <a:t>-NT) aktivitesi</a:t>
            </a:r>
            <a:endParaRPr lang="tr-TR" altLang="en-US" dirty="0" smtClean="0"/>
          </a:p>
          <a:p>
            <a:pPr lvl="1"/>
            <a:r>
              <a:rPr lang="tr-TR" altLang="en-US" dirty="0" smtClean="0">
                <a:cs typeface="Times New Roman" panose="02020603050405020304" pitchFamily="18" charset="0"/>
              </a:rPr>
              <a:t>serum </a:t>
            </a:r>
            <a:r>
              <a:rPr lang="tr-TR" altLang="en-US" dirty="0" err="1" smtClean="0">
                <a:cs typeface="Times New Roman" panose="02020603050405020304" pitchFamily="18" charset="0"/>
              </a:rPr>
              <a:t>lösin</a:t>
            </a:r>
            <a:r>
              <a:rPr lang="tr-TR" altLang="en-US" dirty="0" smtClean="0">
                <a:cs typeface="Times New Roman" panose="02020603050405020304" pitchFamily="18" charset="0"/>
              </a:rPr>
              <a:t> </a:t>
            </a:r>
            <a:r>
              <a:rPr lang="tr-TR" altLang="en-US" dirty="0" err="1" smtClean="0">
                <a:cs typeface="Times New Roman" panose="02020603050405020304" pitchFamily="18" charset="0"/>
              </a:rPr>
              <a:t>aminopeptidaz</a:t>
            </a:r>
            <a:r>
              <a:rPr lang="tr-TR" altLang="en-US" dirty="0" smtClean="0">
                <a:cs typeface="Times New Roman" panose="02020603050405020304" pitchFamily="18" charset="0"/>
              </a:rPr>
              <a:t> (LAP) aktivitesi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531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 err="1" smtClean="0"/>
              <a:t>Fonksiyon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bozukluğunu</a:t>
            </a:r>
            <a:r>
              <a:rPr lang="en-US" altLang="en-US" sz="3200" dirty="0" smtClean="0"/>
              <a:t> (</a:t>
            </a:r>
            <a:r>
              <a:rPr lang="en-US" altLang="en-US" sz="3200" dirty="0" err="1" smtClean="0"/>
              <a:t>disfonksiyon</a:t>
            </a:r>
            <a:r>
              <a:rPr lang="en-US" altLang="en-US" sz="3200" dirty="0" smtClean="0"/>
              <a:t>) </a:t>
            </a:r>
            <a:r>
              <a:rPr lang="en-US" altLang="en-US" sz="3200" dirty="0" err="1" smtClean="0"/>
              <a:t>belirleyen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testler</a:t>
            </a:r>
            <a:r>
              <a:rPr lang="en-US" alt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783" y="1825625"/>
            <a:ext cx="5821017" cy="4351338"/>
          </a:xfrm>
        </p:spPr>
        <p:txBody>
          <a:bodyPr>
            <a:normAutofit/>
          </a:bodyPr>
          <a:lstStyle/>
          <a:p>
            <a:r>
              <a:rPr lang="tr-TR" altLang="en-US" sz="2400" dirty="0" smtClean="0">
                <a:cs typeface="Times New Roman" panose="02020603050405020304" pitchFamily="18" charset="0"/>
              </a:rPr>
              <a:t>Karaciğerin alım, </a:t>
            </a:r>
            <a:r>
              <a:rPr lang="tr-TR" altLang="en-US" sz="2400" dirty="0" err="1" smtClean="0">
                <a:cs typeface="Times New Roman" panose="02020603050405020304" pitchFamily="18" charset="0"/>
              </a:rPr>
              <a:t>konjugasyon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ve atılım </a:t>
            </a:r>
            <a:r>
              <a:rPr lang="tr-TR" altLang="en-US" sz="2400" dirty="0" err="1" smtClean="0">
                <a:cs typeface="Times New Roman" panose="02020603050405020304" pitchFamily="18" charset="0"/>
              </a:rPr>
              <a:t>disfonksiyon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u</a:t>
            </a:r>
          </a:p>
          <a:p>
            <a:pPr lvl="1"/>
            <a:r>
              <a:rPr lang="tr-TR" altLang="en-US" sz="2000" dirty="0" smtClean="0">
                <a:cs typeface="Times New Roman" panose="02020603050405020304" pitchFamily="18" charset="0"/>
              </a:rPr>
              <a:t>serum safra pigmentleri (</a:t>
            </a:r>
            <a:r>
              <a:rPr lang="tr-TR" altLang="en-US" sz="2000" dirty="0" err="1" smtClean="0">
                <a:cs typeface="Times New Roman" panose="02020603050405020304" pitchFamily="18" charset="0"/>
              </a:rPr>
              <a:t>bilirubin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) düze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yi</a:t>
            </a:r>
            <a:endParaRPr lang="en-US" altLang="en-US" sz="2000" dirty="0" smtClean="0">
              <a:cs typeface="Times New Roman" panose="02020603050405020304" pitchFamily="18" charset="0"/>
            </a:endParaRPr>
          </a:p>
          <a:p>
            <a:pPr lvl="1"/>
            <a:r>
              <a:rPr lang="tr-TR" altLang="en-US" sz="2000" dirty="0" smtClean="0">
                <a:cs typeface="Times New Roman" panose="02020603050405020304" pitchFamily="18" charset="0"/>
              </a:rPr>
              <a:t>idrarda </a:t>
            </a:r>
            <a:r>
              <a:rPr lang="tr-TR" altLang="en-US" sz="2000" dirty="0" err="1" smtClean="0">
                <a:cs typeface="Times New Roman" panose="02020603050405020304" pitchFamily="18" charset="0"/>
              </a:rPr>
              <a:t>bilirubin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 ve </a:t>
            </a:r>
            <a:r>
              <a:rPr lang="tr-TR" altLang="en-US" sz="2000" dirty="0" err="1" smtClean="0">
                <a:cs typeface="Times New Roman" panose="02020603050405020304" pitchFamily="18" charset="0"/>
              </a:rPr>
              <a:t>bilirubin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 yıkım ürün 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(</a:t>
            </a:r>
            <a:r>
              <a:rPr lang="tr-TR" altLang="en-US" sz="2000" dirty="0" err="1" smtClean="0">
                <a:cs typeface="Times New Roman" panose="02020603050405020304" pitchFamily="18" charset="0"/>
              </a:rPr>
              <a:t>ürobilinojen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)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analizi</a:t>
            </a:r>
            <a:endParaRPr lang="tr-TR" altLang="en-US" sz="2000" dirty="0" smtClean="0"/>
          </a:p>
          <a:p>
            <a:r>
              <a:rPr lang="tr-TR" altLang="en-US" sz="2400" dirty="0" smtClean="0">
                <a:cs typeface="Times New Roman" panose="02020603050405020304" pitchFamily="18" charset="0"/>
              </a:rPr>
              <a:t>Karaciğerin yapım </a:t>
            </a:r>
            <a:r>
              <a:rPr lang="tr-TR" altLang="en-US" sz="2400" dirty="0" err="1" smtClean="0">
                <a:cs typeface="Times New Roman" panose="02020603050405020304" pitchFamily="18" charset="0"/>
              </a:rPr>
              <a:t>disfonksiyonunu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belirleyen testler</a:t>
            </a:r>
            <a:endParaRPr lang="en-US" altLang="en-US" sz="2400" dirty="0" smtClean="0">
              <a:cs typeface="Times New Roman" panose="02020603050405020304" pitchFamily="18" charset="0"/>
            </a:endParaRPr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>
                <a:cs typeface="Times New Roman" panose="02020603050405020304" pitchFamily="18" charset="0"/>
              </a:rPr>
              <a:t>serum 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proteinleri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 </a:t>
            </a:r>
            <a:endParaRPr lang="tr-TR" altLang="en-US" sz="2000" dirty="0">
              <a:cs typeface="Times New Roman" panose="02020603050405020304" pitchFamily="18" charset="0"/>
            </a:endParaRPr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err="1">
                <a:cs typeface="Times New Roman" panose="02020603050405020304" pitchFamily="18" charset="0"/>
              </a:rPr>
              <a:t>protrombin</a:t>
            </a:r>
            <a:r>
              <a:rPr lang="tr-TR" altLang="en-US" sz="2000" dirty="0">
                <a:cs typeface="Times New Roman" panose="02020603050405020304" pitchFamily="18" charset="0"/>
              </a:rPr>
              <a:t> zamanı </a:t>
            </a:r>
            <a:endParaRPr lang="en-US" altLang="en-US" sz="2000" dirty="0" smtClean="0">
              <a:cs typeface="Times New Roman" panose="02020603050405020304" pitchFamily="18" charset="0"/>
            </a:endParaRPr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smtClean="0">
                <a:cs typeface="Times New Roman" panose="02020603050405020304" pitchFamily="18" charset="0"/>
              </a:rPr>
              <a:t>kanama </a:t>
            </a:r>
            <a:r>
              <a:rPr lang="tr-TR" altLang="en-US" sz="2000" dirty="0">
                <a:cs typeface="Times New Roman" panose="02020603050405020304" pitchFamily="18" charset="0"/>
              </a:rPr>
              <a:t>ve pıhtılaşma 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zamanı</a:t>
            </a:r>
            <a:endParaRPr lang="tr-TR" altLang="en-US" sz="2000" dirty="0"/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err="1" smtClean="0">
                <a:cs typeface="Times New Roman" panose="02020603050405020304" pitchFamily="18" charset="0"/>
              </a:rPr>
              <a:t>Kolinesteraz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endParaRPr lang="tr-TR" altLang="en-US" sz="2000" dirty="0"/>
          </a:p>
          <a:p>
            <a:pPr lvl="1"/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9801" y="1825625"/>
            <a:ext cx="6172200" cy="4351338"/>
          </a:xfrm>
        </p:spPr>
        <p:txBody>
          <a:bodyPr>
            <a:normAutofit/>
          </a:bodyPr>
          <a:lstStyle/>
          <a:p>
            <a:pPr algn="just"/>
            <a:r>
              <a:rPr lang="en-US" altLang="en-US" sz="2400" dirty="0" err="1" smtClean="0">
                <a:cs typeface="Times New Roman" panose="02020603050405020304" pitchFamily="18" charset="0"/>
              </a:rPr>
              <a:t>Karaciğerin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farklı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tr-TR" altLang="en-US" sz="2400" dirty="0" err="1" smtClean="0">
                <a:cs typeface="Times New Roman" panose="02020603050405020304" pitchFamily="18" charset="0"/>
              </a:rPr>
              <a:t>metabolik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fonksiyonların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ın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bozulma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sıyla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ilgili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tr-TR" altLang="en-US" sz="2400" dirty="0" smtClean="0"/>
              <a:t>testler</a:t>
            </a:r>
            <a:endParaRPr lang="en-US" altLang="en-US" sz="2400" dirty="0" smtClean="0"/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smtClean="0">
                <a:cs typeface="Times New Roman" panose="02020603050405020304" pitchFamily="18" charset="0"/>
              </a:rPr>
              <a:t>serum </a:t>
            </a:r>
            <a:r>
              <a:rPr lang="tr-TR" altLang="en-US" sz="2000" dirty="0" err="1" smtClean="0">
                <a:cs typeface="Times New Roman" panose="02020603050405020304" pitchFamily="18" charset="0"/>
              </a:rPr>
              <a:t>glukoz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 düzeyi</a:t>
            </a:r>
            <a:endParaRPr lang="tr-TR" altLang="en-US" sz="2000" dirty="0" smtClean="0"/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smtClean="0">
                <a:cs typeface="Times New Roman" panose="02020603050405020304" pitchFamily="18" charset="0"/>
              </a:rPr>
              <a:t>oral </a:t>
            </a:r>
            <a:r>
              <a:rPr lang="tr-TR" altLang="en-US" sz="2000" dirty="0" err="1" smtClean="0">
                <a:cs typeface="Times New Roman" panose="02020603050405020304" pitchFamily="18" charset="0"/>
              </a:rPr>
              <a:t>glukoz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 tolerans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testi</a:t>
            </a:r>
            <a:endParaRPr lang="tr-TR" altLang="en-US" sz="2000" dirty="0" smtClean="0"/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err="1" smtClean="0">
                <a:cs typeface="Times New Roman" panose="02020603050405020304" pitchFamily="18" charset="0"/>
              </a:rPr>
              <a:t>galaktoz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 ve </a:t>
            </a:r>
            <a:r>
              <a:rPr lang="tr-TR" altLang="en-US" sz="2000" dirty="0" err="1" smtClean="0">
                <a:cs typeface="Times New Roman" panose="02020603050405020304" pitchFamily="18" charset="0"/>
              </a:rPr>
              <a:t>fruktoz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 tolerans testleri</a:t>
            </a:r>
            <a:endParaRPr lang="tr-TR" altLang="en-US" sz="2000" dirty="0" smtClean="0"/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smtClean="0">
                <a:cs typeface="Times New Roman" panose="02020603050405020304" pitchFamily="18" charset="0"/>
              </a:rPr>
              <a:t>serum NPN 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(protein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dışı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cs typeface="Times New Roman" panose="02020603050405020304" pitchFamily="18" charset="0"/>
              </a:rPr>
              <a:t>nitrojen</a:t>
            </a:r>
            <a:r>
              <a:rPr lang="en-US" altLang="en-US" sz="2000" dirty="0" smtClean="0">
                <a:cs typeface="Times New Roman" panose="02020603050405020304" pitchFamily="18" charset="0"/>
              </a:rPr>
              <a:t>) 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bileşikleri</a:t>
            </a:r>
            <a:endParaRPr lang="tr-TR" altLang="en-US" sz="2000" dirty="0" smtClean="0"/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smtClean="0">
                <a:cs typeface="Times New Roman" panose="02020603050405020304" pitchFamily="18" charset="0"/>
              </a:rPr>
              <a:t>serum total kolesterol düzeyi</a:t>
            </a:r>
            <a:endParaRPr lang="tr-TR" altLang="en-US" sz="2000" dirty="0" smtClean="0"/>
          </a:p>
          <a:p>
            <a:pPr lvl="1" eaLnBrk="0" hangingPunct="0">
              <a:spcBef>
                <a:spcPct val="50000"/>
              </a:spcBef>
            </a:pPr>
            <a:r>
              <a:rPr lang="tr-TR" altLang="en-US" sz="2000" dirty="0" smtClean="0">
                <a:cs typeface="Times New Roman" panose="02020603050405020304" pitchFamily="18" charset="0"/>
              </a:rPr>
              <a:t>serum demir düzeyi</a:t>
            </a:r>
          </a:p>
          <a:p>
            <a:pPr algn="just"/>
            <a:r>
              <a:rPr lang="tr-TR" altLang="en-US" sz="2400" dirty="0" err="1" smtClean="0">
                <a:cs typeface="Times New Roman" panose="02020603050405020304" pitchFamily="18" charset="0"/>
              </a:rPr>
              <a:t>detoksifikasyon</a:t>
            </a:r>
            <a:r>
              <a:rPr lang="tr-TR" altLang="en-US" sz="2400" dirty="0" smtClean="0">
                <a:cs typeface="Times New Roman" panose="02020603050405020304" pitchFamily="18" charset="0"/>
              </a:rPr>
              <a:t> fonksiyonu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cs typeface="Times New Roman" panose="02020603050405020304" pitchFamily="18" charset="0"/>
              </a:rPr>
              <a:t>hakkındaki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 test</a:t>
            </a:r>
          </a:p>
          <a:p>
            <a:pPr lvl="1" algn="just"/>
            <a:r>
              <a:rPr lang="tr-TR" altLang="en-US" sz="2000" dirty="0" err="1" smtClean="0">
                <a:cs typeface="Times New Roman" panose="02020603050405020304" pitchFamily="18" charset="0"/>
              </a:rPr>
              <a:t>Hippürik</a:t>
            </a:r>
            <a:r>
              <a:rPr lang="tr-TR" altLang="en-US" sz="2000" dirty="0" smtClean="0">
                <a:cs typeface="Times New Roman" panose="02020603050405020304" pitchFamily="18" charset="0"/>
              </a:rPr>
              <a:t> asit testi</a:t>
            </a:r>
            <a:r>
              <a:rPr lang="tr-TR" altLang="en-US" sz="2000" dirty="0" smtClean="0"/>
              <a:t> 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8876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421</Words>
  <Application>Microsoft Office PowerPoint</Application>
  <PresentationFormat>Widescreen</PresentationFormat>
  <Paragraphs>84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 New Roman</vt:lpstr>
      <vt:lpstr>Office Theme</vt:lpstr>
      <vt:lpstr>Karaciğer fonksiyonları</vt:lpstr>
      <vt:lpstr>PowerPoint Presentation</vt:lpstr>
      <vt:lpstr>Karaciğer Patolojisi ve bunun belirteçleri</vt:lpstr>
      <vt:lpstr>PowerPoint Presentation</vt:lpstr>
      <vt:lpstr>Fonksiyon bozukluğunu (disfonksiyon) belirleyen testler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Reviewer-x</dc:creator>
  <cp:lastModifiedBy>Reviewer-x</cp:lastModifiedBy>
  <cp:revision>12</cp:revision>
  <dcterms:created xsi:type="dcterms:W3CDTF">2018-02-20T12:59:27Z</dcterms:created>
  <dcterms:modified xsi:type="dcterms:W3CDTF">2018-02-20T15:28:05Z</dcterms:modified>
</cp:coreProperties>
</file>