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7" r:id="rId2"/>
    <p:sldId id="257" r:id="rId3"/>
    <p:sldId id="258" r:id="rId4"/>
    <p:sldId id="284" r:id="rId5"/>
    <p:sldId id="291" r:id="rId6"/>
    <p:sldId id="298" r:id="rId7"/>
    <p:sldId id="299" r:id="rId8"/>
    <p:sldId id="300" r:id="rId9"/>
    <p:sldId id="301" r:id="rId10"/>
    <p:sldId id="296"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6C472-0DBA-4B13-AFC2-4C4581FB9C6E}" type="datetimeFigureOut">
              <a:rPr lang="tr-TR" smtClean="0"/>
              <a:t>31.01.2020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CC4E4-1500-4FB8-BAF8-679714695464}" type="slidenum">
              <a:rPr lang="tr-TR" smtClean="0"/>
              <a:t>‹#›</a:t>
            </a:fld>
            <a:endParaRPr lang="tr-TR"/>
          </a:p>
        </p:txBody>
      </p:sp>
    </p:spTree>
    <p:extLst>
      <p:ext uri="{BB962C8B-B14F-4D97-AF65-F5344CB8AC3E}">
        <p14:creationId xmlns:p14="http://schemas.microsoft.com/office/powerpoint/2010/main" val="304805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1685045-1352-4524-9D26-AD48585A4C32}" type="datetimeFigureOut">
              <a:rPr lang="tr-TR" smtClean="0"/>
              <a:t>31.01.2020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233726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685045-1352-4524-9D26-AD48585A4C32}" type="datetimeFigureOut">
              <a:rPr lang="tr-TR" smtClean="0"/>
              <a:t>31.01.2020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75869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685045-1352-4524-9D26-AD48585A4C32}" type="datetimeFigureOut">
              <a:rPr lang="tr-TR" smtClean="0"/>
              <a:t>31.01.2020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364620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685045-1352-4524-9D26-AD48585A4C32}" type="datetimeFigureOut">
              <a:rPr lang="tr-TR" smtClean="0"/>
              <a:t>31.01.2020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236540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1685045-1352-4524-9D26-AD48585A4C32}" type="datetimeFigureOut">
              <a:rPr lang="tr-TR" smtClean="0"/>
              <a:t>31.01.2020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154793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1685045-1352-4524-9D26-AD48585A4C32}" type="datetimeFigureOut">
              <a:rPr lang="tr-TR" smtClean="0"/>
              <a:t>31.01.2020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113998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1685045-1352-4524-9D26-AD48585A4C32}" type="datetimeFigureOut">
              <a:rPr lang="tr-TR" smtClean="0"/>
              <a:t>31.01.2020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263111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1685045-1352-4524-9D26-AD48585A4C32}" type="datetimeFigureOut">
              <a:rPr lang="tr-TR" smtClean="0"/>
              <a:t>31.01.2020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377914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1685045-1352-4524-9D26-AD48585A4C32}" type="datetimeFigureOut">
              <a:rPr lang="tr-TR" smtClean="0"/>
              <a:t>31.01.2020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37954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1685045-1352-4524-9D26-AD48585A4C32}" type="datetimeFigureOut">
              <a:rPr lang="tr-TR" smtClean="0"/>
              <a:t>31.01.2020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267268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1685045-1352-4524-9D26-AD48585A4C32}" type="datetimeFigureOut">
              <a:rPr lang="tr-TR" smtClean="0"/>
              <a:t>31.01.2020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400458-FD1B-47E5-945A-6E9790A657D1}" type="slidenum">
              <a:rPr lang="tr-TR" smtClean="0"/>
              <a:t>‹#›</a:t>
            </a:fld>
            <a:endParaRPr lang="tr-TR"/>
          </a:p>
        </p:txBody>
      </p:sp>
    </p:spTree>
    <p:extLst>
      <p:ext uri="{BB962C8B-B14F-4D97-AF65-F5344CB8AC3E}">
        <p14:creationId xmlns:p14="http://schemas.microsoft.com/office/powerpoint/2010/main" val="10529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85045-1352-4524-9D26-AD48585A4C32}" type="datetimeFigureOut">
              <a:rPr lang="tr-TR" smtClean="0"/>
              <a:t>31.01.2020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00458-FD1B-47E5-945A-6E9790A657D1}" type="slidenum">
              <a:rPr lang="tr-TR" smtClean="0"/>
              <a:t>‹#›</a:t>
            </a:fld>
            <a:endParaRPr lang="tr-TR"/>
          </a:p>
        </p:txBody>
      </p:sp>
    </p:spTree>
    <p:extLst>
      <p:ext uri="{BB962C8B-B14F-4D97-AF65-F5344CB8AC3E}">
        <p14:creationId xmlns:p14="http://schemas.microsoft.com/office/powerpoint/2010/main" val="376859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13823" y="2374709"/>
            <a:ext cx="8751896" cy="1269243"/>
          </a:xfrm>
        </p:spPr>
        <p:txBody>
          <a:bodyPr>
            <a:noAutofit/>
          </a:bodyPr>
          <a:lstStyle/>
          <a:p>
            <a:r>
              <a:rPr lang="tr-TR" sz="7200" b="1" dirty="0">
                <a:solidFill>
                  <a:srgbClr val="7030A0"/>
                </a:solidFill>
                <a:latin typeface="Times New Roman" pitchFamily="18" charset="0"/>
                <a:cs typeface="Times New Roman" pitchFamily="18" charset="0"/>
              </a:rPr>
              <a:t>EĞİTİM </a:t>
            </a:r>
            <a:r>
              <a:rPr lang="tr-TR" sz="7200" b="1" dirty="0" smtClean="0">
                <a:solidFill>
                  <a:srgbClr val="7030A0"/>
                </a:solidFill>
                <a:latin typeface="Times New Roman" pitchFamily="18" charset="0"/>
                <a:cs typeface="Times New Roman" pitchFamily="18" charset="0"/>
              </a:rPr>
              <a:t>HUKUKU</a:t>
            </a:r>
            <a:endParaRPr lang="tr-TR" sz="7200" b="1" dirty="0">
              <a:solidFill>
                <a:srgbClr val="7030A0"/>
              </a:solidFill>
              <a:latin typeface="Times New Roman" pitchFamily="18" charset="0"/>
              <a:cs typeface="Times New Roman" pitchFamily="18" charset="0"/>
            </a:endParaRPr>
          </a:p>
        </p:txBody>
      </p:sp>
      <p:sp>
        <p:nvSpPr>
          <p:cNvPr id="3" name="Metin kutusu 2"/>
          <p:cNvSpPr txBox="1"/>
          <p:nvPr/>
        </p:nvSpPr>
        <p:spPr>
          <a:xfrm flipH="1">
            <a:off x="7738281" y="4258101"/>
            <a:ext cx="3384644" cy="461665"/>
          </a:xfrm>
          <a:prstGeom prst="rect">
            <a:avLst/>
          </a:prstGeom>
          <a:noFill/>
        </p:spPr>
        <p:txBody>
          <a:bodyPr wrap="square" rtlCol="0">
            <a:spAutoFit/>
          </a:bodyPr>
          <a:lstStyle/>
          <a:p>
            <a:r>
              <a:rPr lang="tr-TR" sz="2400" dirty="0" smtClean="0"/>
              <a:t>DOÇ.DR. PELİN TAŞKIN</a:t>
            </a:r>
            <a:endParaRPr lang="tr-TR" sz="2400" dirty="0"/>
          </a:p>
        </p:txBody>
      </p:sp>
    </p:spTree>
    <p:extLst>
      <p:ext uri="{BB962C8B-B14F-4D97-AF65-F5344CB8AC3E}">
        <p14:creationId xmlns:p14="http://schemas.microsoft.com/office/powerpoint/2010/main" val="3109466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2 İçerik Yer Tutucusu"/>
          <p:cNvSpPr>
            <a:spLocks noGrp="1"/>
          </p:cNvSpPr>
          <p:nvPr>
            <p:ph idx="1"/>
          </p:nvPr>
        </p:nvSpPr>
        <p:spPr/>
        <p:txBody>
          <a:bodyPr/>
          <a:lstStyle/>
          <a:p>
            <a:pPr algn="ctr">
              <a:buFont typeface="Arial" charset="0"/>
              <a:buNone/>
            </a:pPr>
            <a:endParaRPr lang="tr-TR" altLang="tr-TR" dirty="0" smtClean="0">
              <a:ea typeface="ＭＳ Ｐゴシック" pitchFamily="34" charset="-128"/>
            </a:endParaRPr>
          </a:p>
          <a:p>
            <a:pPr algn="ctr">
              <a:buFont typeface="Arial" charset="0"/>
              <a:buNone/>
            </a:pPr>
            <a:endParaRPr lang="tr-TR" altLang="tr-TR" sz="4000" b="1" dirty="0">
              <a:solidFill>
                <a:srgbClr val="C00000"/>
              </a:solidFill>
              <a:latin typeface="Bauhaus 93" pitchFamily="82" charset="0"/>
              <a:ea typeface="ＭＳ Ｐゴシック" pitchFamily="34" charset="-128"/>
            </a:endParaRPr>
          </a:p>
        </p:txBody>
      </p:sp>
      <p:sp>
        <p:nvSpPr>
          <p:cNvPr id="52228" name="3 Veri Yer Tutucusu"/>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7B68596-435D-414B-8659-57E8E7350044}" type="datetime1">
              <a:rPr lang="tr-TR" altLang="tr-TR" sz="1200">
                <a:solidFill>
                  <a:srgbClr val="898989"/>
                </a:solidFill>
              </a:rPr>
              <a:pPr eaLnBrk="1" hangingPunct="1"/>
              <a:t>31.01.2020</a:t>
            </a:fld>
            <a:endParaRPr lang="tr-TR" altLang="tr-TR" sz="1200">
              <a:solidFill>
                <a:srgbClr val="898989"/>
              </a:solidFill>
            </a:endParaRPr>
          </a:p>
        </p:txBody>
      </p:sp>
      <p:sp>
        <p:nvSpPr>
          <p:cNvPr id="52229" name="4 Slayt Numarası Yer Tutucusu"/>
          <p:cNvSpPr>
            <a:spLocks noGrp="1"/>
          </p:cNvSpPr>
          <p:nvPr>
            <p:ph type="sldNum" sz="quarter" idx="12"/>
          </p:nvPr>
        </p:nvSpPr>
        <p:spPr bwMode="auto">
          <a:xfrm>
            <a:off x="6711696" y="5898737"/>
            <a:ext cx="5376672" cy="8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eaLnBrk="1" hangingPunct="1"/>
            <a:r>
              <a:rPr lang="tr-TR" altLang="tr-TR" sz="1000" dirty="0"/>
              <a:t>Kaynak kitap: </a:t>
            </a:r>
            <a:endParaRPr lang="tr-TR" altLang="tr-TR" sz="1000" dirty="0" smtClean="0"/>
          </a:p>
          <a:p>
            <a:pPr algn="just" eaLnBrk="1" hangingPunct="1"/>
            <a:r>
              <a:rPr lang="tr-TR" altLang="tr-TR" sz="1000" dirty="0" smtClean="0"/>
              <a:t>1-İnayet Aydın. Öğretimde </a:t>
            </a:r>
            <a:r>
              <a:rPr lang="tr-TR" altLang="tr-TR" sz="1000" dirty="0" err="1" smtClean="0"/>
              <a:t>Denetim.PegemA</a:t>
            </a:r>
            <a:r>
              <a:rPr lang="tr-TR" altLang="tr-TR" sz="1000" dirty="0" smtClean="0"/>
              <a:t> Yayınları.2012</a:t>
            </a:r>
          </a:p>
          <a:p>
            <a:pPr algn="just" eaLnBrk="1" hangingPunct="1"/>
            <a:r>
              <a:rPr lang="tr-TR" sz="1000" dirty="0" smtClean="0"/>
              <a:t>2-Yasemin </a:t>
            </a:r>
            <a:r>
              <a:rPr lang="tr-TR" sz="1000" dirty="0"/>
              <a:t>Karaman </a:t>
            </a:r>
            <a:r>
              <a:rPr lang="tr-TR" sz="1000" dirty="0" err="1"/>
              <a:t>Kepenekci</a:t>
            </a:r>
            <a:r>
              <a:rPr lang="tr-TR" sz="1000" dirty="0"/>
              <a:t> ve Pelin Taşkın (2017). Eğitim Hukuku. </a:t>
            </a:r>
            <a:r>
              <a:rPr lang="tr-TR" sz="1000" dirty="0" err="1"/>
              <a:t>Ankara:Siyasal</a:t>
            </a:r>
            <a:r>
              <a:rPr lang="tr-TR" sz="1000" dirty="0"/>
              <a:t> Kitabevi.</a:t>
            </a:r>
          </a:p>
          <a:p>
            <a:pPr algn="just" eaLnBrk="1" hangingPunct="1"/>
            <a:endParaRPr lang="tr-TR" altLang="tr-TR" sz="1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040" y="388257"/>
            <a:ext cx="7386992" cy="523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3989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36652" y="2022052"/>
            <a:ext cx="8751896" cy="2705848"/>
          </a:xfrm>
        </p:spPr>
        <p:txBody>
          <a:bodyPr>
            <a:noAutofit/>
          </a:bodyPr>
          <a:lstStyle/>
          <a:p>
            <a:r>
              <a:rPr lang="tr-TR" sz="4600" b="1" dirty="0">
                <a:solidFill>
                  <a:srgbClr val="7030A0"/>
                </a:solidFill>
                <a:latin typeface="Times New Roman" pitchFamily="18" charset="0"/>
                <a:cs typeface="Times New Roman" pitchFamily="18" charset="0"/>
              </a:rPr>
              <a:t>EĞİTİM MÜFETTİŞLERİNİN</a:t>
            </a:r>
            <a:br>
              <a:rPr lang="tr-TR" sz="4600" b="1" dirty="0">
                <a:solidFill>
                  <a:srgbClr val="7030A0"/>
                </a:solidFill>
                <a:latin typeface="Times New Roman" pitchFamily="18" charset="0"/>
                <a:cs typeface="Times New Roman" pitchFamily="18" charset="0"/>
              </a:rPr>
            </a:br>
            <a:r>
              <a:rPr lang="tr-TR" sz="4600" b="1" dirty="0">
                <a:solidFill>
                  <a:srgbClr val="7030A0"/>
                </a:solidFill>
                <a:latin typeface="Times New Roman" pitchFamily="18" charset="0"/>
                <a:cs typeface="Times New Roman" pitchFamily="18" charset="0"/>
              </a:rPr>
              <a:t>HAKLARI </a:t>
            </a:r>
            <a:br>
              <a:rPr lang="tr-TR" sz="4600" b="1" dirty="0">
                <a:solidFill>
                  <a:srgbClr val="7030A0"/>
                </a:solidFill>
                <a:latin typeface="Times New Roman" pitchFamily="18" charset="0"/>
                <a:cs typeface="Times New Roman" pitchFamily="18" charset="0"/>
              </a:rPr>
            </a:br>
            <a:r>
              <a:rPr lang="tr-TR" sz="4600" b="1" dirty="0">
                <a:solidFill>
                  <a:srgbClr val="7030A0"/>
                </a:solidFill>
                <a:latin typeface="Times New Roman" pitchFamily="18" charset="0"/>
                <a:cs typeface="Times New Roman" pitchFamily="18" charset="0"/>
              </a:rPr>
              <a:t>VE </a:t>
            </a:r>
            <a:br>
              <a:rPr lang="tr-TR" sz="4600" b="1" dirty="0">
                <a:solidFill>
                  <a:srgbClr val="7030A0"/>
                </a:solidFill>
                <a:latin typeface="Times New Roman" pitchFamily="18" charset="0"/>
                <a:cs typeface="Times New Roman" pitchFamily="18" charset="0"/>
              </a:rPr>
            </a:br>
            <a:r>
              <a:rPr lang="tr-TR" sz="4600" b="1" dirty="0">
                <a:solidFill>
                  <a:srgbClr val="7030A0"/>
                </a:solidFill>
                <a:latin typeface="Times New Roman" pitchFamily="18" charset="0"/>
                <a:cs typeface="Times New Roman" pitchFamily="18" charset="0"/>
              </a:rPr>
              <a:t>SORUMLULUKLARI</a:t>
            </a:r>
          </a:p>
        </p:txBody>
      </p:sp>
    </p:spTree>
    <p:extLst>
      <p:ext uri="{BB962C8B-B14F-4D97-AF65-F5344CB8AC3E}">
        <p14:creationId xmlns:p14="http://schemas.microsoft.com/office/powerpoint/2010/main" val="120239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45221"/>
            <a:ext cx="11080845" cy="782828"/>
          </a:xfrm>
        </p:spPr>
        <p:txBody>
          <a:bodyPr>
            <a:normAutofit/>
          </a:bodyPr>
          <a:lstStyle/>
          <a:p>
            <a:r>
              <a:rPr lang="tr-TR" sz="4000" b="1" dirty="0" smtClean="0">
                <a:solidFill>
                  <a:srgbClr val="7030A0"/>
                </a:solidFill>
                <a:latin typeface="Times New Roman" pitchFamily="18" charset="0"/>
                <a:cs typeface="Times New Roman" pitchFamily="18" charset="0"/>
              </a:rPr>
              <a:t>Eğitim Müfettişlerinin Hakları ve Sorumlulukları</a:t>
            </a:r>
            <a:endParaRPr lang="tr-TR" sz="4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1001974" y="928048"/>
            <a:ext cx="10515600" cy="4985071"/>
          </a:xfrm>
        </p:spPr>
        <p:txBody>
          <a:bodyPr>
            <a:noAutofit/>
          </a:bodyPr>
          <a:lstStyle/>
          <a:p>
            <a:pPr marL="0" indent="0" algn="just">
              <a:lnSpc>
                <a:spcPct val="100000"/>
              </a:lnSpc>
              <a:spcBef>
                <a:spcPts val="0"/>
              </a:spcBef>
              <a:buNone/>
              <a:tabLst>
                <a:tab pos="0" algn="l"/>
              </a:tabLst>
            </a:pPr>
            <a:r>
              <a:rPr lang="tr-TR" sz="2200" dirty="0" smtClean="0">
                <a:latin typeface="Arial" panose="020B0604020202020204" pitchFamily="34" charset="0"/>
                <a:cs typeface="Arial" panose="020B0604020202020204" pitchFamily="34" charset="0"/>
              </a:rPr>
              <a:t>Teftiş, Arapça kökenli bir sözcüktür ve inceleme, araştırma, soruşturma, tarama ve kontrol etme gibi anlamlara gelmektedir.</a:t>
            </a:r>
          </a:p>
          <a:p>
            <a:pPr marL="0" indent="0" algn="just">
              <a:lnSpc>
                <a:spcPct val="100000"/>
              </a:lnSpc>
              <a:spcBef>
                <a:spcPts val="0"/>
              </a:spcBef>
              <a:buNone/>
              <a:tabLst>
                <a:tab pos="0" algn="l"/>
              </a:tabLst>
            </a:pPr>
            <a:endParaRPr lang="tr-TR" sz="2200" dirty="0" smtClean="0">
              <a:latin typeface="Arial" panose="020B0604020202020204" pitchFamily="34" charset="0"/>
              <a:cs typeface="Arial" panose="020B0604020202020204" pitchFamily="34" charset="0"/>
            </a:endParaRPr>
          </a:p>
          <a:p>
            <a:pPr marL="0" indent="0" algn="just">
              <a:lnSpc>
                <a:spcPct val="100000"/>
              </a:lnSpc>
              <a:spcBef>
                <a:spcPts val="0"/>
              </a:spcBef>
              <a:buNone/>
              <a:tabLst>
                <a:tab pos="0" algn="l"/>
              </a:tabLst>
            </a:pPr>
            <a:r>
              <a:rPr lang="tr-TR" sz="2200" dirty="0" smtClean="0">
                <a:latin typeface="Arial" panose="020B0604020202020204" pitchFamily="34" charset="0"/>
                <a:cs typeface="Arial" panose="020B0604020202020204" pitchFamily="34" charset="0"/>
              </a:rPr>
              <a:t>Örgütsel ve yönetimsel bir zorunluluk olan teftiş; örgüt için düşünüldüğünde girdilerinin, sürecin ve çıktıların planlı, programlı ve sürekli bir şekilde kontrol edilmesi, izlenmesi, incelenmesi ve değerlendirilmesi için gereklidir.</a:t>
            </a:r>
          </a:p>
          <a:p>
            <a:pPr marL="0" indent="0" algn="just">
              <a:lnSpc>
                <a:spcPct val="100000"/>
              </a:lnSpc>
              <a:spcBef>
                <a:spcPts val="0"/>
              </a:spcBef>
              <a:buNone/>
              <a:tabLst>
                <a:tab pos="0" algn="l"/>
              </a:tabLst>
            </a:pPr>
            <a:endParaRPr lang="tr-TR" sz="2200" dirty="0" smtClean="0">
              <a:latin typeface="Arial" panose="020B0604020202020204" pitchFamily="34" charset="0"/>
              <a:cs typeface="Arial" panose="020B0604020202020204" pitchFamily="34" charset="0"/>
            </a:endParaRPr>
          </a:p>
          <a:p>
            <a:pPr marL="0" indent="0" algn="just">
              <a:lnSpc>
                <a:spcPct val="100000"/>
              </a:lnSpc>
              <a:spcBef>
                <a:spcPts val="0"/>
              </a:spcBef>
              <a:buNone/>
              <a:tabLst>
                <a:tab pos="0" algn="l"/>
              </a:tabLst>
            </a:pPr>
            <a:r>
              <a:rPr lang="tr-TR" sz="2200" dirty="0" smtClean="0">
                <a:latin typeface="Arial" panose="020B0604020202020204" pitchFamily="34" charset="0"/>
                <a:cs typeface="Arial" panose="020B0604020202020204" pitchFamily="34" charset="0"/>
              </a:rPr>
              <a:t>Kamu hukukunda teftiş; kamu görevlilerinin görev ve sorumluluklarını mevzuata uygun olarak yerine getirip getirmediklerini, diğer bir deyişle memuriyet görev ve sorumluluklarına aykırı hareket edip etmediklerini belirlemek ve bu doğrultudaki yasal işlemlerin yürütülmesini sağlamak için müfettişler veya bu işle görevlendirilmiş memurlar aracılığıyla yapılan iş ve işlemler olarak tanımlanmaktadır.</a:t>
            </a:r>
          </a:p>
          <a:p>
            <a:pPr marL="0" indent="0" algn="just">
              <a:lnSpc>
                <a:spcPct val="100000"/>
              </a:lnSpc>
              <a:spcBef>
                <a:spcPts val="0"/>
              </a:spcBef>
              <a:buNone/>
              <a:tabLst>
                <a:tab pos="0" algn="l"/>
              </a:tabLst>
            </a:pPr>
            <a:r>
              <a:rPr lang="tr-TR" sz="2200" dirty="0" smtClean="0">
                <a:latin typeface="Arial" panose="020B0604020202020204" pitchFamily="34" charset="0"/>
                <a:cs typeface="Arial" panose="020B0604020202020204" pitchFamily="34" charset="0"/>
              </a:rPr>
              <a:t>Dolayısıyla, teftiş ile ilgili iş ve işlemleri yapan kişilere müfettiş denilmektedir.</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250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45221"/>
            <a:ext cx="11080845" cy="782828"/>
          </a:xfrm>
        </p:spPr>
        <p:txBody>
          <a:bodyPr>
            <a:normAutofit/>
          </a:bodyPr>
          <a:lstStyle/>
          <a:p>
            <a:r>
              <a:rPr lang="tr-TR" sz="4000" b="1" dirty="0" smtClean="0">
                <a:solidFill>
                  <a:srgbClr val="7030A0"/>
                </a:solidFill>
                <a:latin typeface="Times New Roman" pitchFamily="18" charset="0"/>
                <a:cs typeface="Times New Roman" pitchFamily="18" charset="0"/>
              </a:rPr>
              <a:t>Eğitim Müfettişlerinin Hakları ve Sorumlulukları</a:t>
            </a:r>
            <a:endParaRPr lang="tr-TR" sz="4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682752" y="928048"/>
            <a:ext cx="11236293" cy="5789744"/>
          </a:xfrm>
        </p:spPr>
        <p:txBody>
          <a:bodyPr>
            <a:noAutofit/>
          </a:bodyPr>
          <a:lstStyle/>
          <a:p>
            <a:pPr marL="0" indent="0" algn="just">
              <a:spcBef>
                <a:spcPts val="0"/>
              </a:spcBef>
              <a:buNone/>
              <a:tabLst>
                <a:tab pos="0" algn="l"/>
              </a:tabLst>
            </a:pPr>
            <a:r>
              <a:rPr lang="tr-TR" sz="2200" dirty="0" smtClean="0">
                <a:latin typeface="Arial" panose="020B0604020202020204" pitchFamily="34" charset="0"/>
                <a:cs typeface="Arial" panose="020B0604020202020204" pitchFamily="34" charset="0"/>
              </a:rPr>
              <a:t>Eğitim teftişinin, diğer bir deyişle denetiminin, devlet tarafından yapılması gerektiği konusu Anayasal güvenceye alınmıştır. </a:t>
            </a:r>
          </a:p>
          <a:p>
            <a:pPr marL="0" indent="0" algn="just">
              <a:spcBef>
                <a:spcPts val="0"/>
              </a:spcBef>
              <a:buNone/>
              <a:tabLst>
                <a:tab pos="0" algn="l"/>
              </a:tabLst>
            </a:pPr>
            <a:endParaRPr lang="tr-TR" sz="2200" dirty="0" smtClean="0">
              <a:latin typeface="Arial" panose="020B0604020202020204" pitchFamily="34" charset="0"/>
              <a:cs typeface="Arial" panose="020B0604020202020204" pitchFamily="34" charset="0"/>
            </a:endParaRPr>
          </a:p>
          <a:p>
            <a:pPr marL="0" indent="0" algn="just">
              <a:spcBef>
                <a:spcPts val="0"/>
              </a:spcBef>
              <a:buNone/>
              <a:tabLst>
                <a:tab pos="0" algn="l"/>
              </a:tabLst>
            </a:pPr>
            <a:r>
              <a:rPr lang="tr-TR" sz="2200" dirty="0" smtClean="0">
                <a:latin typeface="Arial" panose="020B0604020202020204" pitchFamily="34" charset="0"/>
                <a:cs typeface="Arial" panose="020B0604020202020204" pitchFamily="34" charset="0"/>
              </a:rPr>
              <a:t>1982 Anayasası’nın 42. maddesinde “Eğitim ve öğretim, Atatürk ilkeleri ve inkılâpları doğrultusunda, çağdaş bilim ve eğitim esaslarına göre, Devletin gözetim ve denetimi altında yapılır" hükmü ile Anayasa’nın 24. maddesinde yer alan  “Din ve ahlâk eğitim ve öğretimi Devletin gözetim ve denetimi altında yapılır” hükümleri bu güvencenin dayanaklarını oluşturmaktadır. </a:t>
            </a:r>
          </a:p>
          <a:p>
            <a:pPr marL="0" indent="0" algn="just">
              <a:spcBef>
                <a:spcPts val="0"/>
              </a:spcBef>
              <a:buNone/>
              <a:tabLst>
                <a:tab pos="0" algn="l"/>
              </a:tabLst>
            </a:pPr>
            <a:endParaRPr lang="tr-TR" sz="2200" dirty="0" smtClean="0">
              <a:latin typeface="Arial" panose="020B0604020202020204" pitchFamily="34" charset="0"/>
              <a:cs typeface="Arial" panose="020B0604020202020204" pitchFamily="34" charset="0"/>
            </a:endParaRPr>
          </a:p>
          <a:p>
            <a:pPr marL="0" indent="0" algn="just">
              <a:spcBef>
                <a:spcPts val="0"/>
              </a:spcBef>
              <a:buNone/>
              <a:tabLst>
                <a:tab pos="0" algn="l"/>
              </a:tabLst>
            </a:pPr>
            <a:r>
              <a:rPr lang="tr-TR" sz="2200" dirty="0" err="1" smtClean="0">
                <a:latin typeface="Arial" panose="020B0604020202020204" pitchFamily="34" charset="0"/>
                <a:cs typeface="Arial" panose="020B0604020202020204" pitchFamily="34" charset="0"/>
              </a:rPr>
              <a:t>METK’nın</a:t>
            </a:r>
            <a:r>
              <a:rPr lang="tr-TR" sz="2200" dirty="0" smtClean="0">
                <a:latin typeface="Arial" panose="020B0604020202020204" pitchFamily="34" charset="0"/>
                <a:cs typeface="Arial" panose="020B0604020202020204" pitchFamily="34" charset="0"/>
              </a:rPr>
              <a:t> 56. maddesinde, “Eğitim ve öğretim hizmetinin, bu kanun hükümlerine göre Devlet adına yürütülmesinden, gözetim ve denetiminden Milli Eğitim Bakanlığı sorumludur” hükmüyle eğitim ve öğretim hizmetlerinin gözetim ve denetiminin MEB tarafından yapılacağı ifade edilmiştir. </a:t>
            </a:r>
          </a:p>
          <a:p>
            <a:pPr marL="0" indent="0" algn="just">
              <a:spcBef>
                <a:spcPts val="0"/>
              </a:spcBef>
              <a:buNone/>
              <a:tabLst>
                <a:tab pos="0" algn="l"/>
              </a:tabLst>
            </a:pPr>
            <a:endParaRPr lang="tr-TR" sz="2200" dirty="0" smtClean="0">
              <a:latin typeface="Arial" panose="020B0604020202020204" pitchFamily="34" charset="0"/>
              <a:cs typeface="Arial" panose="020B0604020202020204" pitchFamily="34" charset="0"/>
            </a:endParaRPr>
          </a:p>
          <a:p>
            <a:pPr marL="0" indent="0" algn="just">
              <a:spcBef>
                <a:spcPts val="0"/>
              </a:spcBef>
              <a:buNone/>
              <a:tabLst>
                <a:tab pos="0" algn="l"/>
              </a:tabLst>
            </a:pPr>
            <a:r>
              <a:rPr lang="tr-TR" sz="2200" dirty="0" smtClean="0">
                <a:latin typeface="Arial" panose="020B0604020202020204" pitchFamily="34" charset="0"/>
                <a:cs typeface="Arial" panose="020B0604020202020204" pitchFamily="34" charset="0"/>
              </a:rPr>
              <a:t>5580 sayılı Özel Öğretim Kurumları Kanunu’nun 11. maddesinde, “Kurumlar ve bu kurumlarda görevli personel, bakanlığın denetimi ve gözetimi altındadır. Eğitim-öğretim ve yönetim bakımından yapılan denetimlerde, kurumun özel yönetmeliği de dikkate alınır” hükmü yer almaktadır. Dolayısıyla bu Kanun kapsamındaki özel okulların teftişlerinin de MEB tarafından yapılacağı belirtilmiştir. </a:t>
            </a:r>
          </a:p>
        </p:txBody>
      </p:sp>
    </p:spTree>
    <p:extLst>
      <p:ext uri="{BB962C8B-B14F-4D97-AF65-F5344CB8AC3E}">
        <p14:creationId xmlns:p14="http://schemas.microsoft.com/office/powerpoint/2010/main" val="93184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45221"/>
            <a:ext cx="11080845" cy="782828"/>
          </a:xfrm>
        </p:spPr>
        <p:txBody>
          <a:bodyPr>
            <a:normAutofit/>
          </a:bodyPr>
          <a:lstStyle/>
          <a:p>
            <a:r>
              <a:rPr lang="tr-TR" sz="4000" b="1" dirty="0" smtClean="0">
                <a:solidFill>
                  <a:srgbClr val="7030A0"/>
                </a:solidFill>
                <a:latin typeface="Times New Roman" pitchFamily="18" charset="0"/>
                <a:cs typeface="Times New Roman" pitchFamily="18" charset="0"/>
              </a:rPr>
              <a:t>Eğitim Müfettişlerinin Hakları ve Sorumlulukları</a:t>
            </a:r>
            <a:endParaRPr lang="tr-TR" sz="4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859536" y="928048"/>
            <a:ext cx="10780595" cy="5929951"/>
          </a:xfrm>
        </p:spPr>
        <p:txBody>
          <a:bodyPr>
            <a:noAutofit/>
          </a:bodyPr>
          <a:lstStyle/>
          <a:p>
            <a:pPr marL="0" indent="0" algn="just">
              <a:spcBef>
                <a:spcPts val="0"/>
              </a:spcBef>
              <a:buNone/>
              <a:tabLst>
                <a:tab pos="0" algn="l"/>
              </a:tabLst>
            </a:pPr>
            <a:r>
              <a:rPr lang="tr-TR" sz="2200" dirty="0" smtClean="0">
                <a:latin typeface="Arial" panose="020B0604020202020204" pitchFamily="34" charset="0"/>
                <a:cs typeface="Arial" panose="020B0604020202020204" pitchFamily="34" charset="0"/>
              </a:rPr>
              <a:t>MEB’e bağlı eğitim kurumlarının dışında, kamu ve özel kurum ve kuruluşlarında yapılan aday çırak, çırak ve kalfaların eğitimi ile işletmelerde yapılan mesleki eğitimlerinin (öğrencilerin bu eğitiminden sorumlu işletmelerin bağlı olduğu oda veya birliklerin temsilcilerinin katılımıyla) MEB tarafından teftiş edileceği 3308 sayılı Meslekî Eğitim Kanunu’yla düzenlenmiştir. </a:t>
            </a:r>
          </a:p>
          <a:p>
            <a:pPr marL="0" indent="0" algn="just">
              <a:spcBef>
                <a:spcPts val="0"/>
              </a:spcBef>
              <a:buNone/>
              <a:tabLst>
                <a:tab pos="0" algn="l"/>
              </a:tabLst>
            </a:pPr>
            <a:endParaRPr lang="tr-TR" sz="2200" dirty="0" smtClean="0">
              <a:latin typeface="Arial" panose="020B0604020202020204" pitchFamily="34" charset="0"/>
              <a:cs typeface="Arial" panose="020B0604020202020204" pitchFamily="34" charset="0"/>
            </a:endParaRPr>
          </a:p>
          <a:p>
            <a:pPr marL="0" indent="0" algn="just">
              <a:spcBef>
                <a:spcPts val="0"/>
              </a:spcBef>
              <a:buNone/>
              <a:tabLst>
                <a:tab pos="0" algn="l"/>
              </a:tabLst>
            </a:pPr>
            <a:r>
              <a:rPr lang="tr-TR" sz="2200" dirty="0" smtClean="0">
                <a:latin typeface="Arial" panose="020B0604020202020204" pitchFamily="34" charset="0"/>
                <a:cs typeface="Arial" panose="020B0604020202020204" pitchFamily="34" charset="0"/>
              </a:rPr>
              <a:t>Ayrıca 3308’e göre çalıştırılan aday çırak, çırak ve kalfaların iş ortamı, sosyal güvenlik, iş güvenliği ve sağlık şartları bakımından teftişi Çalışma ve Sosyal Güvenlik Bakanlığı tarafından yapılmaktadır (m. 41).</a:t>
            </a:r>
          </a:p>
          <a:p>
            <a:pPr marL="0" indent="0" algn="just">
              <a:spcBef>
                <a:spcPts val="0"/>
              </a:spcBef>
              <a:buNone/>
              <a:tabLst>
                <a:tab pos="0" algn="l"/>
              </a:tabLst>
            </a:pPr>
            <a:endParaRPr lang="tr-TR" sz="2200" dirty="0" smtClean="0">
              <a:latin typeface="Arial" panose="020B0604020202020204" pitchFamily="34" charset="0"/>
              <a:cs typeface="Arial" panose="020B0604020202020204" pitchFamily="34" charset="0"/>
            </a:endParaRPr>
          </a:p>
          <a:p>
            <a:pPr marL="0" indent="0" algn="just">
              <a:spcBef>
                <a:spcPts val="0"/>
              </a:spcBef>
              <a:buNone/>
              <a:tabLst>
                <a:tab pos="0" algn="l"/>
              </a:tabLst>
            </a:pPr>
            <a:r>
              <a:rPr lang="tr-TR" sz="2200" dirty="0" smtClean="0">
                <a:latin typeface="Arial" panose="020B0604020202020204" pitchFamily="34" charset="0"/>
                <a:cs typeface="Arial" panose="020B0604020202020204" pitchFamily="34" charset="0"/>
              </a:rPr>
              <a:t>573 sayılı Özel Eğitim Hakkında Kanun Hükmünde Kararname’nin 26. maddesinde de özel eğitim okul ve kurumları ile özel eğitime destek sağlayan kurumların faaliyetlerinin teftişinin özel eğitim ve/veya rehberlik ve psikolojik danışma alanlarında yetişmiş müfettişlerce yapılacağı belirtilmektedir.</a:t>
            </a:r>
          </a:p>
          <a:p>
            <a:pPr marL="0" indent="0" algn="just">
              <a:spcBef>
                <a:spcPts val="0"/>
              </a:spcBef>
              <a:buNone/>
              <a:tabLst>
                <a:tab pos="0" algn="l"/>
              </a:tabLst>
            </a:pPr>
            <a:endParaRPr lang="tr-TR" sz="2200" dirty="0" smtClean="0">
              <a:latin typeface="Arial" panose="020B0604020202020204" pitchFamily="34" charset="0"/>
              <a:cs typeface="Arial" panose="020B0604020202020204" pitchFamily="34" charset="0"/>
            </a:endParaRPr>
          </a:p>
          <a:p>
            <a:pPr marL="0" indent="0" algn="just">
              <a:spcBef>
                <a:spcPts val="0"/>
              </a:spcBef>
              <a:buNone/>
              <a:tabLst>
                <a:tab pos="0" algn="l"/>
              </a:tabLst>
            </a:pPr>
            <a:r>
              <a:rPr lang="tr-TR" sz="2200" dirty="0" smtClean="0">
                <a:latin typeface="Arial" panose="020B0604020202020204" pitchFamily="34" charset="0"/>
                <a:cs typeface="Arial" panose="020B0604020202020204" pitchFamily="34" charset="0"/>
              </a:rPr>
              <a:t>Teftiş görevi illerde valilere verilmiştir. </a:t>
            </a:r>
            <a:r>
              <a:rPr lang="tr-TR"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Valilerin 5442 sayılı “İl İdaresi Kanunu” ile tüm kamu kuruluşlarını teftiş/denetleme görevi vardır</a:t>
            </a:r>
            <a:r>
              <a:rPr lang="tr-TR" sz="2200" dirty="0" smtClean="0">
                <a:latin typeface="Arial" panose="020B0604020202020204" pitchFamily="34" charset="0"/>
                <a:cs typeface="Arial" panose="020B0604020202020204" pitchFamily="34" charset="0"/>
              </a:rPr>
              <a:t>. Valiler bu görevi isterlerse Bakanlık veya genel müdürlük müfettişleri, bu kuruluşların yöneticileri veya memurları aracılığıyla yaptırabilir(m. 9/d).</a:t>
            </a:r>
          </a:p>
        </p:txBody>
      </p:sp>
    </p:spTree>
    <p:extLst>
      <p:ext uri="{BB962C8B-B14F-4D97-AF65-F5344CB8AC3E}">
        <p14:creationId xmlns:p14="http://schemas.microsoft.com/office/powerpoint/2010/main" val="1787756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4051" y="1"/>
            <a:ext cx="11704092" cy="682388"/>
          </a:xfrm>
        </p:spPr>
        <p:txBody>
          <a:bodyPr>
            <a:normAutofit fontScale="90000"/>
          </a:bodyPr>
          <a:lstStyle/>
          <a:p>
            <a:pPr>
              <a:lnSpc>
                <a:spcPct val="100000"/>
              </a:lnSpc>
            </a:pPr>
            <a:r>
              <a:rPr lang="tr-TR" dirty="0" smtClean="0"/>
              <a:t>Bugünkü durum</a:t>
            </a:r>
            <a:endParaRPr lang="tr-TR" dirty="0"/>
          </a:p>
        </p:txBody>
      </p:sp>
      <p:sp>
        <p:nvSpPr>
          <p:cNvPr id="3" name="İçerik Yer Tutucusu 2"/>
          <p:cNvSpPr>
            <a:spLocks noGrp="1"/>
          </p:cNvSpPr>
          <p:nvPr>
            <p:ph idx="1"/>
          </p:nvPr>
        </p:nvSpPr>
        <p:spPr>
          <a:xfrm>
            <a:off x="838199" y="682389"/>
            <a:ext cx="10980761" cy="6005014"/>
          </a:xfrm>
        </p:spPr>
        <p:txBody>
          <a:bodyPr>
            <a:normAutofit fontScale="92500" lnSpcReduction="20000"/>
          </a:bodyPr>
          <a:lstStyle/>
          <a:p>
            <a:pPr marL="0" indent="0" algn="just">
              <a:buNone/>
            </a:pPr>
            <a:r>
              <a:rPr lang="tr-TR" sz="3000" dirty="0"/>
              <a:t>MEB bünyesinde bir hizmet birimi olarak kurulan Teftişi Kurulu Başkanlığı’nın görevleri 1 </a:t>
            </a:r>
            <a:r>
              <a:rPr lang="tr-TR" sz="3000" dirty="0" err="1"/>
              <a:t>nolu</a:t>
            </a:r>
            <a:r>
              <a:rPr lang="tr-TR" sz="3000" dirty="0"/>
              <a:t> Cumhurbaşkanlığı Kararnamesinde düzenlenmiştir. Buna göre Teftiş Kurulu Başkanlığı </a:t>
            </a:r>
            <a:r>
              <a:rPr lang="tr-TR" sz="3000" dirty="0">
                <a:effectLst>
                  <a:outerShdw blurRad="38100" dist="38100" dir="2700000" algn="tl">
                    <a:srgbClr val="000000">
                      <a:alpha val="43137"/>
                    </a:srgbClr>
                  </a:outerShdw>
                </a:effectLst>
              </a:rPr>
              <a:t>Bakanın emri veya onayı </a:t>
            </a:r>
            <a:r>
              <a:rPr lang="tr-TR" sz="3000" dirty="0"/>
              <a:t>üzerine aşağıdaki görevleri yapar:</a:t>
            </a:r>
          </a:p>
          <a:p>
            <a:pPr lvl="0" algn="just"/>
            <a:r>
              <a:rPr lang="en-US" sz="3000" dirty="0" err="1"/>
              <a:t>Bakanlığın</a:t>
            </a:r>
            <a:r>
              <a:rPr lang="en-US" sz="3000" dirty="0"/>
              <a:t> </a:t>
            </a:r>
            <a:r>
              <a:rPr lang="en-US" sz="3000" dirty="0" err="1"/>
              <a:t>görev</a:t>
            </a:r>
            <a:r>
              <a:rPr lang="en-US" sz="3000" dirty="0"/>
              <a:t> </a:t>
            </a:r>
            <a:r>
              <a:rPr lang="en-US" sz="3000" dirty="0" err="1"/>
              <a:t>alanına</a:t>
            </a:r>
            <a:r>
              <a:rPr lang="en-US" sz="3000" dirty="0"/>
              <a:t> </a:t>
            </a:r>
            <a:r>
              <a:rPr lang="en-US" sz="3000" dirty="0" err="1"/>
              <a:t>giren</a:t>
            </a:r>
            <a:r>
              <a:rPr lang="en-US" sz="3000" dirty="0"/>
              <a:t> </a:t>
            </a:r>
            <a:r>
              <a:rPr lang="en-US" sz="3000" dirty="0" err="1"/>
              <a:t>konularda</a:t>
            </a:r>
            <a:r>
              <a:rPr lang="en-US" sz="3000" dirty="0"/>
              <a:t> </a:t>
            </a:r>
            <a:r>
              <a:rPr lang="en-US" sz="3000" dirty="0" err="1"/>
              <a:t>Bakanlık</a:t>
            </a:r>
            <a:r>
              <a:rPr lang="en-US" sz="3000" dirty="0"/>
              <a:t> </a:t>
            </a:r>
            <a:r>
              <a:rPr lang="en-US" sz="3000" dirty="0" err="1"/>
              <a:t>personeline</a:t>
            </a:r>
            <a:r>
              <a:rPr lang="en-US" sz="3000" dirty="0"/>
              <a:t>, </a:t>
            </a:r>
            <a:r>
              <a:rPr lang="en-US" sz="3000" dirty="0" err="1"/>
              <a:t>Bakanlık</a:t>
            </a:r>
            <a:r>
              <a:rPr lang="en-US" sz="3000" dirty="0"/>
              <a:t> </a:t>
            </a:r>
            <a:r>
              <a:rPr lang="en-US" sz="3000" dirty="0" err="1"/>
              <a:t>okul</a:t>
            </a:r>
            <a:r>
              <a:rPr lang="en-US" sz="3000" dirty="0"/>
              <a:t> </a:t>
            </a:r>
            <a:r>
              <a:rPr lang="en-US" sz="3000" dirty="0" err="1"/>
              <a:t>ve</a:t>
            </a:r>
            <a:r>
              <a:rPr lang="en-US" sz="3000" dirty="0"/>
              <a:t> </a:t>
            </a:r>
            <a:r>
              <a:rPr lang="en-US" sz="3000" dirty="0" err="1"/>
              <a:t>kurumlarına</a:t>
            </a:r>
            <a:r>
              <a:rPr lang="en-US" sz="3000" dirty="0"/>
              <a:t>, </a:t>
            </a:r>
            <a:r>
              <a:rPr lang="en-US" sz="3000" dirty="0" err="1"/>
              <a:t>özel</a:t>
            </a:r>
            <a:r>
              <a:rPr lang="en-US" sz="3000" dirty="0"/>
              <a:t> </a:t>
            </a:r>
            <a:r>
              <a:rPr lang="en-US" sz="3000" dirty="0" err="1"/>
              <a:t>öğretim</a:t>
            </a:r>
            <a:r>
              <a:rPr lang="en-US" sz="3000" dirty="0"/>
              <a:t> </a:t>
            </a:r>
            <a:r>
              <a:rPr lang="en-US" sz="3000" dirty="0" err="1"/>
              <a:t>kurumlarına</a:t>
            </a:r>
            <a:r>
              <a:rPr lang="en-US" sz="3000" dirty="0"/>
              <a:t> </a:t>
            </a:r>
            <a:r>
              <a:rPr lang="en-US" sz="3000" dirty="0" err="1"/>
              <a:t>ve</a:t>
            </a:r>
            <a:r>
              <a:rPr lang="en-US" sz="3000" dirty="0"/>
              <a:t> </a:t>
            </a:r>
            <a:r>
              <a:rPr lang="en-US" sz="3000" dirty="0" err="1"/>
              <a:t>gerçek</a:t>
            </a:r>
            <a:r>
              <a:rPr lang="en-US" sz="3000" dirty="0"/>
              <a:t> </a:t>
            </a:r>
            <a:r>
              <a:rPr lang="en-US" sz="3000" dirty="0" err="1"/>
              <a:t>ve</a:t>
            </a:r>
            <a:r>
              <a:rPr lang="en-US" sz="3000" dirty="0"/>
              <a:t> </a:t>
            </a:r>
            <a:r>
              <a:rPr lang="en-US" sz="3000" dirty="0" err="1"/>
              <a:t>tüzel</a:t>
            </a:r>
            <a:r>
              <a:rPr lang="en-US" sz="3000" dirty="0"/>
              <a:t> </a:t>
            </a:r>
            <a:r>
              <a:rPr lang="en-US" sz="3000" dirty="0" err="1"/>
              <a:t>kişilere</a:t>
            </a:r>
            <a:r>
              <a:rPr lang="en-US" sz="3000" dirty="0"/>
              <a:t> </a:t>
            </a:r>
            <a:r>
              <a:rPr lang="en-US" sz="3000" dirty="0" err="1">
                <a:effectLst>
                  <a:outerShdw blurRad="38100" dist="38100" dir="2700000" algn="tl">
                    <a:srgbClr val="000000">
                      <a:alpha val="43137"/>
                    </a:srgbClr>
                  </a:outerShdw>
                </a:effectLst>
              </a:rPr>
              <a:t>rehberlik</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etmek</a:t>
            </a:r>
            <a:r>
              <a:rPr lang="en-US" sz="3000" dirty="0"/>
              <a:t>,</a:t>
            </a:r>
            <a:endParaRPr lang="tr-TR" sz="3000" dirty="0"/>
          </a:p>
          <a:p>
            <a:pPr lvl="0" algn="just"/>
            <a:r>
              <a:rPr lang="en-US" sz="3000" dirty="0" err="1"/>
              <a:t>Bakanlığın</a:t>
            </a:r>
            <a:r>
              <a:rPr lang="en-US" sz="3000" dirty="0"/>
              <a:t> </a:t>
            </a:r>
            <a:r>
              <a:rPr lang="en-US" sz="3000" dirty="0" err="1"/>
              <a:t>görev</a:t>
            </a:r>
            <a:r>
              <a:rPr lang="en-US" sz="3000" dirty="0"/>
              <a:t> </a:t>
            </a:r>
            <a:r>
              <a:rPr lang="en-US" sz="3000" dirty="0" err="1"/>
              <a:t>alanına</a:t>
            </a:r>
            <a:r>
              <a:rPr lang="en-US" sz="3000" dirty="0"/>
              <a:t> </a:t>
            </a:r>
            <a:r>
              <a:rPr lang="en-US" sz="3000" dirty="0" err="1"/>
              <a:t>giren</a:t>
            </a:r>
            <a:r>
              <a:rPr lang="en-US" sz="3000" dirty="0"/>
              <a:t> </a:t>
            </a:r>
            <a:r>
              <a:rPr lang="en-US" sz="3000" dirty="0" err="1"/>
              <a:t>konularda</a:t>
            </a:r>
            <a:r>
              <a:rPr lang="en-US" sz="3000" dirty="0"/>
              <a:t> </a:t>
            </a:r>
            <a:r>
              <a:rPr lang="en-US" sz="3000" dirty="0" err="1"/>
              <a:t>faaliyet</a:t>
            </a:r>
            <a:r>
              <a:rPr lang="en-US" sz="3000" dirty="0"/>
              <a:t> </a:t>
            </a:r>
            <a:r>
              <a:rPr lang="en-US" sz="3000" dirty="0" err="1"/>
              <a:t>gösteren</a:t>
            </a:r>
            <a:r>
              <a:rPr lang="en-US" sz="3000" dirty="0"/>
              <a:t> </a:t>
            </a:r>
            <a:r>
              <a:rPr lang="en-US" sz="3000" dirty="0" err="1"/>
              <a:t>kamu</a:t>
            </a:r>
            <a:r>
              <a:rPr lang="en-US" sz="3000" dirty="0"/>
              <a:t> </a:t>
            </a:r>
            <a:r>
              <a:rPr lang="en-US" sz="3000" dirty="0" err="1"/>
              <a:t>kurum</a:t>
            </a:r>
            <a:r>
              <a:rPr lang="en-US" sz="3000" dirty="0"/>
              <a:t> </a:t>
            </a:r>
            <a:r>
              <a:rPr lang="en-US" sz="3000" dirty="0" err="1"/>
              <a:t>ve</a:t>
            </a:r>
            <a:r>
              <a:rPr lang="en-US" sz="3000" dirty="0"/>
              <a:t> </a:t>
            </a:r>
            <a:r>
              <a:rPr lang="en-US" sz="3000" dirty="0" err="1"/>
              <a:t>kuruluşları</a:t>
            </a:r>
            <a:r>
              <a:rPr lang="en-US" sz="3000" dirty="0"/>
              <a:t>, </a:t>
            </a:r>
            <a:r>
              <a:rPr lang="en-US" sz="3000" dirty="0" err="1"/>
              <a:t>gerçek</a:t>
            </a:r>
            <a:r>
              <a:rPr lang="en-US" sz="3000" dirty="0"/>
              <a:t> </a:t>
            </a:r>
            <a:r>
              <a:rPr lang="en-US" sz="3000" dirty="0" err="1"/>
              <a:t>ve</a:t>
            </a:r>
            <a:r>
              <a:rPr lang="en-US" sz="3000" dirty="0"/>
              <a:t> </a:t>
            </a:r>
            <a:r>
              <a:rPr lang="en-US" sz="3000" dirty="0" err="1"/>
              <a:t>tüzel</a:t>
            </a:r>
            <a:r>
              <a:rPr lang="en-US" sz="3000" dirty="0"/>
              <a:t> </a:t>
            </a:r>
            <a:r>
              <a:rPr lang="en-US" sz="3000" dirty="0" err="1"/>
              <a:t>kişiler</a:t>
            </a:r>
            <a:r>
              <a:rPr lang="en-US" sz="3000" dirty="0"/>
              <a:t> </a:t>
            </a:r>
            <a:r>
              <a:rPr lang="en-US" sz="3000" dirty="0" err="1"/>
              <a:t>ile</a:t>
            </a:r>
            <a:r>
              <a:rPr lang="en-US" sz="3000" dirty="0"/>
              <a:t> </a:t>
            </a:r>
            <a:r>
              <a:rPr lang="en-US" sz="3000" dirty="0" err="1"/>
              <a:t>gönüllü</a:t>
            </a:r>
            <a:r>
              <a:rPr lang="en-US" sz="3000" dirty="0"/>
              <a:t> </a:t>
            </a:r>
            <a:r>
              <a:rPr lang="en-US" sz="3000" dirty="0" err="1"/>
              <a:t>kuruluşlara</a:t>
            </a:r>
            <a:r>
              <a:rPr lang="en-US" sz="3000" dirty="0"/>
              <a:t>, </a:t>
            </a:r>
            <a:r>
              <a:rPr lang="en-US" sz="3000" dirty="0" err="1"/>
              <a:t>faaliyetlerinde</a:t>
            </a:r>
            <a:r>
              <a:rPr lang="en-US" sz="3000" dirty="0"/>
              <a:t> </a:t>
            </a:r>
            <a:r>
              <a:rPr lang="en-US" sz="3000" dirty="0" err="1"/>
              <a:t>yol</a:t>
            </a:r>
            <a:r>
              <a:rPr lang="en-US" sz="3000" dirty="0"/>
              <a:t> </a:t>
            </a:r>
            <a:r>
              <a:rPr lang="en-US" sz="3000" dirty="0" err="1"/>
              <a:t>gösterecek</a:t>
            </a:r>
            <a:r>
              <a:rPr lang="en-US" sz="3000" dirty="0"/>
              <a:t> </a:t>
            </a:r>
            <a:r>
              <a:rPr lang="en-US" sz="3000" dirty="0">
                <a:effectLst>
                  <a:outerShdw blurRad="38100" dist="38100" dir="2700000" algn="tl">
                    <a:srgbClr val="000000">
                      <a:alpha val="43137"/>
                    </a:srgbClr>
                  </a:outerShdw>
                </a:effectLst>
              </a:rPr>
              <a:t>plan </a:t>
            </a:r>
            <a:r>
              <a:rPr lang="en-US" sz="3000" dirty="0" err="1">
                <a:effectLst>
                  <a:outerShdw blurRad="38100" dist="38100" dir="2700000" algn="tl">
                    <a:srgbClr val="000000">
                      <a:alpha val="43137"/>
                    </a:srgbClr>
                  </a:outerShdw>
                </a:effectLst>
              </a:rPr>
              <a:t>ve</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programlar</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oluşturmak</a:t>
            </a:r>
            <a:r>
              <a:rPr lang="en-US" sz="3000" dirty="0">
                <a:effectLst>
                  <a:outerShdw blurRad="38100" dist="38100" dir="2700000" algn="tl">
                    <a:srgbClr val="000000">
                      <a:alpha val="43137"/>
                    </a:srgbClr>
                  </a:outerShdw>
                </a:effectLst>
              </a:rPr>
              <a:t> </a:t>
            </a:r>
            <a:r>
              <a:rPr lang="en-US" sz="3000" dirty="0" err="1"/>
              <a:t>ve</a:t>
            </a:r>
            <a:r>
              <a:rPr lang="en-US" sz="3000" dirty="0"/>
              <a:t> </a:t>
            </a:r>
            <a:r>
              <a:rPr lang="en-US" sz="3000" dirty="0" err="1">
                <a:effectLst>
                  <a:outerShdw blurRad="38100" dist="38100" dir="2700000" algn="tl">
                    <a:srgbClr val="000000">
                      <a:alpha val="43137"/>
                    </a:srgbClr>
                  </a:outerShdw>
                </a:effectLst>
              </a:rPr>
              <a:t>rehberlik</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etmek</a:t>
            </a:r>
            <a:r>
              <a:rPr lang="en-US" sz="3000" dirty="0"/>
              <a:t>,</a:t>
            </a:r>
            <a:endParaRPr lang="tr-TR" sz="3000" dirty="0"/>
          </a:p>
          <a:p>
            <a:pPr lvl="0" algn="just"/>
            <a:r>
              <a:rPr lang="en-US" sz="3000" dirty="0" err="1"/>
              <a:t>Bakanlık</a:t>
            </a:r>
            <a:r>
              <a:rPr lang="en-US" sz="3000" dirty="0"/>
              <a:t> </a:t>
            </a:r>
            <a:r>
              <a:rPr lang="en-US" sz="3000" dirty="0" err="1"/>
              <a:t>tarafından</a:t>
            </a:r>
            <a:r>
              <a:rPr lang="en-US" sz="3000" dirty="0"/>
              <a:t> </a:t>
            </a:r>
            <a:r>
              <a:rPr lang="en-US" sz="3000" dirty="0" err="1"/>
              <a:t>veya</a:t>
            </a:r>
            <a:r>
              <a:rPr lang="en-US" sz="3000" dirty="0"/>
              <a:t> </a:t>
            </a:r>
            <a:r>
              <a:rPr lang="en-US" sz="3000" dirty="0" err="1"/>
              <a:t>Bakanlığın</a:t>
            </a:r>
            <a:r>
              <a:rPr lang="en-US" sz="3000" dirty="0"/>
              <a:t> </a:t>
            </a:r>
            <a:r>
              <a:rPr lang="en-US" sz="3000" dirty="0" err="1"/>
              <a:t>denetiminde</a:t>
            </a:r>
            <a:r>
              <a:rPr lang="en-US" sz="3000" dirty="0"/>
              <a:t> </a:t>
            </a:r>
            <a:r>
              <a:rPr lang="en-US" sz="3000" dirty="0" err="1"/>
              <a:t>sunulan</a:t>
            </a:r>
            <a:r>
              <a:rPr lang="en-US" sz="3000" dirty="0"/>
              <a:t> </a:t>
            </a:r>
            <a:r>
              <a:rPr lang="en-US" sz="3000" dirty="0" err="1"/>
              <a:t>hizmetlerin</a:t>
            </a:r>
            <a:r>
              <a:rPr lang="en-US" sz="3000" dirty="0"/>
              <a:t> </a:t>
            </a:r>
            <a:r>
              <a:rPr lang="en-US" sz="3000" dirty="0" err="1"/>
              <a:t>kontrol</a:t>
            </a:r>
            <a:r>
              <a:rPr lang="en-US" sz="3000" dirty="0"/>
              <a:t> </a:t>
            </a:r>
            <a:r>
              <a:rPr lang="en-US" sz="3000" dirty="0" err="1"/>
              <a:t>ve</a:t>
            </a:r>
            <a:r>
              <a:rPr lang="en-US" sz="3000" dirty="0"/>
              <a:t> </a:t>
            </a:r>
            <a:r>
              <a:rPr lang="en-US" sz="3000" dirty="0" err="1"/>
              <a:t>denetimini</a:t>
            </a:r>
            <a:r>
              <a:rPr lang="en-US" sz="3000" dirty="0"/>
              <a:t> </a:t>
            </a:r>
            <a:r>
              <a:rPr lang="en-US" sz="3000" dirty="0" err="1"/>
              <a:t>ilgili</a:t>
            </a:r>
            <a:r>
              <a:rPr lang="en-US" sz="3000" dirty="0"/>
              <a:t> </a:t>
            </a:r>
            <a:r>
              <a:rPr lang="en-US" sz="3000" dirty="0" err="1"/>
              <a:t>birimlerle</a:t>
            </a:r>
            <a:r>
              <a:rPr lang="en-US" sz="3000" dirty="0"/>
              <a:t> </a:t>
            </a:r>
            <a:r>
              <a:rPr lang="en-US" sz="3000" dirty="0" err="1"/>
              <a:t>iş</a:t>
            </a:r>
            <a:r>
              <a:rPr lang="en-US" sz="3000" dirty="0"/>
              <a:t> </a:t>
            </a:r>
            <a:r>
              <a:rPr lang="en-US" sz="3000" dirty="0" err="1"/>
              <a:t>birliği</a:t>
            </a:r>
            <a:r>
              <a:rPr lang="en-US" sz="3000" dirty="0"/>
              <a:t> </a:t>
            </a:r>
            <a:r>
              <a:rPr lang="en-US" sz="3000" dirty="0" err="1"/>
              <a:t>içinde</a:t>
            </a:r>
            <a:r>
              <a:rPr lang="en-US" sz="3000" dirty="0"/>
              <a:t> </a:t>
            </a:r>
            <a:r>
              <a:rPr lang="en-US" sz="3000" dirty="0" err="1"/>
              <a:t>yapmak</a:t>
            </a:r>
            <a:r>
              <a:rPr lang="en-US" sz="3000" dirty="0"/>
              <a:t>, </a:t>
            </a:r>
            <a:r>
              <a:rPr lang="en-US" sz="3000" dirty="0" err="1"/>
              <a:t>süreç</a:t>
            </a:r>
            <a:r>
              <a:rPr lang="en-US" sz="3000" dirty="0"/>
              <a:t> </a:t>
            </a:r>
            <a:r>
              <a:rPr lang="en-US" sz="3000" dirty="0" err="1"/>
              <a:t>ve</a:t>
            </a:r>
            <a:r>
              <a:rPr lang="en-US" sz="3000" dirty="0"/>
              <a:t> </a:t>
            </a:r>
            <a:r>
              <a:rPr lang="en-US" sz="3000" dirty="0" err="1"/>
              <a:t>sonuçlarını</a:t>
            </a:r>
            <a:r>
              <a:rPr lang="en-US" sz="3000" dirty="0"/>
              <a:t> </a:t>
            </a:r>
            <a:r>
              <a:rPr lang="en-US" sz="3000" dirty="0" err="1">
                <a:effectLst>
                  <a:outerShdw blurRad="38100" dist="38100" dir="2700000" algn="tl">
                    <a:srgbClr val="000000">
                      <a:alpha val="43137"/>
                    </a:srgbClr>
                  </a:outerShdw>
                </a:effectLst>
              </a:rPr>
              <a:t>mevzuata</a:t>
            </a:r>
            <a:r>
              <a:rPr lang="en-US" sz="3000" dirty="0"/>
              <a:t>, </a:t>
            </a:r>
            <a:r>
              <a:rPr lang="en-US" sz="3000" dirty="0" err="1"/>
              <a:t>önceden</a:t>
            </a:r>
            <a:r>
              <a:rPr lang="en-US" sz="3000" dirty="0"/>
              <a:t> </a:t>
            </a:r>
            <a:r>
              <a:rPr lang="en-US" sz="3000" dirty="0" err="1"/>
              <a:t>belirlenmiş</a:t>
            </a:r>
            <a:r>
              <a:rPr lang="en-US" sz="3000" dirty="0"/>
              <a:t> </a:t>
            </a:r>
            <a:r>
              <a:rPr lang="en-US" sz="3000" dirty="0" err="1">
                <a:effectLst>
                  <a:outerShdw blurRad="38100" dist="38100" dir="2700000" algn="tl">
                    <a:srgbClr val="000000">
                      <a:alpha val="43137"/>
                    </a:srgbClr>
                  </a:outerShdw>
                </a:effectLst>
              </a:rPr>
              <a:t>amaç</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ve</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hedeflere</a:t>
            </a:r>
            <a:r>
              <a:rPr lang="en-US" sz="3000" dirty="0"/>
              <a:t>, </a:t>
            </a:r>
            <a:r>
              <a:rPr lang="en-US" sz="3000" dirty="0" err="1">
                <a:effectLst>
                  <a:outerShdw blurRad="38100" dist="38100" dir="2700000" algn="tl">
                    <a:srgbClr val="000000">
                      <a:alpha val="43137"/>
                    </a:srgbClr>
                  </a:outerShdw>
                </a:effectLst>
              </a:rPr>
              <a:t>performans</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ölçütlerine</a:t>
            </a:r>
            <a:r>
              <a:rPr lang="en-US" sz="3000" dirty="0">
                <a:effectLst>
                  <a:outerShdw blurRad="38100" dist="38100" dir="2700000" algn="tl">
                    <a:srgbClr val="000000">
                      <a:alpha val="43137"/>
                    </a:srgbClr>
                  </a:outerShdw>
                </a:effectLst>
              </a:rPr>
              <a:t> </a:t>
            </a:r>
            <a:r>
              <a:rPr lang="en-US" sz="3000" dirty="0" err="1"/>
              <a:t>ve</a:t>
            </a:r>
            <a:r>
              <a:rPr lang="en-US" sz="3000" dirty="0"/>
              <a:t> </a:t>
            </a:r>
            <a:r>
              <a:rPr lang="en-US" sz="3000" dirty="0" err="1">
                <a:effectLst>
                  <a:outerShdw blurRad="38100" dist="38100" dir="2700000" algn="tl">
                    <a:srgbClr val="000000">
                      <a:alpha val="43137"/>
                    </a:srgbClr>
                  </a:outerShdw>
                </a:effectLst>
              </a:rPr>
              <a:t>kalite</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standartları</a:t>
            </a:r>
            <a:r>
              <a:rPr lang="en-US" sz="3000" dirty="0" err="1"/>
              <a:t>na</a:t>
            </a:r>
            <a:r>
              <a:rPr lang="en-US" sz="3000" dirty="0"/>
              <a:t> </a:t>
            </a:r>
            <a:r>
              <a:rPr lang="en-US" sz="3000" dirty="0" err="1"/>
              <a:t>göre</a:t>
            </a:r>
            <a:r>
              <a:rPr lang="en-US" sz="3000" dirty="0"/>
              <a:t> </a:t>
            </a:r>
            <a:r>
              <a:rPr lang="en-US" sz="3000" dirty="0" err="1">
                <a:effectLst>
                  <a:outerShdw blurRad="38100" dist="38100" dir="2700000" algn="tl">
                    <a:srgbClr val="000000">
                      <a:alpha val="43137"/>
                    </a:srgbClr>
                  </a:outerShdw>
                </a:effectLst>
              </a:rPr>
              <a:t>analiz</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etmek</a:t>
            </a:r>
            <a:r>
              <a:rPr lang="en-US" sz="3000" dirty="0"/>
              <a:t>, </a:t>
            </a:r>
            <a:r>
              <a:rPr lang="en-US" sz="3000" dirty="0" err="1">
                <a:effectLst>
                  <a:outerShdw blurRad="38100" dist="38100" dir="2700000" algn="tl">
                    <a:srgbClr val="000000">
                      <a:alpha val="43137"/>
                    </a:srgbClr>
                  </a:outerShdw>
                </a:effectLst>
              </a:rPr>
              <a:t>karşılaştırmak</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ve</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ölçmek</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kanıtlara</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dayalı</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olarak</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değerlendirmek</a:t>
            </a:r>
            <a:r>
              <a:rPr lang="en-US" sz="3000" dirty="0">
                <a:effectLst>
                  <a:outerShdw blurRad="38100" dist="38100" dir="2700000" algn="tl">
                    <a:srgbClr val="000000">
                      <a:alpha val="43137"/>
                    </a:srgbClr>
                  </a:outerShdw>
                </a:effectLst>
              </a:rPr>
              <a:t>, </a:t>
            </a:r>
            <a:r>
              <a:rPr lang="en-US" sz="3000" dirty="0" err="1"/>
              <a:t>elde</a:t>
            </a:r>
            <a:r>
              <a:rPr lang="en-US" sz="3000" dirty="0"/>
              <a:t> </a:t>
            </a:r>
            <a:r>
              <a:rPr lang="en-US" sz="3000" dirty="0" err="1"/>
              <a:t>edilen</a:t>
            </a:r>
            <a:r>
              <a:rPr lang="en-US" sz="3000" dirty="0"/>
              <a:t> </a:t>
            </a:r>
            <a:r>
              <a:rPr lang="en-US" sz="3000" dirty="0" err="1"/>
              <a:t>sonuçları</a:t>
            </a:r>
            <a:r>
              <a:rPr lang="en-US" sz="3000" dirty="0"/>
              <a:t> </a:t>
            </a:r>
            <a:r>
              <a:rPr lang="en-US" sz="3000" dirty="0" err="1">
                <a:effectLst>
                  <a:outerShdw blurRad="38100" dist="38100" dir="2700000" algn="tl">
                    <a:srgbClr val="000000">
                      <a:alpha val="43137"/>
                    </a:srgbClr>
                  </a:outerShdw>
                </a:effectLst>
              </a:rPr>
              <a:t>rapor</a:t>
            </a:r>
            <a:r>
              <a:rPr lang="en-US" sz="3000" dirty="0"/>
              <a:t> </a:t>
            </a:r>
            <a:r>
              <a:rPr lang="en-US" sz="3000" dirty="0" err="1"/>
              <a:t>hâline</a:t>
            </a:r>
            <a:r>
              <a:rPr lang="en-US" sz="3000" dirty="0"/>
              <a:t> </a:t>
            </a:r>
            <a:r>
              <a:rPr lang="en-US" sz="3000" dirty="0" err="1"/>
              <a:t>getirerek</a:t>
            </a:r>
            <a:r>
              <a:rPr lang="en-US" sz="3000" dirty="0"/>
              <a:t> </a:t>
            </a:r>
            <a:r>
              <a:rPr lang="en-US" sz="3000" dirty="0" err="1"/>
              <a:t>ilgili</a:t>
            </a:r>
            <a:r>
              <a:rPr lang="en-US" sz="3000" dirty="0"/>
              <a:t> </a:t>
            </a:r>
            <a:r>
              <a:rPr lang="en-US" sz="3000" dirty="0" err="1"/>
              <a:t>birimlere</a:t>
            </a:r>
            <a:r>
              <a:rPr lang="en-US" sz="3000" dirty="0"/>
              <a:t> </a:t>
            </a:r>
            <a:r>
              <a:rPr lang="en-US" sz="3000" dirty="0" err="1"/>
              <a:t>ve</a:t>
            </a:r>
            <a:r>
              <a:rPr lang="en-US" sz="3000" dirty="0"/>
              <a:t> </a:t>
            </a:r>
            <a:r>
              <a:rPr lang="en-US" sz="3000" dirty="0" err="1"/>
              <a:t>kişilere</a:t>
            </a:r>
            <a:r>
              <a:rPr lang="en-US" sz="3000" dirty="0"/>
              <a:t> </a:t>
            </a:r>
            <a:r>
              <a:rPr lang="en-US" sz="3000" dirty="0" err="1"/>
              <a:t>iletmek</a:t>
            </a:r>
            <a:r>
              <a:rPr lang="en-US" sz="3000" dirty="0"/>
              <a:t>, </a:t>
            </a:r>
            <a:endParaRPr lang="tr-TR" sz="3000" dirty="0"/>
          </a:p>
          <a:p>
            <a:endParaRPr lang="tr-TR" dirty="0"/>
          </a:p>
        </p:txBody>
      </p:sp>
    </p:spTree>
    <p:extLst>
      <p:ext uri="{BB962C8B-B14F-4D97-AF65-F5344CB8AC3E}">
        <p14:creationId xmlns:p14="http://schemas.microsoft.com/office/powerpoint/2010/main" val="273822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4051" y="1"/>
            <a:ext cx="11704092" cy="682388"/>
          </a:xfrm>
        </p:spPr>
        <p:txBody>
          <a:bodyPr>
            <a:normAutofit fontScale="90000"/>
          </a:bodyPr>
          <a:lstStyle/>
          <a:p>
            <a:pPr>
              <a:lnSpc>
                <a:spcPct val="100000"/>
              </a:lnSpc>
            </a:pPr>
            <a:r>
              <a:rPr lang="tr-TR" dirty="0" smtClean="0"/>
              <a:t>Bugünkü durum</a:t>
            </a:r>
            <a:endParaRPr lang="tr-TR" dirty="0"/>
          </a:p>
        </p:txBody>
      </p:sp>
      <p:sp>
        <p:nvSpPr>
          <p:cNvPr id="3" name="İçerik Yer Tutucusu 2"/>
          <p:cNvSpPr>
            <a:spLocks noGrp="1"/>
          </p:cNvSpPr>
          <p:nvPr>
            <p:ph idx="1"/>
          </p:nvPr>
        </p:nvSpPr>
        <p:spPr>
          <a:xfrm>
            <a:off x="838199" y="682389"/>
            <a:ext cx="10980761" cy="5977717"/>
          </a:xfrm>
        </p:spPr>
        <p:txBody>
          <a:bodyPr>
            <a:normAutofit/>
          </a:bodyPr>
          <a:lstStyle/>
          <a:p>
            <a:pPr lvl="0" algn="just"/>
            <a:r>
              <a:rPr lang="en-US" dirty="0" err="1" smtClean="0"/>
              <a:t>Bakanlık</a:t>
            </a:r>
            <a:r>
              <a:rPr lang="en-US" dirty="0" smtClean="0"/>
              <a:t> </a:t>
            </a:r>
            <a:r>
              <a:rPr lang="en-US" dirty="0" err="1" smtClean="0"/>
              <a:t>teşkilatı</a:t>
            </a:r>
            <a:r>
              <a:rPr lang="en-US" dirty="0" smtClean="0"/>
              <a:t> </a:t>
            </a:r>
            <a:r>
              <a:rPr lang="en-US" dirty="0" err="1" smtClean="0"/>
              <a:t>ve</a:t>
            </a:r>
            <a:r>
              <a:rPr lang="en-US" dirty="0" smtClean="0"/>
              <a:t> </a:t>
            </a:r>
            <a:r>
              <a:rPr lang="en-US" dirty="0" err="1" smtClean="0"/>
              <a:t>personeli</a:t>
            </a:r>
            <a:r>
              <a:rPr lang="en-US" dirty="0" smtClean="0"/>
              <a:t> </a:t>
            </a:r>
            <a:r>
              <a:rPr lang="en-US" dirty="0" err="1" smtClean="0"/>
              <a:t>ile</a:t>
            </a:r>
            <a:r>
              <a:rPr lang="en-US" dirty="0" smtClean="0"/>
              <a:t> </a:t>
            </a:r>
            <a:r>
              <a:rPr lang="en-US" dirty="0" err="1" smtClean="0"/>
              <a:t>Bakanlığın</a:t>
            </a:r>
            <a:r>
              <a:rPr lang="en-US" dirty="0" smtClean="0"/>
              <a:t> </a:t>
            </a:r>
            <a:r>
              <a:rPr lang="en-US" dirty="0" err="1" smtClean="0"/>
              <a:t>denetimi</a:t>
            </a:r>
            <a:r>
              <a:rPr lang="en-US" dirty="0" smtClean="0"/>
              <a:t> </a:t>
            </a:r>
            <a:r>
              <a:rPr lang="en-US" dirty="0" err="1" smtClean="0"/>
              <a:t>altındaki</a:t>
            </a:r>
            <a:r>
              <a:rPr lang="en-US" dirty="0" smtClean="0"/>
              <a:t> her </a:t>
            </a:r>
            <a:r>
              <a:rPr lang="en-US" dirty="0" err="1" smtClean="0"/>
              <a:t>türlü</a:t>
            </a:r>
            <a:r>
              <a:rPr lang="en-US" dirty="0" smtClean="0"/>
              <a:t> </a:t>
            </a:r>
            <a:r>
              <a:rPr lang="en-US" dirty="0" err="1" smtClean="0"/>
              <a:t>kuruluşun</a:t>
            </a:r>
            <a:r>
              <a:rPr lang="en-US" dirty="0" smtClean="0"/>
              <a:t> </a:t>
            </a:r>
            <a:r>
              <a:rPr lang="en-US" dirty="0" err="1" smtClean="0"/>
              <a:t>faaliyet</a:t>
            </a:r>
            <a:r>
              <a:rPr lang="en-US" dirty="0" smtClean="0"/>
              <a:t> </a:t>
            </a:r>
            <a:r>
              <a:rPr lang="en-US" dirty="0" err="1" smtClean="0"/>
              <a:t>ve</a:t>
            </a:r>
            <a:r>
              <a:rPr lang="en-US" dirty="0" smtClean="0"/>
              <a:t> </a:t>
            </a:r>
            <a:r>
              <a:rPr lang="en-US" dirty="0" err="1" smtClean="0"/>
              <a:t>işlemlerine</a:t>
            </a:r>
            <a:r>
              <a:rPr lang="en-US" dirty="0" smtClean="0"/>
              <a:t> </a:t>
            </a:r>
            <a:r>
              <a:rPr lang="en-US" dirty="0" err="1" smtClean="0"/>
              <a:t>ilişkin</a:t>
            </a:r>
            <a:r>
              <a:rPr lang="en-US" dirty="0" smtClean="0"/>
              <a:t> </a:t>
            </a:r>
            <a:r>
              <a:rPr lang="en-US" dirty="0" err="1" smtClean="0"/>
              <a:t>olarak</a:t>
            </a:r>
            <a:r>
              <a:rPr lang="en-US" dirty="0" smtClean="0"/>
              <a:t>, </a:t>
            </a:r>
            <a:r>
              <a:rPr lang="en-US" dirty="0" err="1" smtClean="0">
                <a:effectLst>
                  <a:outerShdw blurRad="38100" dist="38100" dir="2700000" algn="tl">
                    <a:srgbClr val="000000">
                      <a:alpha val="43137"/>
                    </a:srgbClr>
                  </a:outerShdw>
                </a:effectLst>
              </a:rPr>
              <a:t>usulsüzlükleri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önleyici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eğitici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ve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rehberlik</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yaklaşımını</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ön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plana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çıkaran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bir</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anlayışla</a:t>
            </a:r>
            <a:r>
              <a:rPr lang="en-US" dirty="0" smtClean="0">
                <a:effectLst>
                  <a:outerShdw blurRad="38100" dist="38100" dir="2700000" algn="tl">
                    <a:srgbClr val="000000">
                      <a:alpha val="43137"/>
                    </a:srgbClr>
                  </a:outerShdw>
                </a:effectLst>
              </a:rPr>
              <a:t>,</a:t>
            </a:r>
            <a:r>
              <a:rPr lang="en-US" dirty="0" smtClean="0"/>
              <a:t> </a:t>
            </a:r>
            <a:r>
              <a:rPr lang="en-US" dirty="0" err="1" smtClean="0"/>
              <a:t>Bakanlığın</a:t>
            </a:r>
            <a:r>
              <a:rPr lang="en-US" dirty="0" smtClean="0"/>
              <a:t> </a:t>
            </a:r>
            <a:r>
              <a:rPr lang="en-US" dirty="0" err="1" smtClean="0"/>
              <a:t>görev</a:t>
            </a:r>
            <a:r>
              <a:rPr lang="en-US" dirty="0" smtClean="0"/>
              <a:t> </a:t>
            </a:r>
            <a:r>
              <a:rPr lang="en-US" dirty="0" err="1" smtClean="0"/>
              <a:t>ve</a:t>
            </a:r>
            <a:r>
              <a:rPr lang="en-US" dirty="0" smtClean="0"/>
              <a:t> </a:t>
            </a:r>
            <a:r>
              <a:rPr lang="en-US" dirty="0" err="1" smtClean="0"/>
              <a:t>yetkileri</a:t>
            </a:r>
            <a:r>
              <a:rPr lang="en-US" dirty="0" smtClean="0"/>
              <a:t> </a:t>
            </a:r>
            <a:r>
              <a:rPr lang="en-US" dirty="0" err="1" smtClean="0"/>
              <a:t>çerçevesinde</a:t>
            </a:r>
            <a:r>
              <a:rPr lang="en-US" dirty="0" smtClean="0"/>
              <a:t> </a:t>
            </a:r>
            <a:r>
              <a:rPr lang="en-US" dirty="0" err="1" smtClean="0">
                <a:effectLst>
                  <a:outerShdw blurRad="38100" dist="38100" dir="2700000" algn="tl">
                    <a:srgbClr val="000000">
                      <a:alpha val="43137"/>
                    </a:srgbClr>
                  </a:outerShdw>
                </a:effectLst>
              </a:rPr>
              <a:t>denetim</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inceleme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ve</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soruşturma</a:t>
            </a:r>
            <a:r>
              <a:rPr lang="en-US" dirty="0" smtClean="0">
                <a:effectLst>
                  <a:outerShdw blurRad="38100" dist="38100" dir="2700000" algn="tl">
                    <a:srgbClr val="000000">
                      <a:alpha val="43137"/>
                    </a:srgbClr>
                  </a:outerShdw>
                </a:effectLst>
              </a:rPr>
              <a:t> </a:t>
            </a:r>
            <a:r>
              <a:rPr lang="en-US" dirty="0" err="1" smtClean="0"/>
              <a:t>iş</a:t>
            </a:r>
            <a:r>
              <a:rPr lang="en-US" dirty="0" smtClean="0"/>
              <a:t> </a:t>
            </a:r>
            <a:r>
              <a:rPr lang="en-US" dirty="0" err="1" smtClean="0"/>
              <a:t>ve</a:t>
            </a:r>
            <a:r>
              <a:rPr lang="en-US" dirty="0" smtClean="0"/>
              <a:t> </a:t>
            </a:r>
            <a:r>
              <a:rPr lang="en-US" dirty="0" err="1" smtClean="0"/>
              <a:t>işlemlerini</a:t>
            </a:r>
            <a:r>
              <a:rPr lang="en-US" dirty="0" smtClean="0"/>
              <a:t> </a:t>
            </a:r>
            <a:r>
              <a:rPr lang="en-US" dirty="0" err="1" smtClean="0">
                <a:effectLst>
                  <a:outerShdw blurRad="38100" dist="38100" dir="2700000" algn="tl">
                    <a:srgbClr val="000000">
                      <a:alpha val="43137"/>
                    </a:srgbClr>
                  </a:outerShdw>
                </a:effectLst>
              </a:rPr>
              <a:t>Bakanlık</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Maarif</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Müfettişleri</a:t>
            </a:r>
            <a:r>
              <a:rPr lang="en-US" dirty="0" smtClean="0">
                <a:effectLst>
                  <a:outerShdw blurRad="38100" dist="38100" dir="2700000" algn="tl">
                    <a:srgbClr val="000000">
                      <a:alpha val="43137"/>
                    </a:srgbClr>
                  </a:outerShdw>
                </a:effectLst>
              </a:rPr>
              <a:t> </a:t>
            </a:r>
            <a:r>
              <a:rPr lang="en-US" dirty="0" err="1" smtClean="0"/>
              <a:t>aracılığıyla</a:t>
            </a:r>
            <a:r>
              <a:rPr lang="en-US" dirty="0" smtClean="0"/>
              <a:t> </a:t>
            </a:r>
            <a:r>
              <a:rPr lang="en-US" dirty="0" err="1" smtClean="0"/>
              <a:t>yapmak</a:t>
            </a:r>
            <a:r>
              <a:rPr lang="en-US" dirty="0" smtClean="0"/>
              <a:t>,</a:t>
            </a:r>
            <a:endParaRPr lang="tr-TR" dirty="0" smtClean="0"/>
          </a:p>
          <a:p>
            <a:pPr lvl="0" algn="just"/>
            <a:r>
              <a:rPr lang="en-US" dirty="0" smtClean="0"/>
              <a:t>Her </a:t>
            </a:r>
            <a:r>
              <a:rPr lang="en-US" dirty="0" err="1" smtClean="0"/>
              <a:t>derece</a:t>
            </a:r>
            <a:r>
              <a:rPr lang="en-US" dirty="0" smtClean="0"/>
              <a:t> </a:t>
            </a:r>
            <a:r>
              <a:rPr lang="en-US" dirty="0" err="1" smtClean="0"/>
              <a:t>ve</a:t>
            </a:r>
            <a:r>
              <a:rPr lang="en-US" dirty="0" smtClean="0"/>
              <a:t> </a:t>
            </a:r>
            <a:r>
              <a:rPr lang="en-US" dirty="0" err="1" smtClean="0"/>
              <a:t>türdeki</a:t>
            </a:r>
            <a:r>
              <a:rPr lang="en-US" dirty="0" smtClean="0"/>
              <a:t> </a:t>
            </a:r>
            <a:r>
              <a:rPr lang="en-US" dirty="0" err="1" smtClean="0"/>
              <a:t>örgün</a:t>
            </a:r>
            <a:r>
              <a:rPr lang="en-US" dirty="0" smtClean="0"/>
              <a:t> </a:t>
            </a:r>
            <a:r>
              <a:rPr lang="en-US" dirty="0" err="1" smtClean="0"/>
              <a:t>ve</a:t>
            </a:r>
            <a:r>
              <a:rPr lang="en-US" dirty="0" smtClean="0"/>
              <a:t> </a:t>
            </a:r>
            <a:r>
              <a:rPr lang="en-US" dirty="0" err="1" smtClean="0"/>
              <a:t>yaygın</a:t>
            </a:r>
            <a:r>
              <a:rPr lang="en-US" dirty="0" smtClean="0"/>
              <a:t> </a:t>
            </a:r>
            <a:r>
              <a:rPr lang="en-US" dirty="0" err="1" smtClean="0"/>
              <a:t>eğitim</a:t>
            </a:r>
            <a:r>
              <a:rPr lang="en-US" dirty="0" smtClean="0"/>
              <a:t> </a:t>
            </a:r>
            <a:r>
              <a:rPr lang="en-US" dirty="0" err="1" smtClean="0"/>
              <a:t>kurumları</a:t>
            </a:r>
            <a:r>
              <a:rPr lang="en-US" dirty="0" smtClean="0"/>
              <a:t> </a:t>
            </a:r>
            <a:r>
              <a:rPr lang="en-US" dirty="0" err="1" smtClean="0"/>
              <a:t>ile</a:t>
            </a:r>
            <a:r>
              <a:rPr lang="en-US" dirty="0" smtClean="0"/>
              <a:t> </a:t>
            </a:r>
            <a:r>
              <a:rPr lang="en-US" dirty="0" err="1" smtClean="0"/>
              <a:t>il</a:t>
            </a:r>
            <a:r>
              <a:rPr lang="en-US" dirty="0" smtClean="0"/>
              <a:t> </a:t>
            </a:r>
            <a:r>
              <a:rPr lang="en-US" dirty="0" err="1" smtClean="0"/>
              <a:t>ve</a:t>
            </a:r>
            <a:r>
              <a:rPr lang="en-US" dirty="0" smtClean="0"/>
              <a:t> </a:t>
            </a:r>
            <a:r>
              <a:rPr lang="en-US" dirty="0" err="1" smtClean="0"/>
              <a:t>ilçe</a:t>
            </a:r>
            <a:r>
              <a:rPr lang="en-US" dirty="0" smtClean="0"/>
              <a:t> </a:t>
            </a:r>
            <a:r>
              <a:rPr lang="en-US" dirty="0" err="1" smtClean="0"/>
              <a:t>millî</a:t>
            </a:r>
            <a:r>
              <a:rPr lang="en-US" dirty="0" smtClean="0"/>
              <a:t> </a:t>
            </a:r>
            <a:r>
              <a:rPr lang="en-US" dirty="0" err="1" smtClean="0"/>
              <a:t>eğitim</a:t>
            </a:r>
            <a:r>
              <a:rPr lang="en-US" dirty="0" smtClean="0"/>
              <a:t> </a:t>
            </a:r>
            <a:r>
              <a:rPr lang="en-US" dirty="0" err="1" smtClean="0"/>
              <a:t>müdürlüklerinin</a:t>
            </a:r>
            <a:r>
              <a:rPr lang="en-US" dirty="0" smtClean="0"/>
              <a:t> </a:t>
            </a:r>
            <a:r>
              <a:rPr lang="en-US" dirty="0" err="1" smtClean="0"/>
              <a:t>rehberlik</a:t>
            </a:r>
            <a:r>
              <a:rPr lang="en-US" dirty="0" smtClean="0"/>
              <a:t>, </a:t>
            </a:r>
            <a:r>
              <a:rPr lang="en-US" dirty="0" err="1" smtClean="0"/>
              <a:t>işbaşında</a:t>
            </a:r>
            <a:r>
              <a:rPr lang="en-US" dirty="0" smtClean="0"/>
              <a:t> </a:t>
            </a:r>
            <a:r>
              <a:rPr lang="en-US" dirty="0" err="1" smtClean="0"/>
              <a:t>yetiştirme</a:t>
            </a:r>
            <a:r>
              <a:rPr lang="en-US" dirty="0" smtClean="0"/>
              <a:t>, </a:t>
            </a:r>
            <a:r>
              <a:rPr lang="en-US" dirty="0" err="1" smtClean="0"/>
              <a:t>denetim</a:t>
            </a:r>
            <a:r>
              <a:rPr lang="en-US" dirty="0" smtClean="0"/>
              <a:t>, </a:t>
            </a:r>
            <a:r>
              <a:rPr lang="en-US" dirty="0" err="1" smtClean="0"/>
              <a:t>değerlendirme</a:t>
            </a:r>
            <a:r>
              <a:rPr lang="en-US" dirty="0" smtClean="0"/>
              <a:t>, </a:t>
            </a:r>
            <a:r>
              <a:rPr lang="en-US" dirty="0" err="1" smtClean="0"/>
              <a:t>inceleme</a:t>
            </a:r>
            <a:r>
              <a:rPr lang="en-US" dirty="0" smtClean="0"/>
              <a:t>, </a:t>
            </a:r>
            <a:r>
              <a:rPr lang="en-US" dirty="0" err="1" smtClean="0"/>
              <a:t>araştırma</a:t>
            </a:r>
            <a:r>
              <a:rPr lang="en-US" dirty="0" smtClean="0"/>
              <a:t> </a:t>
            </a:r>
            <a:r>
              <a:rPr lang="en-US" dirty="0" err="1" smtClean="0"/>
              <a:t>ve</a:t>
            </a:r>
            <a:r>
              <a:rPr lang="en-US" dirty="0" smtClean="0"/>
              <a:t> </a:t>
            </a:r>
            <a:r>
              <a:rPr lang="en-US" dirty="0" err="1" smtClean="0"/>
              <a:t>soruşturma</a:t>
            </a:r>
            <a:r>
              <a:rPr lang="en-US" dirty="0" smtClean="0"/>
              <a:t> </a:t>
            </a:r>
            <a:r>
              <a:rPr lang="en-US" dirty="0" err="1" smtClean="0"/>
              <a:t>hizmetlerini</a:t>
            </a:r>
            <a:r>
              <a:rPr lang="en-US" dirty="0" smtClean="0"/>
              <a:t> </a:t>
            </a:r>
            <a:r>
              <a:rPr lang="en-US" dirty="0" err="1" smtClean="0">
                <a:effectLst>
                  <a:outerShdw blurRad="38100" dist="38100" dir="2700000" algn="tl">
                    <a:srgbClr val="000000">
                      <a:alpha val="43137"/>
                    </a:srgbClr>
                  </a:outerShdw>
                </a:effectLst>
              </a:rPr>
              <a:t>Bakanlık</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Maarif</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Müfettişleri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aracılığıyla</a:t>
            </a:r>
            <a:r>
              <a:rPr lang="en-US" dirty="0" smtClean="0"/>
              <a:t> </a:t>
            </a:r>
            <a:r>
              <a:rPr lang="en-US" dirty="0" err="1" smtClean="0"/>
              <a:t>yürütmek</a:t>
            </a:r>
            <a:r>
              <a:rPr lang="en-US" dirty="0" smtClean="0"/>
              <a:t>,</a:t>
            </a:r>
            <a:endParaRPr lang="tr-TR" dirty="0" smtClean="0"/>
          </a:p>
          <a:p>
            <a:pPr lvl="0" algn="just"/>
            <a:r>
              <a:rPr lang="tr-TR" dirty="0" smtClean="0"/>
              <a:t>Bakan</a:t>
            </a:r>
            <a:r>
              <a:rPr lang="en-US" dirty="0" smtClean="0"/>
              <a:t> </a:t>
            </a:r>
            <a:r>
              <a:rPr lang="en-US" dirty="0" err="1" smtClean="0"/>
              <a:t>tarafından</a:t>
            </a:r>
            <a:r>
              <a:rPr lang="en-US" dirty="0" smtClean="0"/>
              <a:t> </a:t>
            </a:r>
            <a:r>
              <a:rPr lang="en-US" dirty="0" err="1" smtClean="0"/>
              <a:t>verilen</a:t>
            </a:r>
            <a:r>
              <a:rPr lang="en-US" dirty="0" smtClean="0"/>
              <a:t> </a:t>
            </a:r>
            <a:r>
              <a:rPr lang="en-US" dirty="0" err="1" smtClean="0"/>
              <a:t>diğer</a:t>
            </a:r>
            <a:r>
              <a:rPr lang="en-US" dirty="0" smtClean="0"/>
              <a:t> </a:t>
            </a:r>
            <a:r>
              <a:rPr lang="en-US" dirty="0" err="1" smtClean="0"/>
              <a:t>görevleri</a:t>
            </a:r>
            <a:r>
              <a:rPr lang="en-US" dirty="0" smtClean="0"/>
              <a:t> </a:t>
            </a:r>
            <a:r>
              <a:rPr lang="en-US" dirty="0" err="1" smtClean="0"/>
              <a:t>yapmak</a:t>
            </a:r>
            <a:r>
              <a:rPr lang="en-US" dirty="0" smtClean="0"/>
              <a:t>.</a:t>
            </a:r>
            <a:endParaRPr lang="tr-TR" dirty="0" smtClean="0"/>
          </a:p>
          <a:p>
            <a:endParaRPr lang="tr-TR" dirty="0"/>
          </a:p>
        </p:txBody>
      </p:sp>
    </p:spTree>
    <p:extLst>
      <p:ext uri="{BB962C8B-B14F-4D97-AF65-F5344CB8AC3E}">
        <p14:creationId xmlns:p14="http://schemas.microsoft.com/office/powerpoint/2010/main" val="117297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4842"/>
            <a:ext cx="10515600" cy="6264322"/>
          </a:xfrm>
        </p:spPr>
        <p:txBody>
          <a:bodyPr>
            <a:normAutofit/>
          </a:bodyPr>
          <a:lstStyle/>
          <a:p>
            <a:pPr marL="0" indent="0" algn="just">
              <a:buNone/>
            </a:pPr>
            <a:r>
              <a:rPr lang="tr-TR" dirty="0" smtClean="0"/>
              <a:t>Müfettişlerin </a:t>
            </a:r>
            <a:r>
              <a:rPr lang="tr-TR" dirty="0"/>
              <a:t>"denetim" ve "inceleme" gibi görevlerinin yanında "rehberlik" ve "soruşturma" gibi görevleri de bulunmaktadır. Ancak rehberlik yapmak ve soruşturma yürütmek </a:t>
            </a:r>
            <a:r>
              <a:rPr lang="tr-TR" dirty="0">
                <a:effectLst>
                  <a:outerShdw blurRad="38100" dist="38100" dir="2700000" algn="tl">
                    <a:srgbClr val="000000">
                      <a:alpha val="43137"/>
                    </a:srgbClr>
                  </a:outerShdw>
                </a:effectLst>
              </a:rPr>
              <a:t>birbiriyle çelişen ve farklı yeterlikler gerektiren görevlerdir</a:t>
            </a:r>
            <a:r>
              <a:rPr lang="tr-TR" dirty="0"/>
              <a:t>. Hakkında soruşturma yürüttüğü bir kişiye rehberlik yapmasının ya da rehberlik yaptığı bir kişiyi bir suç isnadı ile soruşturmasının beklenmesi durumunda hem müfettişlerde görev karmaşası oluşabilecek hem de karşı tarafta müfettişin görevine ilişkin algı karışıklığı </a:t>
            </a:r>
            <a:r>
              <a:rPr lang="tr-TR" dirty="0" smtClean="0"/>
              <a:t>yaşanabilecektir</a:t>
            </a:r>
            <a:r>
              <a:rPr lang="tr-TR" dirty="0"/>
              <a:t>. (Karaman-</a:t>
            </a:r>
            <a:r>
              <a:rPr lang="tr-TR" dirty="0" err="1"/>
              <a:t>Kepenekci</a:t>
            </a:r>
            <a:r>
              <a:rPr lang="tr-TR" dirty="0"/>
              <a:t>, 1997b). Dolayısıyla bu ve benzeri sorunların ortaya </a:t>
            </a:r>
            <a:r>
              <a:rPr lang="tr-TR" dirty="0" smtClean="0"/>
              <a:t>çıkmasını </a:t>
            </a:r>
            <a:r>
              <a:rPr lang="tr-TR" dirty="0"/>
              <a:t>önlemek üzere, müfettişler için görevlere göre uzmanlık alanlarının belirlenmesi ve her müfettişin uzmanı olduğu alandaki iş ve işlemleri yerine getirmesi önerilebilir.</a:t>
            </a:r>
          </a:p>
        </p:txBody>
      </p:sp>
    </p:spTree>
    <p:extLst>
      <p:ext uri="{BB962C8B-B14F-4D97-AF65-F5344CB8AC3E}">
        <p14:creationId xmlns:p14="http://schemas.microsoft.com/office/powerpoint/2010/main" val="407888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8669" b="15927"/>
          <a:stretch/>
        </p:blipFill>
        <p:spPr>
          <a:xfrm>
            <a:off x="859809" y="259307"/>
            <a:ext cx="10849970" cy="6431601"/>
          </a:xfrm>
          <a:prstGeom prst="rect">
            <a:avLst/>
          </a:prstGeom>
        </p:spPr>
      </p:pic>
    </p:spTree>
    <p:extLst>
      <p:ext uri="{BB962C8B-B14F-4D97-AF65-F5344CB8AC3E}">
        <p14:creationId xmlns:p14="http://schemas.microsoft.com/office/powerpoint/2010/main" val="4250756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851</Words>
  <Application>Microsoft Office PowerPoint</Application>
  <PresentationFormat>Geniş ekran</PresentationFormat>
  <Paragraphs>40</Paragraphs>
  <Slides>10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vt:i4>
      </vt:variant>
    </vt:vector>
  </HeadingPairs>
  <TitlesOfParts>
    <vt:vector size="17" baseType="lpstr">
      <vt:lpstr>ＭＳ Ｐゴシック</vt:lpstr>
      <vt:lpstr>Arial</vt:lpstr>
      <vt:lpstr>Bauhaus 93</vt:lpstr>
      <vt:lpstr>Calibri</vt:lpstr>
      <vt:lpstr>Calibri Light</vt:lpstr>
      <vt:lpstr>Times New Roman</vt:lpstr>
      <vt:lpstr>Office Teması</vt:lpstr>
      <vt:lpstr>EĞİTİM HUKUKU</vt:lpstr>
      <vt:lpstr>EĞİTİM MÜFETTİŞLERİNİN HAKLARI  VE  SORUMLULUKLARI</vt:lpstr>
      <vt:lpstr>Eğitim Müfettişlerinin Hakları ve Sorumlulukları</vt:lpstr>
      <vt:lpstr>Eğitim Müfettişlerinin Hakları ve Sorumlulukları</vt:lpstr>
      <vt:lpstr>Eğitim Müfettişlerinin Hakları ve Sorumlulukları</vt:lpstr>
      <vt:lpstr>Bugünkü durum</vt:lpstr>
      <vt:lpstr>Bugünkü durum</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MÜFETTİŞLERİNİN HAKLARI  VE  SORUMLULUKLARI</dc:title>
  <dc:creator>PELİN</dc:creator>
  <cp:lastModifiedBy>Yazar</cp:lastModifiedBy>
  <cp:revision>15</cp:revision>
  <dcterms:created xsi:type="dcterms:W3CDTF">2017-04-15T11:51:09Z</dcterms:created>
  <dcterms:modified xsi:type="dcterms:W3CDTF">2020-01-31T15:52:27Z</dcterms:modified>
</cp:coreProperties>
</file>