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3"/>
  </p:notesMasterIdLst>
  <p:handoutMasterIdLst>
    <p:handoutMasterId r:id="rId14"/>
  </p:handoutMasterIdLst>
  <p:sldIdLst>
    <p:sldId id="256" r:id="rId2"/>
    <p:sldId id="257" r:id="rId3"/>
    <p:sldId id="258" r:id="rId4"/>
    <p:sldId id="260" r:id="rId5"/>
    <p:sldId id="261" r:id="rId6"/>
    <p:sldId id="262" r:id="rId7"/>
    <p:sldId id="263" r:id="rId8"/>
    <p:sldId id="264" r:id="rId9"/>
    <p:sldId id="265" r:id="rId10"/>
    <p:sldId id="266" r:id="rId11"/>
    <p:sldId id="267"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176" autoAdjust="0"/>
    <p:restoredTop sz="94660"/>
  </p:normalViewPr>
  <p:slideViewPr>
    <p:cSldViewPr>
      <p:cViewPr varScale="1">
        <p:scale>
          <a:sx n="108" d="100"/>
          <a:sy n="108" d="100"/>
        </p:scale>
        <p:origin x="1386" y="120"/>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25.02.2020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2/25/2020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25.02.2020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25.02.2020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25.02.2020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25.02.2020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25.02.2020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25.02.2020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25.02.2020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25.02.2020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25.02.2020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25.02.2020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25.02.2020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25.02.2020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928794" y="0"/>
            <a:ext cx="6172200" cy="4608512"/>
          </a:xfrm>
        </p:spPr>
        <p:txBody>
          <a:bodyPr>
            <a:normAutofit fontScale="90000"/>
          </a:bodyPr>
          <a:lstStyle/>
          <a:p>
            <a:pPr algn="ct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fi-FI" sz="2700" dirty="0">
                <a:solidFill>
                  <a:schemeClr val="accent2">
                    <a:lumMod val="75000"/>
                  </a:schemeClr>
                </a:solidFill>
                <a:effectLst>
                  <a:outerShdw blurRad="38100" dist="38100" dir="2700000" algn="tl">
                    <a:srgbClr val="000000">
                      <a:alpha val="43137"/>
                    </a:srgbClr>
                  </a:outerShdw>
                </a:effectLst>
                <a:latin typeface="+mn-lt"/>
              </a:rPr>
              <a:t>HİN </a:t>
            </a:r>
            <a:r>
              <a:rPr lang="tr-TR" sz="2700" dirty="0">
                <a:solidFill>
                  <a:schemeClr val="accent2">
                    <a:lumMod val="75000"/>
                  </a:schemeClr>
                </a:solidFill>
                <a:effectLst>
                  <a:outerShdw blurRad="38100" dist="38100" dir="2700000" algn="tl">
                    <a:srgbClr val="000000">
                      <a:alpha val="43137"/>
                    </a:srgbClr>
                  </a:outerShdw>
                </a:effectLst>
                <a:latin typeface="+mn-lt"/>
              </a:rPr>
              <a:t>422 MODERN HİNT EDEBİYATI</a:t>
            </a:r>
            <a:br>
              <a:rPr lang="tr-TR" sz="2700" dirty="0">
                <a:solidFill>
                  <a:schemeClr val="accent2">
                    <a:lumMod val="75000"/>
                  </a:schemeClr>
                </a:solidFill>
                <a:effectLst>
                  <a:outerShdw blurRad="38100" dist="38100" dir="2700000" algn="tl">
                    <a:srgbClr val="000000">
                      <a:alpha val="43137"/>
                    </a:srgbClr>
                  </a:outerShdw>
                </a:effectLst>
                <a:latin typeface="+mn-lt"/>
              </a:rPr>
            </a:br>
            <a:br>
              <a:rPr lang="tr-TR" sz="2700" dirty="0">
                <a:solidFill>
                  <a:schemeClr val="accent2">
                    <a:lumMod val="75000"/>
                  </a:schemeClr>
                </a:solidFill>
                <a:effectLst>
                  <a:outerShdw blurRad="38100" dist="38100" dir="2700000" algn="tl">
                    <a:srgbClr val="000000">
                      <a:alpha val="43137"/>
                    </a:srgbClr>
                  </a:outerShdw>
                </a:effectLst>
                <a:latin typeface="+mn-lt"/>
              </a:rPr>
            </a:br>
            <a:r>
              <a:rPr lang="tr-TR" sz="2700" dirty="0">
                <a:solidFill>
                  <a:schemeClr val="accent2">
                    <a:lumMod val="75000"/>
                  </a:schemeClr>
                </a:solidFill>
                <a:effectLst>
                  <a:outerShdw blurRad="38100" dist="38100" dir="2700000" algn="tl">
                    <a:srgbClr val="000000">
                      <a:alpha val="43137"/>
                    </a:srgbClr>
                  </a:outerShdw>
                </a:effectLst>
                <a:latin typeface="+mn-lt"/>
              </a:rPr>
              <a:t>1. Hafta</a:t>
            </a:r>
            <a:br>
              <a:rPr lang="tr-TR" sz="2700" dirty="0">
                <a:solidFill>
                  <a:schemeClr val="accent2">
                    <a:lumMod val="75000"/>
                  </a:schemeClr>
                </a:solidFill>
                <a:effectLst>
                  <a:outerShdw blurRad="38100" dist="38100" dir="2700000" algn="tl">
                    <a:srgbClr val="000000">
                      <a:alpha val="43137"/>
                    </a:srgbClr>
                  </a:outerShdw>
                </a:effectLst>
                <a:latin typeface="+mn-lt"/>
              </a:rPr>
            </a:br>
            <a:br>
              <a:rPr lang="tr-TR" sz="2700" dirty="0">
                <a:solidFill>
                  <a:schemeClr val="accent2">
                    <a:lumMod val="75000"/>
                  </a:schemeClr>
                </a:solidFill>
                <a:effectLst>
                  <a:outerShdw blurRad="38100" dist="38100" dir="2700000" algn="tl">
                    <a:srgbClr val="000000">
                      <a:alpha val="43137"/>
                    </a:srgbClr>
                  </a:outerShdw>
                </a:effectLst>
                <a:latin typeface="+mn-lt"/>
              </a:rPr>
            </a:br>
            <a:r>
              <a:rPr lang="tr-TR" sz="2700" dirty="0">
                <a:solidFill>
                  <a:schemeClr val="accent2">
                    <a:lumMod val="75000"/>
                  </a:schemeClr>
                </a:solidFill>
                <a:effectLst>
                  <a:outerShdw blurRad="38100" dist="38100" dir="2700000" algn="tl">
                    <a:srgbClr val="000000">
                      <a:alpha val="43137"/>
                    </a:srgbClr>
                  </a:outerShdw>
                </a:effectLst>
                <a:latin typeface="+mn-lt"/>
              </a:rPr>
              <a:t>Modern Hint Edebiyatına Giriş ve</a:t>
            </a:r>
            <a:br>
              <a:rPr lang="tr-TR" sz="2700" dirty="0">
                <a:solidFill>
                  <a:schemeClr val="accent2">
                    <a:lumMod val="75000"/>
                  </a:schemeClr>
                </a:solidFill>
                <a:effectLst>
                  <a:outerShdw blurRad="38100" dist="38100" dir="2700000" algn="tl">
                    <a:srgbClr val="000000">
                      <a:alpha val="43137"/>
                    </a:srgbClr>
                  </a:outerShdw>
                </a:effectLst>
                <a:latin typeface="+mn-lt"/>
              </a:rPr>
            </a:br>
            <a:r>
              <a:rPr lang="tr-TR" sz="2700" dirty="0" err="1">
                <a:solidFill>
                  <a:schemeClr val="accent2">
                    <a:lumMod val="75000"/>
                  </a:schemeClr>
                </a:solidFill>
                <a:effectLst>
                  <a:outerShdw blurRad="38100" dist="38100" dir="2700000" algn="tl">
                    <a:srgbClr val="000000">
                      <a:alpha val="43137"/>
                    </a:srgbClr>
                  </a:outerShdw>
                </a:effectLst>
                <a:latin typeface="+mn-lt"/>
              </a:rPr>
              <a:t>Pencabi</a:t>
            </a:r>
            <a:r>
              <a:rPr lang="tr-TR" sz="2700" dirty="0">
                <a:solidFill>
                  <a:schemeClr val="accent2">
                    <a:lumMod val="75000"/>
                  </a:schemeClr>
                </a:solidFill>
                <a:effectLst>
                  <a:outerShdw blurRad="38100" dist="38100" dir="2700000" algn="tl">
                    <a:srgbClr val="000000">
                      <a:alpha val="43137"/>
                    </a:srgbClr>
                  </a:outerShdw>
                </a:effectLst>
                <a:latin typeface="+mn-lt"/>
              </a:rPr>
              <a:t> edebiyatı</a:t>
            </a:r>
            <a:br>
              <a:rPr lang="tr-TR" sz="2700" dirty="0">
                <a:solidFill>
                  <a:schemeClr val="accent2">
                    <a:lumMod val="75000"/>
                  </a:schemeClr>
                </a:solidFill>
                <a:effectLst>
                  <a:outerShdw blurRad="38100" dist="38100" dir="2700000" algn="tl">
                    <a:srgbClr val="000000">
                      <a:alpha val="43137"/>
                    </a:srgbClr>
                  </a:outerShdw>
                </a:effectLst>
                <a:latin typeface="+mn-lt"/>
              </a:rPr>
            </a:br>
            <a:br>
              <a:rPr lang="tr-TR" dirty="0">
                <a:solidFill>
                  <a:schemeClr val="accent2">
                    <a:lumMod val="75000"/>
                  </a:schemeClr>
                </a:solidFill>
                <a:effectLst>
                  <a:outerShdw blurRad="38100" dist="38100" dir="2700000" algn="tl">
                    <a:srgbClr val="000000">
                      <a:alpha val="43137"/>
                    </a:srgbClr>
                  </a:outerShdw>
                </a:effectLst>
              </a:rPr>
            </a:br>
            <a:br>
              <a:rPr lang="tr-TR" sz="1600" dirty="0">
                <a:solidFill>
                  <a:schemeClr val="accent2">
                    <a:lumMod val="75000"/>
                  </a:schemeClr>
                </a:solidFill>
              </a:rPr>
            </a:br>
            <a:br>
              <a:rPr lang="tr-TR" sz="1600" dirty="0">
                <a:solidFill>
                  <a:schemeClr val="accent2">
                    <a:lumMod val="75000"/>
                  </a:schemeClr>
                </a:solidFill>
              </a:rPr>
            </a:br>
            <a:br>
              <a:rPr lang="tr-TR" sz="1600" dirty="0">
                <a:solidFill>
                  <a:schemeClr val="accent2">
                    <a:lumMod val="75000"/>
                  </a:schemeClr>
                </a:solidFill>
              </a:rPr>
            </a:br>
            <a:br>
              <a:rPr lang="tr-TR" sz="1600" dirty="0">
                <a:solidFill>
                  <a:schemeClr val="accent2">
                    <a:lumMod val="75000"/>
                  </a:schemeClr>
                </a:solidFill>
              </a:rPr>
            </a:br>
            <a:endParaRPr lang="tr-TR" sz="1600" dirty="0">
              <a:solidFill>
                <a:schemeClr val="accent2">
                  <a:lumMod val="75000"/>
                </a:schemeClr>
              </a:solidFill>
            </a:endParaRPr>
          </a:p>
        </p:txBody>
      </p:sp>
      <p:sp>
        <p:nvSpPr>
          <p:cNvPr id="3" name="2 Alt Başlık"/>
          <p:cNvSpPr>
            <a:spLocks noGrp="1"/>
          </p:cNvSpPr>
          <p:nvPr>
            <p:ph type="subTitle" idx="1"/>
          </p:nvPr>
        </p:nvSpPr>
        <p:spPr>
          <a:xfrm>
            <a:off x="2286000" y="3573016"/>
            <a:ext cx="6172200" cy="2801906"/>
          </a:xfrm>
        </p:spPr>
        <p:txBody>
          <a:bodyPr>
            <a:normAutofit/>
          </a:bodyPr>
          <a:lstStyle/>
          <a:p>
            <a:pPr algn="ct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a:solidFill>
                  <a:schemeClr val="tx1"/>
                </a:solidFill>
                <a:effectLst>
                  <a:outerShdw blurRad="38100" dist="38100" dir="2700000" algn="tl">
                    <a:srgbClr val="000000">
                      <a:alpha val="43137"/>
                    </a:srgbClr>
                  </a:outerShdw>
                </a:effectLst>
                <a:latin typeface="Comic Sans MS" pitchFamily="66" charset="0"/>
              </a:rPr>
              <a:t>Doç. Dr. Yalçın Kayalı</a:t>
            </a:r>
          </a:p>
          <a:p>
            <a:pPr algn="r"/>
            <a:r>
              <a:rPr lang="tr-TR" dirty="0">
                <a:solidFill>
                  <a:schemeClr val="tx1"/>
                </a:solidFill>
                <a:effectLst>
                  <a:outerShdw blurRad="38100" dist="38100" dir="2700000" algn="tl">
                    <a:srgbClr val="000000">
                      <a:alpha val="43137"/>
                    </a:srgbClr>
                  </a:outerShdw>
                </a:effectLst>
                <a:latin typeface="Comic Sans MS" pitchFamily="66" charset="0"/>
              </a:rPr>
              <a:t>Ankara Üniversitesi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Doğu Dilleri ve Edebiyatları Bölümü</a:t>
            </a:r>
          </a:p>
          <a:p>
            <a:pPr algn="r"/>
            <a:r>
              <a:rPr lang="tr-TR" dirty="0">
                <a:solidFill>
                  <a:schemeClr val="tx1"/>
                </a:solidFill>
                <a:effectLst>
                  <a:outerShdw blurRad="38100" dist="38100" dir="2700000" algn="tl">
                    <a:srgbClr val="000000">
                      <a:alpha val="43137"/>
                    </a:srgbClr>
                  </a:outerShdw>
                </a:effectLst>
                <a:latin typeface="Comic Sans MS" pitchFamily="66" charset="0"/>
              </a:rPr>
              <a:t>Hindoloji Anabilim Dalı</a:t>
            </a:r>
          </a:p>
        </p:txBody>
      </p:sp>
    </p:spTree>
  </p:cSld>
  <p:clrMapOvr>
    <a:masterClrMapping/>
  </p:clrMapOvr>
  <p:transition>
    <p:wheel spokes="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 HİN </a:t>
            </a:r>
            <a:r>
              <a:rPr lang="tr-TR" sz="3200" dirty="0">
                <a:effectLst>
                  <a:outerShdw blurRad="38100" dist="38100" dir="2700000" algn="tl">
                    <a:srgbClr val="000000">
                      <a:alpha val="43137"/>
                    </a:srgbClr>
                  </a:outerShdw>
                </a:effectLst>
              </a:rPr>
              <a:t>422 MODERN HİNT EDEBİYATI</a:t>
            </a:r>
            <a:endParaRPr lang="tr-TR" dirty="0"/>
          </a:p>
        </p:txBody>
      </p:sp>
      <p:sp>
        <p:nvSpPr>
          <p:cNvPr id="3" name="2 İçerik Yer Tutucusu"/>
          <p:cNvSpPr>
            <a:spLocks noGrp="1"/>
          </p:cNvSpPr>
          <p:nvPr>
            <p:ph sz="quarter" idx="1"/>
          </p:nvPr>
        </p:nvSpPr>
        <p:spPr/>
        <p:txBody>
          <a:bodyPr/>
          <a:lstStyle/>
          <a:p>
            <a:pPr algn="ctr"/>
            <a:r>
              <a:rPr lang="tr-TR" dirty="0"/>
              <a:t>Modern </a:t>
            </a:r>
            <a:r>
              <a:rPr lang="tr-TR" dirty="0" err="1"/>
              <a:t>Pencabi</a:t>
            </a:r>
            <a:r>
              <a:rPr lang="tr-TR" dirty="0"/>
              <a:t> edebiyatı, </a:t>
            </a:r>
            <a:r>
              <a:rPr lang="tr-TR" dirty="0" err="1"/>
              <a:t>Sikh</a:t>
            </a:r>
            <a:r>
              <a:rPr lang="tr-TR" dirty="0"/>
              <a:t> şair </a:t>
            </a:r>
            <a:r>
              <a:rPr lang="tr-TR" dirty="0" err="1"/>
              <a:t>Bhai</a:t>
            </a:r>
            <a:r>
              <a:rPr lang="tr-TR" dirty="0"/>
              <a:t> </a:t>
            </a:r>
            <a:r>
              <a:rPr lang="tr-TR" dirty="0" err="1"/>
              <a:t>Vir</a:t>
            </a:r>
            <a:r>
              <a:rPr lang="tr-TR" dirty="0"/>
              <a:t> Singh (1872-1957) ile başlar. "</a:t>
            </a:r>
            <a:r>
              <a:rPr lang="tr-TR" dirty="0" err="1"/>
              <a:t>Pencabinin</a:t>
            </a:r>
            <a:r>
              <a:rPr lang="tr-TR" dirty="0"/>
              <a:t> </a:t>
            </a:r>
            <a:r>
              <a:rPr lang="tr-TR" dirty="0" err="1"/>
              <a:t>Tagoru</a:t>
            </a:r>
            <a:r>
              <a:rPr lang="tr-TR" dirty="0"/>
              <a:t>" olarak bilinen </a:t>
            </a:r>
            <a:r>
              <a:rPr lang="tr-TR" dirty="0" err="1"/>
              <a:t>Puran</a:t>
            </a:r>
            <a:r>
              <a:rPr lang="tr-TR" dirty="0"/>
              <a:t> Singh de (1882-1932) önemli bir başka addır.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 HİN </a:t>
            </a:r>
            <a:r>
              <a:rPr lang="tr-TR" sz="3200" dirty="0">
                <a:effectLst>
                  <a:outerShdw blurRad="38100" dist="38100" dir="2700000" algn="tl">
                    <a:srgbClr val="000000">
                      <a:alpha val="43137"/>
                    </a:srgbClr>
                  </a:outerShdw>
                </a:effectLst>
              </a:rPr>
              <a:t>422 MODERN HİNT EDEBİYATI</a:t>
            </a:r>
            <a:endParaRPr lang="tr-TR" dirty="0"/>
          </a:p>
        </p:txBody>
      </p:sp>
      <p:sp>
        <p:nvSpPr>
          <p:cNvPr id="3" name="2 İçerik Yer Tutucusu"/>
          <p:cNvSpPr>
            <a:spLocks noGrp="1"/>
          </p:cNvSpPr>
          <p:nvPr>
            <p:ph sz="quarter" idx="1"/>
          </p:nvPr>
        </p:nvSpPr>
        <p:spPr/>
        <p:txBody>
          <a:bodyPr/>
          <a:lstStyle/>
          <a:p>
            <a:pPr algn="ctr"/>
            <a:r>
              <a:rPr lang="tr-TR" dirty="0"/>
              <a:t>Diğer bazı önemli isimler şunlardır: </a:t>
            </a:r>
            <a:r>
              <a:rPr lang="tr-TR" dirty="0" err="1"/>
              <a:t>Kirpa</a:t>
            </a:r>
            <a:r>
              <a:rPr lang="tr-TR" dirty="0"/>
              <a:t> Singh (1879-1939), </a:t>
            </a:r>
            <a:r>
              <a:rPr lang="tr-TR" dirty="0" err="1"/>
              <a:t>Dhani</a:t>
            </a:r>
            <a:r>
              <a:rPr lang="tr-TR" dirty="0"/>
              <a:t> Ram </a:t>
            </a:r>
            <a:r>
              <a:rPr lang="tr-TR" dirty="0" err="1"/>
              <a:t>Çatrik</a:t>
            </a:r>
            <a:r>
              <a:rPr lang="tr-TR" dirty="0"/>
              <a:t> (1876-1939), Mahir lakabıyla tanınan </a:t>
            </a:r>
            <a:r>
              <a:rPr lang="tr-TR" dirty="0" err="1"/>
              <a:t>Mohan</a:t>
            </a:r>
            <a:r>
              <a:rPr lang="tr-TR" dirty="0"/>
              <a:t> Singh, </a:t>
            </a:r>
            <a:r>
              <a:rPr lang="tr-TR" dirty="0" err="1"/>
              <a:t>Pritam</a:t>
            </a:r>
            <a:r>
              <a:rPr lang="tr-TR" dirty="0"/>
              <a:t> Singh Safir, </a:t>
            </a:r>
            <a:r>
              <a:rPr lang="tr-TR" dirty="0" err="1"/>
              <a:t>Şrimati</a:t>
            </a:r>
            <a:r>
              <a:rPr lang="tr-TR" dirty="0"/>
              <a:t> </a:t>
            </a:r>
            <a:r>
              <a:rPr lang="tr-TR" dirty="0" err="1"/>
              <a:t>Amrita</a:t>
            </a:r>
            <a:r>
              <a:rPr lang="tr-TR" dirty="0"/>
              <a:t> </a:t>
            </a:r>
            <a:r>
              <a:rPr lang="tr-TR" dirty="0" err="1"/>
              <a:t>Pritam</a:t>
            </a:r>
            <a:r>
              <a:rPr lang="tr-TR" dirty="0"/>
              <a:t>. </a:t>
            </a:r>
            <a:r>
              <a:rPr lang="tr-TR" dirty="0" err="1"/>
              <a:t>Pencabi</a:t>
            </a:r>
            <a:r>
              <a:rPr lang="tr-TR" dirty="0"/>
              <a:t> edebiyatına yeni bir ruh veren </a:t>
            </a:r>
            <a:r>
              <a:rPr lang="tr-TR" dirty="0" err="1"/>
              <a:t>Sant</a:t>
            </a:r>
            <a:r>
              <a:rPr lang="tr-TR" dirty="0"/>
              <a:t> Singh </a:t>
            </a:r>
            <a:r>
              <a:rPr lang="tr-TR" dirty="0" err="1"/>
              <a:t>Sekhon</a:t>
            </a:r>
            <a:r>
              <a:rPr lang="tr-TR" dirty="0"/>
              <a:t>, </a:t>
            </a:r>
            <a:r>
              <a:rPr lang="tr-TR" dirty="0" err="1"/>
              <a:t>Gopal</a:t>
            </a:r>
            <a:r>
              <a:rPr lang="tr-TR" dirty="0"/>
              <a:t> Singh </a:t>
            </a:r>
            <a:r>
              <a:rPr lang="tr-TR" dirty="0" err="1"/>
              <a:t>Dardi</a:t>
            </a:r>
            <a:r>
              <a:rPr lang="tr-TR" dirty="0"/>
              <a:t>, </a:t>
            </a:r>
            <a:r>
              <a:rPr lang="tr-TR" dirty="0" err="1"/>
              <a:t>Kartar</a:t>
            </a:r>
            <a:r>
              <a:rPr lang="tr-TR" dirty="0"/>
              <a:t> Singh </a:t>
            </a:r>
            <a:r>
              <a:rPr lang="tr-TR" dirty="0" err="1"/>
              <a:t>Duggal</a:t>
            </a:r>
            <a:r>
              <a:rPr lang="tr-TR" dirty="0"/>
              <a:t>, </a:t>
            </a:r>
            <a:r>
              <a:rPr lang="tr-TR" dirty="0" err="1"/>
              <a:t>Kulvant</a:t>
            </a:r>
            <a:r>
              <a:rPr lang="tr-TR" dirty="0"/>
              <a:t> Singh </a:t>
            </a:r>
            <a:r>
              <a:rPr lang="tr-TR" dirty="0" err="1"/>
              <a:t>Virk</a:t>
            </a:r>
            <a:r>
              <a:rPr lang="tr-TR" dirty="0"/>
              <a:t>, </a:t>
            </a:r>
            <a:r>
              <a:rPr lang="tr-TR" dirty="0" err="1"/>
              <a:t>Devindar</a:t>
            </a:r>
            <a:r>
              <a:rPr lang="tr-TR" dirty="0"/>
              <a:t> </a:t>
            </a:r>
            <a:r>
              <a:rPr lang="tr-TR" dirty="0" err="1"/>
              <a:t>Satyarthi</a:t>
            </a:r>
            <a:r>
              <a:rPr lang="tr-TR" dirty="0"/>
              <a:t> ve </a:t>
            </a:r>
            <a:r>
              <a:rPr lang="tr-TR" dirty="0" err="1"/>
              <a:t>Surindar</a:t>
            </a:r>
            <a:r>
              <a:rPr lang="tr-TR" dirty="0"/>
              <a:t> Singh </a:t>
            </a:r>
            <a:r>
              <a:rPr lang="tr-TR" dirty="0" err="1"/>
              <a:t>Narula</a:t>
            </a:r>
            <a:r>
              <a:rPr lang="tr-TR" dirty="0"/>
              <a:t> da önemli adlardandır. </a:t>
            </a:r>
            <a:r>
              <a:rPr lang="tr-TR" dirty="0" err="1"/>
              <a:t>Nanak</a:t>
            </a:r>
            <a:r>
              <a:rPr lang="tr-TR" dirty="0"/>
              <a:t> Singh çok sevilen bir romancı ve kısa öykü yazarıdır.</a:t>
            </a:r>
          </a:p>
          <a:p>
            <a:pPr algn="ctr"/>
            <a:endParaRPr lang="tr-TR" dirty="0"/>
          </a:p>
        </p:txBody>
      </p:sp>
    </p:spTree>
    <p:extLst>
      <p:ext uri="{BB962C8B-B14F-4D97-AF65-F5344CB8AC3E}">
        <p14:creationId xmlns:p14="http://schemas.microsoft.com/office/powerpoint/2010/main" val="17172565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 HİN </a:t>
            </a:r>
            <a:r>
              <a:rPr lang="tr-TR" sz="3200" dirty="0">
                <a:effectLst>
                  <a:outerShdw blurRad="38100" dist="38100" dir="2700000" algn="tl">
                    <a:srgbClr val="000000">
                      <a:alpha val="43137"/>
                    </a:srgbClr>
                  </a:outerShdw>
                </a:effectLst>
              </a:rPr>
              <a:t>422 MODERN HİNT EDEBİYATI</a:t>
            </a:r>
            <a:endParaRPr lang="tr-TR" dirty="0"/>
          </a:p>
        </p:txBody>
      </p:sp>
      <p:sp>
        <p:nvSpPr>
          <p:cNvPr id="3" name="2 İçerik Yer Tutucusu"/>
          <p:cNvSpPr>
            <a:spLocks noGrp="1"/>
          </p:cNvSpPr>
          <p:nvPr>
            <p:ph sz="quarter" idx="1"/>
          </p:nvPr>
        </p:nvSpPr>
        <p:spPr/>
        <p:txBody>
          <a:bodyPr/>
          <a:lstStyle/>
          <a:p>
            <a:pPr algn="ctr"/>
            <a:r>
              <a:rPr lang="tr-TR" dirty="0"/>
              <a:t>Modern Hint Edebiyatı deyince, Sanskrit diliyle değil, diğer Hint dilleriyle oluşturulmuş edebiyatları anlarız. Sanskrit dilinden ve Orta Hint dilleri olan </a:t>
            </a:r>
            <a:r>
              <a:rPr lang="tr-TR" dirty="0" err="1"/>
              <a:t>Prakrit</a:t>
            </a:r>
            <a:r>
              <a:rPr lang="tr-TR" dirty="0"/>
              <a:t> kökenli dillerden sonra her bölgenin kendine özgü diliyle karşılaşırız, örneğin </a:t>
            </a:r>
            <a:r>
              <a:rPr lang="tr-TR" dirty="0" err="1"/>
              <a:t>Bengali</a:t>
            </a:r>
            <a:r>
              <a:rPr lang="tr-TR" dirty="0"/>
              <a:t>, </a:t>
            </a:r>
            <a:r>
              <a:rPr lang="tr-TR" dirty="0" err="1"/>
              <a:t>Gucarati</a:t>
            </a:r>
            <a:r>
              <a:rPr lang="tr-TR" dirty="0"/>
              <a:t>, </a:t>
            </a:r>
            <a:r>
              <a:rPr lang="tr-TR" dirty="0" err="1"/>
              <a:t>Marathi</a:t>
            </a:r>
            <a:r>
              <a:rPr lang="tr-TR" dirty="0"/>
              <a:t> gibi.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 HİN </a:t>
            </a:r>
            <a:r>
              <a:rPr lang="tr-TR" sz="3200" dirty="0">
                <a:effectLst>
                  <a:outerShdw blurRad="38100" dist="38100" dir="2700000" algn="tl">
                    <a:srgbClr val="000000">
                      <a:alpha val="43137"/>
                    </a:srgbClr>
                  </a:outerShdw>
                </a:effectLst>
              </a:rPr>
              <a:t>422 MODERN HİNT EDEBİYATI</a:t>
            </a:r>
            <a:endParaRPr lang="tr-TR" dirty="0"/>
          </a:p>
        </p:txBody>
      </p:sp>
      <p:sp>
        <p:nvSpPr>
          <p:cNvPr id="3" name="2 İçerik Yer Tutucusu"/>
          <p:cNvSpPr>
            <a:spLocks noGrp="1"/>
          </p:cNvSpPr>
          <p:nvPr>
            <p:ph sz="quarter" idx="1"/>
          </p:nvPr>
        </p:nvSpPr>
        <p:spPr/>
        <p:txBody>
          <a:bodyPr/>
          <a:lstStyle/>
          <a:p>
            <a:pPr algn="ctr"/>
            <a:r>
              <a:rPr lang="tr-TR" dirty="0"/>
              <a:t>Genellikle 10. yüzyıldan daha geriye gitmeyen, bu dillerin edebiyatlarını Modern olarak nitelemek bir gelenek halini almıştır. Çağdaş Hint edebiyatı ise konumuz dışında bırakılmıştır. İzleyen sayfalarda bölgesel dillere göre çeşitli Hint dillerinde oluşturulmuş edebiyatlar hakkında bilgiler verilmiştir. Bunu, </a:t>
            </a:r>
            <a:r>
              <a:rPr lang="tr-TR" dirty="0" err="1"/>
              <a:t>Tagore</a:t>
            </a:r>
            <a:r>
              <a:rPr lang="tr-TR" dirty="0"/>
              <a:t> ve </a:t>
            </a:r>
            <a:r>
              <a:rPr lang="tr-TR" dirty="0" err="1"/>
              <a:t>Prem</a:t>
            </a:r>
            <a:r>
              <a:rPr lang="tr-TR" dirty="0"/>
              <a:t> </a:t>
            </a:r>
            <a:r>
              <a:rPr lang="tr-TR" dirty="0" err="1"/>
              <a:t>Çand</a:t>
            </a:r>
            <a:r>
              <a:rPr lang="tr-TR" dirty="0"/>
              <a:t> gibi şair ve yazarlardan aldığımız küçük alıntılar izlemiştir.</a:t>
            </a:r>
          </a:p>
          <a:p>
            <a:pPr algn="ct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 HİN </a:t>
            </a:r>
            <a:r>
              <a:rPr lang="tr-TR" sz="3200" dirty="0">
                <a:effectLst>
                  <a:outerShdw blurRad="38100" dist="38100" dir="2700000" algn="tl">
                    <a:srgbClr val="000000">
                      <a:alpha val="43137"/>
                    </a:srgbClr>
                  </a:outerShdw>
                </a:effectLst>
              </a:rPr>
              <a:t>422 MODERN HİNT EDEBİYATI</a:t>
            </a:r>
            <a:endParaRPr lang="tr-TR" dirty="0"/>
          </a:p>
        </p:txBody>
      </p:sp>
      <p:sp>
        <p:nvSpPr>
          <p:cNvPr id="3" name="2 İçerik Yer Tutucusu"/>
          <p:cNvSpPr>
            <a:spLocks noGrp="1"/>
          </p:cNvSpPr>
          <p:nvPr>
            <p:ph sz="quarter" idx="1"/>
          </p:nvPr>
        </p:nvSpPr>
        <p:spPr/>
        <p:txBody>
          <a:bodyPr>
            <a:normAutofit lnSpcReduction="10000"/>
          </a:bodyPr>
          <a:lstStyle/>
          <a:p>
            <a:pPr algn="ctr"/>
            <a:r>
              <a:rPr lang="tr-TR" dirty="0" err="1"/>
              <a:t>Pencabi</a:t>
            </a:r>
            <a:r>
              <a:rPr lang="tr-TR" dirty="0"/>
              <a:t> Edebiyatı</a:t>
            </a:r>
          </a:p>
          <a:p>
            <a:pPr marL="0" indent="0" algn="ctr">
              <a:buNone/>
            </a:pPr>
            <a:endParaRPr lang="tr-TR" dirty="0"/>
          </a:p>
          <a:p>
            <a:pPr algn="ctr"/>
            <a:r>
              <a:rPr lang="tr-TR" dirty="0" err="1"/>
              <a:t>Pencap</a:t>
            </a:r>
            <a:r>
              <a:rPr lang="tr-TR" dirty="0"/>
              <a:t> edebiyatı üç devrede ele alınabilir: 1600'e kadar olan Eski </a:t>
            </a:r>
            <a:r>
              <a:rPr lang="tr-TR" dirty="0" err="1"/>
              <a:t>Pencabi</a:t>
            </a:r>
            <a:r>
              <a:rPr lang="tr-TR" dirty="0"/>
              <a:t>, 1600-1850 arası Orta </a:t>
            </a:r>
            <a:r>
              <a:rPr lang="tr-TR" dirty="0" err="1"/>
              <a:t>Pencabi</a:t>
            </a:r>
            <a:r>
              <a:rPr lang="tr-TR" dirty="0"/>
              <a:t>, 1850'den sonraki Yeni </a:t>
            </a:r>
            <a:r>
              <a:rPr lang="tr-TR" dirty="0" err="1"/>
              <a:t>Pencabi</a:t>
            </a:r>
            <a:r>
              <a:rPr lang="tr-TR" dirty="0"/>
              <a:t> edebiyatı.</a:t>
            </a:r>
          </a:p>
          <a:p>
            <a:pPr algn="ctr"/>
            <a:r>
              <a:rPr lang="tr-TR" dirty="0"/>
              <a:t>İlk dönemde çok fazla </a:t>
            </a:r>
            <a:r>
              <a:rPr lang="tr-TR" dirty="0" err="1"/>
              <a:t>Pencabi</a:t>
            </a:r>
            <a:r>
              <a:rPr lang="tr-TR" dirty="0"/>
              <a:t> yazana rastlanmaz. Ünlü bir ad olan Baba </a:t>
            </a:r>
            <a:r>
              <a:rPr lang="tr-TR" dirty="0" err="1"/>
              <a:t>Fariduddin</a:t>
            </a:r>
            <a:r>
              <a:rPr lang="tr-TR" dirty="0"/>
              <a:t> </a:t>
            </a:r>
            <a:r>
              <a:rPr lang="tr-TR" dirty="0" err="1"/>
              <a:t>Ganj-Shakar</a:t>
            </a:r>
            <a:r>
              <a:rPr lang="tr-TR" dirty="0"/>
              <a:t> (1173-1266) </a:t>
            </a:r>
            <a:r>
              <a:rPr lang="tr-TR" dirty="0" err="1"/>
              <a:t>Pencabi</a:t>
            </a:r>
            <a:r>
              <a:rPr lang="tr-TR" dirty="0"/>
              <a:t> ile yazmamıştır. 14. yüzyılda </a:t>
            </a:r>
            <a:r>
              <a:rPr lang="tr-TR" dirty="0" err="1"/>
              <a:t>Pencabi</a:t>
            </a:r>
            <a:r>
              <a:rPr lang="tr-TR" dirty="0"/>
              <a:t>, </a:t>
            </a:r>
            <a:r>
              <a:rPr lang="tr-TR" dirty="0" err="1"/>
              <a:t>Şauraseni</a:t>
            </a:r>
            <a:r>
              <a:rPr lang="tr-TR" dirty="0"/>
              <a:t> </a:t>
            </a:r>
            <a:r>
              <a:rPr lang="tr-TR" dirty="0" err="1"/>
              <a:t>Apabhramşasının</a:t>
            </a:r>
            <a:r>
              <a:rPr lang="tr-TR" dirty="0"/>
              <a:t>, sonra da </a:t>
            </a:r>
            <a:r>
              <a:rPr lang="tr-TR" dirty="0" err="1"/>
              <a:t>Brac-bhasha</a:t>
            </a:r>
            <a:r>
              <a:rPr lang="tr-TR" dirty="0"/>
              <a:t> ve </a:t>
            </a:r>
            <a:r>
              <a:rPr lang="tr-TR" dirty="0" err="1"/>
              <a:t>Hindustani'nin</a:t>
            </a:r>
            <a:r>
              <a:rPr lang="tr-TR" dirty="0"/>
              <a:t> (</a:t>
            </a:r>
            <a:r>
              <a:rPr lang="tr-TR" dirty="0" err="1"/>
              <a:t>Khari-boli</a:t>
            </a:r>
            <a:r>
              <a:rPr lang="tr-TR" dirty="0"/>
              <a:t> ve </a:t>
            </a:r>
            <a:r>
              <a:rPr lang="tr-TR" dirty="0" err="1"/>
              <a:t>Hindã</a:t>
            </a:r>
            <a:r>
              <a:rPr lang="tr-TR" dirty="0"/>
              <a:t>-Urdu) gölgesi altında kalmıştı.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 HİN </a:t>
            </a:r>
            <a:r>
              <a:rPr lang="tr-TR" sz="3200" dirty="0">
                <a:effectLst>
                  <a:outerShdw blurRad="38100" dist="38100" dir="2700000" algn="tl">
                    <a:srgbClr val="000000">
                      <a:alpha val="43137"/>
                    </a:srgbClr>
                  </a:outerShdw>
                </a:effectLst>
              </a:rPr>
              <a:t>422 MODERN HİNT EDEBİYATI</a:t>
            </a:r>
            <a:endParaRPr lang="tr-TR" dirty="0"/>
          </a:p>
        </p:txBody>
      </p:sp>
      <p:sp>
        <p:nvSpPr>
          <p:cNvPr id="3" name="2 İçerik Yer Tutucusu"/>
          <p:cNvSpPr>
            <a:spLocks noGrp="1"/>
          </p:cNvSpPr>
          <p:nvPr>
            <p:ph sz="quarter" idx="1"/>
          </p:nvPr>
        </p:nvSpPr>
        <p:spPr/>
        <p:txBody>
          <a:bodyPr/>
          <a:lstStyle/>
          <a:p>
            <a:pPr algn="ctr"/>
            <a:r>
              <a:rPr lang="tr-TR" dirty="0" err="1"/>
              <a:t>Pencab</a:t>
            </a:r>
            <a:r>
              <a:rPr lang="tr-TR" dirty="0"/>
              <a:t> ve </a:t>
            </a:r>
            <a:r>
              <a:rPr lang="tr-TR" dirty="0" err="1"/>
              <a:t>Sind</a:t>
            </a:r>
            <a:r>
              <a:rPr lang="tr-TR" dirty="0"/>
              <a:t> lehçeleri başka bir alfabeyle yazılıyordu. 16. yüzyılda </a:t>
            </a:r>
            <a:r>
              <a:rPr lang="tr-TR" dirty="0" err="1"/>
              <a:t>Sikhler</a:t>
            </a:r>
            <a:r>
              <a:rPr lang="tr-TR" dirty="0"/>
              <a:t>, Keşmir'in </a:t>
            </a:r>
            <a:r>
              <a:rPr lang="tr-TR" dirty="0" err="1"/>
              <a:t>Şarada</a:t>
            </a:r>
            <a:r>
              <a:rPr lang="tr-TR" dirty="0"/>
              <a:t> alfabesine benzeyen bu alfabe ile </a:t>
            </a:r>
            <a:r>
              <a:rPr lang="tr-TR" dirty="0" err="1"/>
              <a:t>Nagari</a:t>
            </a:r>
            <a:r>
              <a:rPr lang="tr-TR" dirty="0"/>
              <a:t> alfabesinin karışımından </a:t>
            </a:r>
            <a:r>
              <a:rPr lang="tr-TR" dirty="0" err="1"/>
              <a:t>Gurumukhi'yi</a:t>
            </a:r>
            <a:r>
              <a:rPr lang="tr-TR" dirty="0"/>
              <a:t> icat etmişlerdi. Guru </a:t>
            </a:r>
            <a:r>
              <a:rPr lang="tr-TR" dirty="0" err="1"/>
              <a:t>Nanak'ın</a:t>
            </a:r>
            <a:r>
              <a:rPr lang="tr-TR" dirty="0"/>
              <a:t> (1469-1538) </a:t>
            </a:r>
            <a:r>
              <a:rPr lang="tr-TR" dirty="0" err="1"/>
              <a:t>Sikh</a:t>
            </a:r>
            <a:r>
              <a:rPr lang="tr-TR" dirty="0"/>
              <a:t> dinini kurduğu zaman yazdığı kutsal kitabın dili bile saf </a:t>
            </a:r>
            <a:r>
              <a:rPr lang="tr-TR" dirty="0" err="1"/>
              <a:t>Pencabi</a:t>
            </a:r>
            <a:r>
              <a:rPr lang="tr-TR" dirty="0"/>
              <a:t> değildir.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 HİN </a:t>
            </a:r>
            <a:r>
              <a:rPr lang="tr-TR" sz="3200" dirty="0">
                <a:effectLst>
                  <a:outerShdw blurRad="38100" dist="38100" dir="2700000" algn="tl">
                    <a:srgbClr val="000000">
                      <a:alpha val="43137"/>
                    </a:srgbClr>
                  </a:outerShdw>
                </a:effectLst>
              </a:rPr>
              <a:t>422 MODERN HİNT EDEBİYATI</a:t>
            </a:r>
            <a:endParaRPr lang="tr-TR" dirty="0"/>
          </a:p>
        </p:txBody>
      </p:sp>
      <p:sp>
        <p:nvSpPr>
          <p:cNvPr id="3" name="2 İçerik Yer Tutucusu"/>
          <p:cNvSpPr>
            <a:spLocks noGrp="1"/>
          </p:cNvSpPr>
          <p:nvPr>
            <p:ph sz="quarter" idx="1"/>
          </p:nvPr>
        </p:nvSpPr>
        <p:spPr/>
        <p:txBody>
          <a:bodyPr/>
          <a:lstStyle/>
          <a:p>
            <a:pPr algn="ctr"/>
            <a:r>
              <a:rPr lang="tr-TR" dirty="0"/>
              <a:t>Guru </a:t>
            </a:r>
            <a:r>
              <a:rPr lang="tr-TR" dirty="0" err="1"/>
              <a:t>Gobinda</a:t>
            </a:r>
            <a:r>
              <a:rPr lang="tr-TR" dirty="0"/>
              <a:t> Singh'in (1666-1708, onuncu ve sonuncu Guru), </a:t>
            </a:r>
            <a:r>
              <a:rPr lang="tr-TR" dirty="0" err="1"/>
              <a:t>Purānalara</a:t>
            </a:r>
            <a:r>
              <a:rPr lang="tr-TR" dirty="0"/>
              <a:t> benzeyen eseri </a:t>
            </a:r>
            <a:r>
              <a:rPr lang="tr-TR" dirty="0" err="1"/>
              <a:t>Çandi-divar</a:t>
            </a:r>
            <a:r>
              <a:rPr lang="tr-TR" dirty="0"/>
              <a:t>, </a:t>
            </a:r>
            <a:r>
              <a:rPr lang="tr-TR" dirty="0" err="1"/>
              <a:t>Pencabi'dir</a:t>
            </a:r>
            <a:r>
              <a:rPr lang="tr-TR" dirty="0"/>
              <a:t>. </a:t>
            </a:r>
            <a:r>
              <a:rPr lang="tr-TR" dirty="0" err="1"/>
              <a:t>Seva</a:t>
            </a:r>
            <a:r>
              <a:rPr lang="tr-TR" dirty="0"/>
              <a:t> Singh'in </a:t>
            </a:r>
            <a:r>
              <a:rPr lang="tr-TR" dirty="0" err="1"/>
              <a:t>Canam-sakhi'si</a:t>
            </a:r>
            <a:r>
              <a:rPr lang="tr-TR" dirty="0"/>
              <a:t> Doğu </a:t>
            </a:r>
            <a:r>
              <a:rPr lang="tr-TR" dirty="0" err="1"/>
              <a:t>Pencabi</a:t>
            </a:r>
            <a:r>
              <a:rPr lang="tr-TR" dirty="0"/>
              <a:t> ile (1588) yazılmıştır.  Mani Singh de (1737'de öldü) Doğu </a:t>
            </a:r>
            <a:r>
              <a:rPr lang="tr-TR" dirty="0" err="1"/>
              <a:t>Pencabi</a:t>
            </a:r>
            <a:r>
              <a:rPr lang="tr-TR" dirty="0"/>
              <a:t> ile yazmıştır.</a:t>
            </a:r>
          </a:p>
          <a:p>
            <a:pPr algn="ct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 HİN </a:t>
            </a:r>
            <a:r>
              <a:rPr lang="tr-TR" sz="3200" dirty="0">
                <a:effectLst>
                  <a:outerShdw blurRad="38100" dist="38100" dir="2700000" algn="tl">
                    <a:srgbClr val="000000">
                      <a:alpha val="43137"/>
                    </a:srgbClr>
                  </a:outerShdw>
                </a:effectLst>
              </a:rPr>
              <a:t>422 MODERN HİNT EDEBİYATI</a:t>
            </a:r>
            <a:endParaRPr lang="tr-TR" dirty="0"/>
          </a:p>
        </p:txBody>
      </p:sp>
      <p:sp>
        <p:nvSpPr>
          <p:cNvPr id="3" name="2 İçerik Yer Tutucusu"/>
          <p:cNvSpPr>
            <a:spLocks noGrp="1"/>
          </p:cNvSpPr>
          <p:nvPr>
            <p:ph sz="quarter" idx="1"/>
          </p:nvPr>
        </p:nvSpPr>
        <p:spPr/>
        <p:txBody>
          <a:bodyPr/>
          <a:lstStyle/>
          <a:p>
            <a:pPr algn="ctr"/>
            <a:r>
              <a:rPr lang="tr-TR" dirty="0"/>
              <a:t>17. yüzyıl </a:t>
            </a:r>
            <a:r>
              <a:rPr lang="tr-TR" dirty="0" err="1"/>
              <a:t>Pencabi</a:t>
            </a:r>
            <a:r>
              <a:rPr lang="tr-TR" dirty="0"/>
              <a:t> dilinin yükseldiği bir dönemdir. Bu dönemde çeşitli Müslüman, Hindu ve </a:t>
            </a:r>
            <a:r>
              <a:rPr lang="tr-TR" dirty="0" err="1"/>
              <a:t>Sikh</a:t>
            </a:r>
            <a:r>
              <a:rPr lang="tr-TR" dirty="0"/>
              <a:t> yazarlar </a:t>
            </a:r>
            <a:r>
              <a:rPr lang="tr-TR" dirty="0" err="1"/>
              <a:t>Pencabi</a:t>
            </a:r>
            <a:r>
              <a:rPr lang="tr-TR" dirty="0"/>
              <a:t> ile yazmışlardır. Bu yüzyılda dil, </a:t>
            </a:r>
            <a:r>
              <a:rPr lang="tr-TR" dirty="0" err="1"/>
              <a:t>Perso-Arabik</a:t>
            </a:r>
            <a:r>
              <a:rPr lang="tr-TR" dirty="0"/>
              <a:t>, </a:t>
            </a:r>
            <a:r>
              <a:rPr lang="tr-TR" dirty="0" err="1"/>
              <a:t>Nagari</a:t>
            </a:r>
            <a:r>
              <a:rPr lang="tr-TR" dirty="0"/>
              <a:t> ve </a:t>
            </a:r>
            <a:r>
              <a:rPr lang="tr-TR" dirty="0" err="1"/>
              <a:t>Gurumukhi</a:t>
            </a:r>
            <a:r>
              <a:rPr lang="tr-TR" dirty="0"/>
              <a:t> olmak üzere üç çeşit alfabeyle yazılmıştır. Bu dönemde Abdullah, </a:t>
            </a:r>
            <a:r>
              <a:rPr lang="tr-TR" dirty="0" err="1"/>
              <a:t>Mukbil</a:t>
            </a:r>
            <a:r>
              <a:rPr lang="tr-TR" dirty="0"/>
              <a:t>, </a:t>
            </a:r>
            <a:r>
              <a:rPr lang="tr-TR" dirty="0" err="1"/>
              <a:t>Bulhe</a:t>
            </a:r>
            <a:r>
              <a:rPr lang="tr-TR" dirty="0"/>
              <a:t> Şah, Ali Haydar gibi Müslüman </a:t>
            </a:r>
            <a:r>
              <a:rPr lang="tr-TR" dirty="0" err="1"/>
              <a:t>sufi</a:t>
            </a:r>
            <a:r>
              <a:rPr lang="tr-TR" dirty="0"/>
              <a:t> şairler yetişmiştir. Gene aynı dönemde </a:t>
            </a:r>
            <a:r>
              <a:rPr lang="tr-TR" dirty="0" err="1"/>
              <a:t>Casoda</a:t>
            </a:r>
            <a:r>
              <a:rPr lang="tr-TR" dirty="0"/>
              <a:t> </a:t>
            </a:r>
            <a:r>
              <a:rPr lang="tr-TR" dirty="0" err="1"/>
              <a:t>Nandan</a:t>
            </a:r>
            <a:r>
              <a:rPr lang="tr-TR" dirty="0"/>
              <a:t> (1650), </a:t>
            </a:r>
            <a:r>
              <a:rPr lang="tr-TR" dirty="0" err="1"/>
              <a:t>Rāmāyaõa'yı</a:t>
            </a:r>
            <a:r>
              <a:rPr lang="tr-TR" dirty="0"/>
              <a:t> anlatan bir eser yazmıştır. Guru </a:t>
            </a:r>
            <a:r>
              <a:rPr lang="tr-TR" dirty="0" err="1"/>
              <a:t>Das</a:t>
            </a:r>
            <a:r>
              <a:rPr lang="tr-TR" dirty="0"/>
              <a:t> da didaktik şiirleriyle dikkati çeker.</a:t>
            </a:r>
          </a:p>
          <a:p>
            <a:pPr algn="ct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 HİN </a:t>
            </a:r>
            <a:r>
              <a:rPr lang="tr-TR" sz="3200" dirty="0">
                <a:effectLst>
                  <a:outerShdw blurRad="38100" dist="38100" dir="2700000" algn="tl">
                    <a:srgbClr val="000000">
                      <a:alpha val="43137"/>
                    </a:srgbClr>
                  </a:outerShdw>
                </a:effectLst>
              </a:rPr>
              <a:t>422 MODERN HİNT EDEBİYATI</a:t>
            </a:r>
            <a:endParaRPr lang="tr-TR" dirty="0"/>
          </a:p>
        </p:txBody>
      </p:sp>
      <p:sp>
        <p:nvSpPr>
          <p:cNvPr id="3" name="2 İçerik Yer Tutucusu"/>
          <p:cNvSpPr>
            <a:spLocks noGrp="1"/>
          </p:cNvSpPr>
          <p:nvPr>
            <p:ph sz="quarter" idx="1"/>
          </p:nvPr>
        </p:nvSpPr>
        <p:spPr/>
        <p:txBody>
          <a:bodyPr/>
          <a:lstStyle/>
          <a:p>
            <a:pPr algn="ctr"/>
            <a:r>
              <a:rPr lang="tr-TR" dirty="0"/>
              <a:t>18. yüzyılda edebiyat, bir önceki yüzyıla göre biraz zayıflar. Bu dönemde adsız birtakım öyküler göze batar. Bu dönem için Hamid'in </a:t>
            </a:r>
            <a:r>
              <a:rPr lang="tr-TR" dirty="0" err="1"/>
              <a:t>Cengname'sini</a:t>
            </a:r>
            <a:r>
              <a:rPr lang="tr-TR" dirty="0"/>
              <a:t> (1766-1776), İranlı şair Nurettin Cami'nin Yusuf ile Züleyha'sını örnek verebiliriz. Şiirleriyle herkesi etkileyen Hindu Hakikat </a:t>
            </a:r>
            <a:r>
              <a:rPr lang="tr-TR" dirty="0" err="1"/>
              <a:t>Ray'ı</a:t>
            </a:r>
            <a:r>
              <a:rPr lang="tr-TR" dirty="0"/>
              <a:t> anmadan geçmemeliyiz. Şu şairler de önemlidir: </a:t>
            </a:r>
            <a:r>
              <a:rPr lang="tr-TR" dirty="0" err="1"/>
              <a:t>Arur</a:t>
            </a:r>
            <a:r>
              <a:rPr lang="tr-TR" dirty="0"/>
              <a:t>, Rai, </a:t>
            </a:r>
            <a:r>
              <a:rPr lang="tr-TR" dirty="0" err="1"/>
              <a:t>Isar</a:t>
            </a:r>
            <a:r>
              <a:rPr lang="tr-TR" dirty="0"/>
              <a:t> </a:t>
            </a:r>
            <a:r>
              <a:rPr lang="tr-TR" dirty="0" err="1"/>
              <a:t>Das</a:t>
            </a:r>
            <a:r>
              <a:rPr lang="tr-TR" dirty="0"/>
              <a:t>, </a:t>
            </a:r>
            <a:r>
              <a:rPr lang="tr-TR" dirty="0" err="1"/>
              <a:t>Kisan</a:t>
            </a:r>
            <a:r>
              <a:rPr lang="tr-TR" dirty="0"/>
              <a:t> Singh Arif, </a:t>
            </a:r>
            <a:r>
              <a:rPr lang="tr-TR" dirty="0" err="1"/>
              <a:t>Hidayetullah</a:t>
            </a:r>
            <a:r>
              <a:rPr lang="tr-TR" dirty="0"/>
              <a:t> ve Muhammed </a:t>
            </a:r>
            <a:r>
              <a:rPr lang="tr-TR" dirty="0" err="1"/>
              <a:t>Buta</a:t>
            </a:r>
            <a:r>
              <a:rPr lang="tr-TR" dirty="0"/>
              <a:t>.</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260648"/>
            <a:ext cx="7467600" cy="1143000"/>
          </a:xfrm>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 HİN </a:t>
            </a:r>
            <a:r>
              <a:rPr lang="tr-TR" sz="3200" dirty="0">
                <a:effectLst>
                  <a:outerShdw blurRad="38100" dist="38100" dir="2700000" algn="tl">
                    <a:srgbClr val="000000">
                      <a:alpha val="43137"/>
                    </a:srgbClr>
                  </a:outerShdw>
                </a:effectLst>
              </a:rPr>
              <a:t>422 MODERN HİNT EDEBİYATI</a:t>
            </a:r>
            <a:endParaRPr lang="tr-TR" dirty="0"/>
          </a:p>
        </p:txBody>
      </p:sp>
      <p:sp>
        <p:nvSpPr>
          <p:cNvPr id="3" name="2 İçerik Yer Tutucusu"/>
          <p:cNvSpPr>
            <a:spLocks noGrp="1"/>
          </p:cNvSpPr>
          <p:nvPr>
            <p:ph sz="quarter" idx="1"/>
          </p:nvPr>
        </p:nvSpPr>
        <p:spPr/>
        <p:txBody>
          <a:bodyPr/>
          <a:lstStyle/>
          <a:p>
            <a:pPr algn="ctr"/>
            <a:r>
              <a:rPr lang="tr-TR" dirty="0" err="1"/>
              <a:t>Pencab</a:t>
            </a:r>
            <a:r>
              <a:rPr lang="tr-TR" dirty="0"/>
              <a:t> 1848'den itibaren İngiliz egemenliği altına girdiği için, İngiliz dili bu dönemden itibaren etkisini göstermeye başladı. Müslüman uyanışı </a:t>
            </a:r>
            <a:r>
              <a:rPr lang="tr-TR" dirty="0" err="1"/>
              <a:t>Urduca'ya</a:t>
            </a:r>
            <a:r>
              <a:rPr lang="tr-TR" dirty="0"/>
              <a:t>, Hindu uyanışı </a:t>
            </a:r>
            <a:r>
              <a:rPr lang="tr-TR" dirty="0" err="1"/>
              <a:t>Hindã</a:t>
            </a:r>
            <a:r>
              <a:rPr lang="tr-TR" dirty="0"/>
              <a:t> diline ağırlık verilmesini sağlayınca, bu dönemde </a:t>
            </a:r>
            <a:r>
              <a:rPr lang="tr-TR" dirty="0" err="1"/>
              <a:t>Pencabi</a:t>
            </a:r>
            <a:r>
              <a:rPr lang="tr-TR" dirty="0"/>
              <a:t> ile sadece </a:t>
            </a:r>
            <a:r>
              <a:rPr lang="tr-TR" dirty="0" err="1"/>
              <a:t>Sikhler</a:t>
            </a:r>
            <a:r>
              <a:rPr lang="tr-TR" dirty="0"/>
              <a:t> yazar hale geldiler. Lahor'da </a:t>
            </a:r>
            <a:r>
              <a:rPr lang="tr-TR" dirty="0" err="1"/>
              <a:t>Pencab</a:t>
            </a:r>
            <a:r>
              <a:rPr lang="tr-TR" dirty="0"/>
              <a:t> Üniversitesi kurulunca, burada </a:t>
            </a:r>
            <a:r>
              <a:rPr lang="tr-TR" dirty="0" err="1"/>
              <a:t>Pencabi</a:t>
            </a:r>
            <a:r>
              <a:rPr lang="tr-TR" dirty="0"/>
              <a:t> ile ilgili çalışmalar yapılmaya başlandı.</a:t>
            </a:r>
          </a:p>
          <a:p>
            <a:pPr algn="ct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1368</TotalTime>
  <Words>703</Words>
  <Application>Microsoft Office PowerPoint</Application>
  <PresentationFormat>Ekran Gösterisi (4:3)</PresentationFormat>
  <Paragraphs>31</Paragraphs>
  <Slides>11</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Calibri</vt:lpstr>
      <vt:lpstr>Century Schoolbook</vt:lpstr>
      <vt:lpstr>Comic Sans MS</vt:lpstr>
      <vt:lpstr>Wingdings</vt:lpstr>
      <vt:lpstr>Wingdings 2</vt:lpstr>
      <vt:lpstr>Oriel</vt:lpstr>
      <vt:lpstr>                  HİN 422 MODERN HİNT EDEBİYATI  1. Hafta  Modern Hint Edebiyatına Giriş ve Pencabi edebiyatı      </vt:lpstr>
      <vt:lpstr>   HİN 422 MODERN HİNT EDEBİYATI</vt:lpstr>
      <vt:lpstr>   HİN 422 MODERN HİNT EDEBİYATI</vt:lpstr>
      <vt:lpstr>   HİN 422 MODERN HİNT EDEBİYATI</vt:lpstr>
      <vt:lpstr>  HİN 422 MODERN HİNT EDEBİYATI</vt:lpstr>
      <vt:lpstr>   HİN 422 MODERN HİNT EDEBİYATI</vt:lpstr>
      <vt:lpstr>   HİN 422 MODERN HİNT EDEBİYATI</vt:lpstr>
      <vt:lpstr>   HİN 422 MODERN HİNT EDEBİYATI</vt:lpstr>
      <vt:lpstr>   HİN 422 MODERN HİNT EDEBİYATI</vt:lpstr>
      <vt:lpstr>   HİN 422 MODERN HİNT EDEBİYATI</vt:lpstr>
      <vt:lpstr>   HİN 422 MODERN HİNT EDEBİYATI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casper</cp:lastModifiedBy>
  <cp:revision>146</cp:revision>
  <dcterms:created xsi:type="dcterms:W3CDTF">2014-11-21T09:52:05Z</dcterms:created>
  <dcterms:modified xsi:type="dcterms:W3CDTF">2020-02-25T18:44:42Z</dcterms:modified>
</cp:coreProperties>
</file>