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8"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25.02.2020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25.02.2020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25.02.2020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mn-lt"/>
              </a:rPr>
              <a:t>HİN </a:t>
            </a:r>
            <a:r>
              <a:rPr lang="tr-TR" sz="2700" dirty="0">
                <a:solidFill>
                  <a:schemeClr val="accent2">
                    <a:lumMod val="75000"/>
                  </a:schemeClr>
                </a:solidFill>
                <a:effectLst>
                  <a:outerShdw blurRad="38100" dist="38100" dir="2700000" algn="tl">
                    <a:srgbClr val="000000">
                      <a:alpha val="43137"/>
                    </a:srgbClr>
                  </a:outerShdw>
                </a:effectLst>
                <a:latin typeface="+mn-lt"/>
              </a:rPr>
              <a:t>422 MODERN HİNT EDEBİYATI</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sz="2700" dirty="0">
                <a:solidFill>
                  <a:schemeClr val="accent2">
                    <a:lumMod val="75000"/>
                  </a:schemeClr>
                </a:solidFill>
                <a:effectLst>
                  <a:outerShdw blurRad="38100" dist="38100" dir="2700000" algn="tl">
                    <a:srgbClr val="000000">
                      <a:alpha val="43137"/>
                    </a:srgbClr>
                  </a:outerShdw>
                </a:effectLst>
                <a:latin typeface="+mn-lt"/>
              </a:rPr>
            </a:br>
            <a:r>
              <a:rPr lang="tr-TR" sz="2700" dirty="0">
                <a:solidFill>
                  <a:schemeClr val="accent2">
                    <a:lumMod val="75000"/>
                  </a:schemeClr>
                </a:solidFill>
                <a:effectLst>
                  <a:outerShdw blurRad="38100" dist="38100" dir="2700000" algn="tl">
                    <a:srgbClr val="000000">
                      <a:alpha val="43137"/>
                    </a:srgbClr>
                  </a:outerShdw>
                </a:effectLst>
                <a:latin typeface="+mn-lt"/>
              </a:rPr>
              <a:t>1. Hafta</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sz="2700" dirty="0">
                <a:solidFill>
                  <a:schemeClr val="accent2">
                    <a:lumMod val="75000"/>
                  </a:schemeClr>
                </a:solidFill>
                <a:effectLst>
                  <a:outerShdw blurRad="38100" dist="38100" dir="2700000" algn="tl">
                    <a:srgbClr val="000000">
                      <a:alpha val="43137"/>
                    </a:srgbClr>
                  </a:outerShdw>
                </a:effectLst>
                <a:latin typeface="+mn-lt"/>
              </a:rPr>
            </a:br>
            <a:r>
              <a:rPr lang="tr-TR" sz="2700" dirty="0">
                <a:solidFill>
                  <a:schemeClr val="accent2">
                    <a:lumMod val="75000"/>
                  </a:schemeClr>
                </a:solidFill>
                <a:effectLst>
                  <a:outerShdw blurRad="38100" dist="38100" dir="2700000" algn="tl">
                    <a:srgbClr val="000000">
                      <a:alpha val="43137"/>
                    </a:srgbClr>
                  </a:outerShdw>
                </a:effectLst>
                <a:latin typeface="+mn-lt"/>
              </a:rPr>
              <a:t>Modern Hint Edebiyatına Giriş ve</a:t>
            </a:r>
            <a:br>
              <a:rPr lang="tr-TR" sz="2700" dirty="0">
                <a:solidFill>
                  <a:schemeClr val="accent2">
                    <a:lumMod val="75000"/>
                  </a:schemeClr>
                </a:solidFill>
                <a:effectLst>
                  <a:outerShdw blurRad="38100" dist="38100" dir="2700000" algn="tl">
                    <a:srgbClr val="000000">
                      <a:alpha val="43137"/>
                    </a:srgbClr>
                  </a:outerShdw>
                </a:effectLst>
                <a:latin typeface="+mn-lt"/>
              </a:rPr>
            </a:br>
            <a:r>
              <a:rPr lang="tr-TR" sz="2700" dirty="0" err="1">
                <a:solidFill>
                  <a:schemeClr val="accent2">
                    <a:lumMod val="75000"/>
                  </a:schemeClr>
                </a:solidFill>
                <a:effectLst>
                  <a:outerShdw blurRad="38100" dist="38100" dir="2700000" algn="tl">
                    <a:srgbClr val="000000">
                      <a:alpha val="43137"/>
                    </a:srgbClr>
                  </a:outerShdw>
                </a:effectLst>
                <a:latin typeface="+mn-lt"/>
              </a:rPr>
              <a:t>Pencabi</a:t>
            </a:r>
            <a:r>
              <a:rPr lang="tr-TR" sz="2700" dirty="0">
                <a:solidFill>
                  <a:schemeClr val="accent2">
                    <a:lumMod val="75000"/>
                  </a:schemeClr>
                </a:solidFill>
                <a:effectLst>
                  <a:outerShdw blurRad="38100" dist="38100" dir="2700000" algn="tl">
                    <a:srgbClr val="000000">
                      <a:alpha val="43137"/>
                    </a:srgbClr>
                  </a:outerShdw>
                </a:effectLst>
                <a:latin typeface="+mn-lt"/>
              </a:rPr>
              <a:t> edebiyatı</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a:t>Modern </a:t>
            </a:r>
            <a:r>
              <a:rPr lang="tr-TR" dirty="0" err="1"/>
              <a:t>Pencabi</a:t>
            </a:r>
            <a:r>
              <a:rPr lang="tr-TR" dirty="0"/>
              <a:t> edebiyatı, </a:t>
            </a:r>
            <a:r>
              <a:rPr lang="tr-TR" dirty="0" err="1"/>
              <a:t>Sikh</a:t>
            </a:r>
            <a:r>
              <a:rPr lang="tr-TR" dirty="0"/>
              <a:t> şair </a:t>
            </a:r>
            <a:r>
              <a:rPr lang="tr-TR" dirty="0" err="1"/>
              <a:t>Bhai</a:t>
            </a:r>
            <a:r>
              <a:rPr lang="tr-TR" dirty="0"/>
              <a:t> </a:t>
            </a:r>
            <a:r>
              <a:rPr lang="tr-TR" dirty="0" err="1"/>
              <a:t>Vir</a:t>
            </a:r>
            <a:r>
              <a:rPr lang="tr-TR" dirty="0"/>
              <a:t> Singh (1872-1957) ile başlar. "</a:t>
            </a:r>
            <a:r>
              <a:rPr lang="tr-TR" dirty="0" err="1"/>
              <a:t>Pencabinin</a:t>
            </a:r>
            <a:r>
              <a:rPr lang="tr-TR" dirty="0"/>
              <a:t> </a:t>
            </a:r>
            <a:r>
              <a:rPr lang="tr-TR" dirty="0" err="1"/>
              <a:t>Tagoru</a:t>
            </a:r>
            <a:r>
              <a:rPr lang="tr-TR" dirty="0"/>
              <a:t>" olarak bilinen </a:t>
            </a:r>
            <a:r>
              <a:rPr lang="tr-TR" dirty="0" err="1"/>
              <a:t>Puran</a:t>
            </a:r>
            <a:r>
              <a:rPr lang="tr-TR" dirty="0"/>
              <a:t> Singh de (1882-1932) önemli bir başka addır.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a:t>Diğer bazı önemli isimler şunlardır: </a:t>
            </a:r>
            <a:r>
              <a:rPr lang="tr-TR" dirty="0" err="1"/>
              <a:t>Kirpa</a:t>
            </a:r>
            <a:r>
              <a:rPr lang="tr-TR" dirty="0"/>
              <a:t> Singh (1879-1939), </a:t>
            </a:r>
            <a:r>
              <a:rPr lang="tr-TR" dirty="0" err="1"/>
              <a:t>Dhani</a:t>
            </a:r>
            <a:r>
              <a:rPr lang="tr-TR" dirty="0"/>
              <a:t> Ram </a:t>
            </a:r>
            <a:r>
              <a:rPr lang="tr-TR" dirty="0" err="1"/>
              <a:t>Çatrik</a:t>
            </a:r>
            <a:r>
              <a:rPr lang="tr-TR" dirty="0"/>
              <a:t> (1876-1939), Mahir lakabıyla tanınan </a:t>
            </a:r>
            <a:r>
              <a:rPr lang="tr-TR" dirty="0" err="1"/>
              <a:t>Mohan</a:t>
            </a:r>
            <a:r>
              <a:rPr lang="tr-TR" dirty="0"/>
              <a:t> Singh, </a:t>
            </a:r>
            <a:r>
              <a:rPr lang="tr-TR" dirty="0" err="1"/>
              <a:t>Pritam</a:t>
            </a:r>
            <a:r>
              <a:rPr lang="tr-TR" dirty="0"/>
              <a:t> Singh Safir, </a:t>
            </a:r>
            <a:r>
              <a:rPr lang="tr-TR" dirty="0" err="1"/>
              <a:t>Şrimati</a:t>
            </a:r>
            <a:r>
              <a:rPr lang="tr-TR" dirty="0"/>
              <a:t> </a:t>
            </a:r>
            <a:r>
              <a:rPr lang="tr-TR" dirty="0" err="1"/>
              <a:t>Amrita</a:t>
            </a:r>
            <a:r>
              <a:rPr lang="tr-TR" dirty="0"/>
              <a:t> </a:t>
            </a:r>
            <a:r>
              <a:rPr lang="tr-TR" dirty="0" err="1"/>
              <a:t>Pritam</a:t>
            </a:r>
            <a:r>
              <a:rPr lang="tr-TR" dirty="0"/>
              <a:t>. </a:t>
            </a:r>
            <a:r>
              <a:rPr lang="tr-TR" dirty="0" err="1"/>
              <a:t>Pencabi</a:t>
            </a:r>
            <a:r>
              <a:rPr lang="tr-TR" dirty="0"/>
              <a:t> edebiyatına yeni bir ruh veren </a:t>
            </a:r>
            <a:r>
              <a:rPr lang="tr-TR" dirty="0" err="1"/>
              <a:t>Sant</a:t>
            </a:r>
            <a:r>
              <a:rPr lang="tr-TR" dirty="0"/>
              <a:t> Singh </a:t>
            </a:r>
            <a:r>
              <a:rPr lang="tr-TR" dirty="0" err="1"/>
              <a:t>Sekhon</a:t>
            </a:r>
            <a:r>
              <a:rPr lang="tr-TR" dirty="0"/>
              <a:t>, </a:t>
            </a:r>
            <a:r>
              <a:rPr lang="tr-TR" dirty="0" err="1"/>
              <a:t>Gopal</a:t>
            </a:r>
            <a:r>
              <a:rPr lang="tr-TR" dirty="0"/>
              <a:t> Singh </a:t>
            </a:r>
            <a:r>
              <a:rPr lang="tr-TR" dirty="0" err="1"/>
              <a:t>Dardi</a:t>
            </a:r>
            <a:r>
              <a:rPr lang="tr-TR" dirty="0"/>
              <a:t>, </a:t>
            </a:r>
            <a:r>
              <a:rPr lang="tr-TR" dirty="0" err="1"/>
              <a:t>Kartar</a:t>
            </a:r>
            <a:r>
              <a:rPr lang="tr-TR" dirty="0"/>
              <a:t> Singh </a:t>
            </a:r>
            <a:r>
              <a:rPr lang="tr-TR" dirty="0" err="1"/>
              <a:t>Duggal</a:t>
            </a:r>
            <a:r>
              <a:rPr lang="tr-TR" dirty="0"/>
              <a:t>, </a:t>
            </a:r>
            <a:r>
              <a:rPr lang="tr-TR" dirty="0" err="1"/>
              <a:t>Kulvant</a:t>
            </a:r>
            <a:r>
              <a:rPr lang="tr-TR" dirty="0"/>
              <a:t> Singh </a:t>
            </a:r>
            <a:r>
              <a:rPr lang="tr-TR" dirty="0" err="1"/>
              <a:t>Virk</a:t>
            </a:r>
            <a:r>
              <a:rPr lang="tr-TR" dirty="0"/>
              <a:t>, </a:t>
            </a:r>
            <a:r>
              <a:rPr lang="tr-TR" dirty="0" err="1"/>
              <a:t>Devindar</a:t>
            </a:r>
            <a:r>
              <a:rPr lang="tr-TR" dirty="0"/>
              <a:t> </a:t>
            </a:r>
            <a:r>
              <a:rPr lang="tr-TR" dirty="0" err="1"/>
              <a:t>Satyarthi</a:t>
            </a:r>
            <a:r>
              <a:rPr lang="tr-TR" dirty="0"/>
              <a:t> ve </a:t>
            </a:r>
            <a:r>
              <a:rPr lang="tr-TR" dirty="0" err="1"/>
              <a:t>Surindar</a:t>
            </a:r>
            <a:r>
              <a:rPr lang="tr-TR" dirty="0"/>
              <a:t> Singh </a:t>
            </a:r>
            <a:r>
              <a:rPr lang="tr-TR" dirty="0" err="1"/>
              <a:t>Narula</a:t>
            </a:r>
            <a:r>
              <a:rPr lang="tr-TR" dirty="0"/>
              <a:t> da önemli adlardandır. </a:t>
            </a:r>
            <a:r>
              <a:rPr lang="tr-TR" dirty="0" err="1"/>
              <a:t>Nanak</a:t>
            </a:r>
            <a:r>
              <a:rPr lang="tr-TR" dirty="0"/>
              <a:t> Singh çok sevilen bir romancı ve kısa öykü yazarıdır.</a:t>
            </a:r>
          </a:p>
          <a:p>
            <a:pPr algn="ctr"/>
            <a:endParaRPr lang="tr-TR" dirty="0"/>
          </a:p>
        </p:txBody>
      </p:sp>
    </p:spTree>
    <p:extLst>
      <p:ext uri="{BB962C8B-B14F-4D97-AF65-F5344CB8AC3E}">
        <p14:creationId xmlns:p14="http://schemas.microsoft.com/office/powerpoint/2010/main" val="1717256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a:t>Modern Hint Edebiyatı deyince, Sanskrit diliyle değil, diğer Hint dilleriyle oluşturulmuş edebiyatları anlarız. Sanskrit dilinden ve Orta Hint dilleri olan </a:t>
            </a:r>
            <a:r>
              <a:rPr lang="tr-TR" dirty="0" err="1"/>
              <a:t>Prakrit</a:t>
            </a:r>
            <a:r>
              <a:rPr lang="tr-TR" dirty="0"/>
              <a:t> kökenli dillerden sonra her bölgenin kendine özgü diliyle karşılaşırız, örneğin </a:t>
            </a:r>
            <a:r>
              <a:rPr lang="tr-TR" dirty="0" err="1"/>
              <a:t>Bengali</a:t>
            </a:r>
            <a:r>
              <a:rPr lang="tr-TR" dirty="0"/>
              <a:t>, </a:t>
            </a:r>
            <a:r>
              <a:rPr lang="tr-TR" dirty="0" err="1"/>
              <a:t>Gucarati</a:t>
            </a:r>
            <a:r>
              <a:rPr lang="tr-TR" dirty="0"/>
              <a:t>, </a:t>
            </a:r>
            <a:r>
              <a:rPr lang="tr-TR" dirty="0" err="1"/>
              <a:t>Marathi</a:t>
            </a:r>
            <a:r>
              <a:rPr lang="tr-TR" dirty="0"/>
              <a:t> gibi.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a:t>Genellikle 10. yüzyıldan daha geriye gitmeyen, bu dillerin edebiyatlarını Modern olarak nitelemek bir gelenek halini almıştır. Çağdaş Hint edebiyatı ise konumuz dışında bırakılmıştır. İzleyen sayfalarda bölgesel dillere göre çeşitli Hint dillerinde oluşturulmuş edebiyatlar hakkında bilgiler verilmiştir. Bunu, </a:t>
            </a:r>
            <a:r>
              <a:rPr lang="tr-TR" dirty="0" err="1"/>
              <a:t>Tagore</a:t>
            </a:r>
            <a:r>
              <a:rPr lang="tr-TR" dirty="0"/>
              <a:t> ve </a:t>
            </a:r>
            <a:r>
              <a:rPr lang="tr-TR" dirty="0" err="1"/>
              <a:t>Prem</a:t>
            </a:r>
            <a:r>
              <a:rPr lang="tr-TR" dirty="0"/>
              <a:t> </a:t>
            </a:r>
            <a:r>
              <a:rPr lang="tr-TR" dirty="0" err="1"/>
              <a:t>Çand</a:t>
            </a:r>
            <a:r>
              <a:rPr lang="tr-TR" dirty="0"/>
              <a:t> gibi şair ve yazarlardan aldığımız küçük alıntılar izlemiştir.</a:t>
            </a:r>
          </a:p>
          <a:p>
            <a:pPr algn="ct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normAutofit lnSpcReduction="10000"/>
          </a:bodyPr>
          <a:lstStyle/>
          <a:p>
            <a:pPr algn="ctr"/>
            <a:r>
              <a:rPr lang="tr-TR" dirty="0" err="1"/>
              <a:t>Pencabi</a:t>
            </a:r>
            <a:r>
              <a:rPr lang="tr-TR" dirty="0"/>
              <a:t> Edebiyatı</a:t>
            </a:r>
          </a:p>
          <a:p>
            <a:pPr marL="0" indent="0" algn="ctr">
              <a:buNone/>
            </a:pPr>
            <a:endParaRPr lang="tr-TR" dirty="0"/>
          </a:p>
          <a:p>
            <a:pPr algn="ctr"/>
            <a:r>
              <a:rPr lang="tr-TR" dirty="0" err="1"/>
              <a:t>Pencap</a:t>
            </a:r>
            <a:r>
              <a:rPr lang="tr-TR" dirty="0"/>
              <a:t> edebiyatı üç devrede ele alınabilir: 1600'e kadar olan Eski </a:t>
            </a:r>
            <a:r>
              <a:rPr lang="tr-TR" dirty="0" err="1"/>
              <a:t>Pencabi</a:t>
            </a:r>
            <a:r>
              <a:rPr lang="tr-TR" dirty="0"/>
              <a:t>, 1600-1850 arası Orta </a:t>
            </a:r>
            <a:r>
              <a:rPr lang="tr-TR" dirty="0" err="1"/>
              <a:t>Pencabi</a:t>
            </a:r>
            <a:r>
              <a:rPr lang="tr-TR" dirty="0"/>
              <a:t>, 1850'den sonraki Yeni </a:t>
            </a:r>
            <a:r>
              <a:rPr lang="tr-TR" dirty="0" err="1"/>
              <a:t>Pencabi</a:t>
            </a:r>
            <a:r>
              <a:rPr lang="tr-TR" dirty="0"/>
              <a:t> edebiyatı.</a:t>
            </a:r>
          </a:p>
          <a:p>
            <a:pPr algn="ctr"/>
            <a:r>
              <a:rPr lang="tr-TR" dirty="0"/>
              <a:t>İlk dönemde çok fazla </a:t>
            </a:r>
            <a:r>
              <a:rPr lang="tr-TR" dirty="0" err="1"/>
              <a:t>Pencabi</a:t>
            </a:r>
            <a:r>
              <a:rPr lang="tr-TR" dirty="0"/>
              <a:t> yazana rastlanmaz. Ünlü bir ad olan Baba </a:t>
            </a:r>
            <a:r>
              <a:rPr lang="tr-TR" dirty="0" err="1"/>
              <a:t>Fariduddin</a:t>
            </a:r>
            <a:r>
              <a:rPr lang="tr-TR" dirty="0"/>
              <a:t> </a:t>
            </a:r>
            <a:r>
              <a:rPr lang="tr-TR" dirty="0" err="1"/>
              <a:t>Ganj-Shakar</a:t>
            </a:r>
            <a:r>
              <a:rPr lang="tr-TR" dirty="0"/>
              <a:t> (1173-1266) </a:t>
            </a:r>
            <a:r>
              <a:rPr lang="tr-TR" dirty="0" err="1"/>
              <a:t>Pencabi</a:t>
            </a:r>
            <a:r>
              <a:rPr lang="tr-TR" dirty="0"/>
              <a:t> ile yazmamıştır. 14. yüzyılda </a:t>
            </a:r>
            <a:r>
              <a:rPr lang="tr-TR" dirty="0" err="1"/>
              <a:t>Pencabi</a:t>
            </a:r>
            <a:r>
              <a:rPr lang="tr-TR" dirty="0"/>
              <a:t>, </a:t>
            </a:r>
            <a:r>
              <a:rPr lang="tr-TR" dirty="0" err="1"/>
              <a:t>Şauraseni</a:t>
            </a:r>
            <a:r>
              <a:rPr lang="tr-TR" dirty="0"/>
              <a:t> </a:t>
            </a:r>
            <a:r>
              <a:rPr lang="tr-TR" dirty="0" err="1"/>
              <a:t>Apabhramşasının</a:t>
            </a:r>
            <a:r>
              <a:rPr lang="tr-TR" dirty="0"/>
              <a:t>, sonra da </a:t>
            </a:r>
            <a:r>
              <a:rPr lang="tr-TR" dirty="0" err="1"/>
              <a:t>Brac-bhasha</a:t>
            </a:r>
            <a:r>
              <a:rPr lang="tr-TR" dirty="0"/>
              <a:t> ve </a:t>
            </a:r>
            <a:r>
              <a:rPr lang="tr-TR" dirty="0" err="1"/>
              <a:t>Hindustani'nin</a:t>
            </a:r>
            <a:r>
              <a:rPr lang="tr-TR" dirty="0"/>
              <a:t> (</a:t>
            </a:r>
            <a:r>
              <a:rPr lang="tr-TR" dirty="0" err="1"/>
              <a:t>Khari-boli</a:t>
            </a:r>
            <a:r>
              <a:rPr lang="tr-TR" dirty="0"/>
              <a:t> ve </a:t>
            </a:r>
            <a:r>
              <a:rPr lang="tr-TR" dirty="0" err="1"/>
              <a:t>Hindã</a:t>
            </a:r>
            <a:r>
              <a:rPr lang="tr-TR" dirty="0"/>
              <a:t>-Urdu) gölgesi altında kalmıştı.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err="1"/>
              <a:t>Pencab</a:t>
            </a:r>
            <a:r>
              <a:rPr lang="tr-TR" dirty="0"/>
              <a:t> ve </a:t>
            </a:r>
            <a:r>
              <a:rPr lang="tr-TR" dirty="0" err="1"/>
              <a:t>Sind</a:t>
            </a:r>
            <a:r>
              <a:rPr lang="tr-TR" dirty="0"/>
              <a:t> lehçeleri başka bir alfabeyle yazılıyordu. 16. yüzyılda </a:t>
            </a:r>
            <a:r>
              <a:rPr lang="tr-TR" dirty="0" err="1"/>
              <a:t>Sikhler</a:t>
            </a:r>
            <a:r>
              <a:rPr lang="tr-TR" dirty="0"/>
              <a:t>, Keşmir'in </a:t>
            </a:r>
            <a:r>
              <a:rPr lang="tr-TR" dirty="0" err="1"/>
              <a:t>Şarada</a:t>
            </a:r>
            <a:r>
              <a:rPr lang="tr-TR" dirty="0"/>
              <a:t> alfabesine benzeyen bu alfabe ile </a:t>
            </a:r>
            <a:r>
              <a:rPr lang="tr-TR" dirty="0" err="1"/>
              <a:t>Nagari</a:t>
            </a:r>
            <a:r>
              <a:rPr lang="tr-TR" dirty="0"/>
              <a:t> alfabesinin karışımından </a:t>
            </a:r>
            <a:r>
              <a:rPr lang="tr-TR" dirty="0" err="1"/>
              <a:t>Gurumukhi'yi</a:t>
            </a:r>
            <a:r>
              <a:rPr lang="tr-TR" dirty="0"/>
              <a:t> icat etmişlerdi. Guru </a:t>
            </a:r>
            <a:r>
              <a:rPr lang="tr-TR" dirty="0" err="1"/>
              <a:t>Nanak'ın</a:t>
            </a:r>
            <a:r>
              <a:rPr lang="tr-TR" dirty="0"/>
              <a:t> (1469-1538) </a:t>
            </a:r>
            <a:r>
              <a:rPr lang="tr-TR" dirty="0" err="1"/>
              <a:t>Sikh</a:t>
            </a:r>
            <a:r>
              <a:rPr lang="tr-TR" dirty="0"/>
              <a:t> dinini kurduğu zaman yazdığı kutsal kitabın dili bile saf </a:t>
            </a:r>
            <a:r>
              <a:rPr lang="tr-TR" dirty="0" err="1"/>
              <a:t>Pencabi</a:t>
            </a:r>
            <a:r>
              <a:rPr lang="tr-TR" dirty="0"/>
              <a:t> değildir.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a:t>Guru </a:t>
            </a:r>
            <a:r>
              <a:rPr lang="tr-TR" dirty="0" err="1"/>
              <a:t>Gobinda</a:t>
            </a:r>
            <a:r>
              <a:rPr lang="tr-TR" dirty="0"/>
              <a:t> Singh'in (1666-1708, onuncu ve sonuncu Guru), </a:t>
            </a:r>
            <a:r>
              <a:rPr lang="tr-TR" dirty="0" err="1"/>
              <a:t>Purānalara</a:t>
            </a:r>
            <a:r>
              <a:rPr lang="tr-TR" dirty="0"/>
              <a:t> benzeyen eseri </a:t>
            </a:r>
            <a:r>
              <a:rPr lang="tr-TR" dirty="0" err="1"/>
              <a:t>Çandi-divar</a:t>
            </a:r>
            <a:r>
              <a:rPr lang="tr-TR" dirty="0"/>
              <a:t>, </a:t>
            </a:r>
            <a:r>
              <a:rPr lang="tr-TR" dirty="0" err="1"/>
              <a:t>Pencabi'dir</a:t>
            </a:r>
            <a:r>
              <a:rPr lang="tr-TR" dirty="0"/>
              <a:t>. </a:t>
            </a:r>
            <a:r>
              <a:rPr lang="tr-TR" dirty="0" err="1"/>
              <a:t>Seva</a:t>
            </a:r>
            <a:r>
              <a:rPr lang="tr-TR" dirty="0"/>
              <a:t> Singh'in </a:t>
            </a:r>
            <a:r>
              <a:rPr lang="tr-TR" dirty="0" err="1"/>
              <a:t>Canam-sakhi'si</a:t>
            </a:r>
            <a:r>
              <a:rPr lang="tr-TR" dirty="0"/>
              <a:t> Doğu </a:t>
            </a:r>
            <a:r>
              <a:rPr lang="tr-TR" dirty="0" err="1"/>
              <a:t>Pencabi</a:t>
            </a:r>
            <a:r>
              <a:rPr lang="tr-TR" dirty="0"/>
              <a:t> ile (1588) yazılmıştır.  Mani Singh de (1737'de öldü) Doğu </a:t>
            </a:r>
            <a:r>
              <a:rPr lang="tr-TR" dirty="0" err="1"/>
              <a:t>Pencabi</a:t>
            </a:r>
            <a:r>
              <a:rPr lang="tr-TR" dirty="0"/>
              <a:t> ile yazmıştır.</a:t>
            </a:r>
          </a:p>
          <a:p>
            <a:pPr algn="ct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a:t>17. yüzyıl </a:t>
            </a:r>
            <a:r>
              <a:rPr lang="tr-TR" dirty="0" err="1"/>
              <a:t>Pencabi</a:t>
            </a:r>
            <a:r>
              <a:rPr lang="tr-TR" dirty="0"/>
              <a:t> dilinin yükseldiği bir dönemdir. Bu dönemde çeşitli Müslüman, Hindu ve </a:t>
            </a:r>
            <a:r>
              <a:rPr lang="tr-TR" dirty="0" err="1"/>
              <a:t>Sikh</a:t>
            </a:r>
            <a:r>
              <a:rPr lang="tr-TR" dirty="0"/>
              <a:t> yazarlar </a:t>
            </a:r>
            <a:r>
              <a:rPr lang="tr-TR" dirty="0" err="1"/>
              <a:t>Pencabi</a:t>
            </a:r>
            <a:r>
              <a:rPr lang="tr-TR" dirty="0"/>
              <a:t> ile yazmışlardır. Bu yüzyılda dil, </a:t>
            </a:r>
            <a:r>
              <a:rPr lang="tr-TR" dirty="0" err="1"/>
              <a:t>Perso-Arabik</a:t>
            </a:r>
            <a:r>
              <a:rPr lang="tr-TR" dirty="0"/>
              <a:t>, </a:t>
            </a:r>
            <a:r>
              <a:rPr lang="tr-TR" dirty="0" err="1"/>
              <a:t>Nagari</a:t>
            </a:r>
            <a:r>
              <a:rPr lang="tr-TR" dirty="0"/>
              <a:t> ve </a:t>
            </a:r>
            <a:r>
              <a:rPr lang="tr-TR" dirty="0" err="1"/>
              <a:t>Gurumukhi</a:t>
            </a:r>
            <a:r>
              <a:rPr lang="tr-TR" dirty="0"/>
              <a:t> olmak üzere üç çeşit alfabeyle yazılmıştır. Bu dönemde Abdullah, </a:t>
            </a:r>
            <a:r>
              <a:rPr lang="tr-TR" dirty="0" err="1"/>
              <a:t>Mukbil</a:t>
            </a:r>
            <a:r>
              <a:rPr lang="tr-TR" dirty="0"/>
              <a:t>, </a:t>
            </a:r>
            <a:r>
              <a:rPr lang="tr-TR" dirty="0" err="1"/>
              <a:t>Bulhe</a:t>
            </a:r>
            <a:r>
              <a:rPr lang="tr-TR" dirty="0"/>
              <a:t> Şah, Ali Haydar gibi Müslüman </a:t>
            </a:r>
            <a:r>
              <a:rPr lang="tr-TR" dirty="0" err="1"/>
              <a:t>sufi</a:t>
            </a:r>
            <a:r>
              <a:rPr lang="tr-TR" dirty="0"/>
              <a:t> şairler yetişmiştir. Gene aynı dönemde </a:t>
            </a:r>
            <a:r>
              <a:rPr lang="tr-TR" dirty="0" err="1"/>
              <a:t>Casoda</a:t>
            </a:r>
            <a:r>
              <a:rPr lang="tr-TR" dirty="0"/>
              <a:t> </a:t>
            </a:r>
            <a:r>
              <a:rPr lang="tr-TR" dirty="0" err="1"/>
              <a:t>Nandan</a:t>
            </a:r>
            <a:r>
              <a:rPr lang="tr-TR" dirty="0"/>
              <a:t> (1650), </a:t>
            </a:r>
            <a:r>
              <a:rPr lang="tr-TR" dirty="0" err="1"/>
              <a:t>Rāmāyaõa'yı</a:t>
            </a:r>
            <a:r>
              <a:rPr lang="tr-TR" dirty="0"/>
              <a:t> anlatan bir eser yazmıştır. Guru </a:t>
            </a:r>
            <a:r>
              <a:rPr lang="tr-TR" dirty="0" err="1"/>
              <a:t>Das</a:t>
            </a:r>
            <a:r>
              <a:rPr lang="tr-TR" dirty="0"/>
              <a:t> da didaktik şiirleriyle dikkati çeker.</a:t>
            </a:r>
          </a:p>
          <a:p>
            <a:pPr algn="ct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a:t>18. yüzyılda edebiyat, bir önceki yüzyıla göre biraz zayıflar. Bu dönemde adsız birtakım öyküler göze batar. Bu dönem için Hamid'in </a:t>
            </a:r>
            <a:r>
              <a:rPr lang="tr-TR" dirty="0" err="1"/>
              <a:t>Cengname'sini</a:t>
            </a:r>
            <a:r>
              <a:rPr lang="tr-TR" dirty="0"/>
              <a:t> (1766-1776), İranlı şair Nurettin Cami'nin Yusuf ile Züleyha'sını örnek verebiliriz. Şiirleriyle herkesi etkileyen Hindu Hakikat </a:t>
            </a:r>
            <a:r>
              <a:rPr lang="tr-TR" dirty="0" err="1"/>
              <a:t>Ray'ı</a:t>
            </a:r>
            <a:r>
              <a:rPr lang="tr-TR" dirty="0"/>
              <a:t> anmadan geçmemeliyiz. Şu şairler de önemlidir: </a:t>
            </a:r>
            <a:r>
              <a:rPr lang="tr-TR" dirty="0" err="1"/>
              <a:t>Arur</a:t>
            </a:r>
            <a:r>
              <a:rPr lang="tr-TR" dirty="0"/>
              <a:t>, Rai, </a:t>
            </a:r>
            <a:r>
              <a:rPr lang="tr-TR" dirty="0" err="1"/>
              <a:t>Isar</a:t>
            </a:r>
            <a:r>
              <a:rPr lang="tr-TR" dirty="0"/>
              <a:t> </a:t>
            </a:r>
            <a:r>
              <a:rPr lang="tr-TR" dirty="0" err="1"/>
              <a:t>Das</a:t>
            </a:r>
            <a:r>
              <a:rPr lang="tr-TR" dirty="0"/>
              <a:t>, </a:t>
            </a:r>
            <a:r>
              <a:rPr lang="tr-TR" dirty="0" err="1"/>
              <a:t>Kisan</a:t>
            </a:r>
            <a:r>
              <a:rPr lang="tr-TR" dirty="0"/>
              <a:t> Singh Arif, </a:t>
            </a:r>
            <a:r>
              <a:rPr lang="tr-TR" dirty="0" err="1"/>
              <a:t>Hidayetullah</a:t>
            </a:r>
            <a:r>
              <a:rPr lang="tr-TR" dirty="0"/>
              <a:t> ve Muhammed </a:t>
            </a:r>
            <a:r>
              <a:rPr lang="tr-TR" dirty="0" err="1"/>
              <a:t>Buta</a:t>
            </a:r>
            <a:r>
              <a:rPr lang="tr-TR" dirty="0"/>
              <a:t>.</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7467600" cy="1143000"/>
          </a:xfrm>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pPr algn="ctr"/>
            <a:r>
              <a:rPr lang="tr-TR" dirty="0" err="1"/>
              <a:t>Pencab</a:t>
            </a:r>
            <a:r>
              <a:rPr lang="tr-TR" dirty="0"/>
              <a:t> 1848'den itibaren İngiliz egemenliği altına girdiği için, İngiliz dili bu dönemden itibaren etkisini göstermeye başladı. Müslüman uyanışı </a:t>
            </a:r>
            <a:r>
              <a:rPr lang="tr-TR" dirty="0" err="1"/>
              <a:t>Urduca'ya</a:t>
            </a:r>
            <a:r>
              <a:rPr lang="tr-TR" dirty="0"/>
              <a:t>, Hindu uyanışı </a:t>
            </a:r>
            <a:r>
              <a:rPr lang="tr-TR" dirty="0" err="1"/>
              <a:t>Hindã</a:t>
            </a:r>
            <a:r>
              <a:rPr lang="tr-TR" dirty="0"/>
              <a:t> diline ağırlık verilmesini sağlayınca, bu dönemde </a:t>
            </a:r>
            <a:r>
              <a:rPr lang="tr-TR" dirty="0" err="1"/>
              <a:t>Pencabi</a:t>
            </a:r>
            <a:r>
              <a:rPr lang="tr-TR" dirty="0"/>
              <a:t> ile sadece </a:t>
            </a:r>
            <a:r>
              <a:rPr lang="tr-TR" dirty="0" err="1"/>
              <a:t>Sikhler</a:t>
            </a:r>
            <a:r>
              <a:rPr lang="tr-TR" dirty="0"/>
              <a:t> yazar hale geldiler. Lahor'da </a:t>
            </a:r>
            <a:r>
              <a:rPr lang="tr-TR" dirty="0" err="1"/>
              <a:t>Pencab</a:t>
            </a:r>
            <a:r>
              <a:rPr lang="tr-TR" dirty="0"/>
              <a:t> Üniversitesi kurulunca, burada </a:t>
            </a:r>
            <a:r>
              <a:rPr lang="tr-TR" dirty="0" err="1"/>
              <a:t>Pencabi</a:t>
            </a:r>
            <a:r>
              <a:rPr lang="tr-TR" dirty="0"/>
              <a:t> ile ilgili çalışmalar yapılmaya başlandı.</a:t>
            </a:r>
          </a:p>
          <a:p>
            <a:pPr algn="ct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1368</TotalTime>
  <Words>703</Words>
  <Application>Microsoft Office PowerPoint</Application>
  <PresentationFormat>Ekran Gösterisi (4:3)</PresentationFormat>
  <Paragraphs>31</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422 MODERN HİNT EDEBİYATI  1. Hafta  Modern Hint Edebiyatına Giriş ve Pencabi edebiyatı      </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146</cp:revision>
  <dcterms:created xsi:type="dcterms:W3CDTF">2014-11-21T09:52:05Z</dcterms:created>
  <dcterms:modified xsi:type="dcterms:W3CDTF">2020-02-25T18:44:42Z</dcterms:modified>
</cp:coreProperties>
</file>