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317" r:id="rId4"/>
    <p:sldId id="318" r:id="rId5"/>
    <p:sldId id="320" r:id="rId6"/>
    <p:sldId id="321" r:id="rId7"/>
    <p:sldId id="322" r:id="rId8"/>
    <p:sldId id="266" r:id="rId9"/>
    <p:sldId id="261" r:id="rId10"/>
    <p:sldId id="286" r:id="rId11"/>
    <p:sldId id="269" r:id="rId12"/>
    <p:sldId id="271" r:id="rId13"/>
    <p:sldId id="274" r:id="rId14"/>
    <p:sldId id="281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7C69D2-3B8D-45DE-8DDA-D044C1278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00E1144-C132-475F-9AB5-2444FB77A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BB7DED-6F9F-4F0F-9492-248492D2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CA13-ACB5-40A7-91DC-890A3C834BA3}" type="datetimeFigureOut">
              <a:rPr lang="tr-TR" smtClean="0"/>
              <a:t>24.11.2023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A7CFAB-5402-4BEE-B636-30D05378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001EF9-73BF-4ED1-8700-5166B2A0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BC0D-38B8-4632-921B-3871F6E451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32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2C355B-FDBC-4A10-995E-B3FA24162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40209C0-3E44-4B78-AEF4-E21A5DF7B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EEF7A6-845D-44CD-8307-200E4957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CA13-ACB5-40A7-91DC-890A3C834BA3}" type="datetimeFigureOut">
              <a:rPr lang="tr-TR" smtClean="0"/>
              <a:t>24.11.2023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4946F9A-E852-4F83-A29F-C6FEAC35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9B40D5-0A4A-4D42-92B0-4EC73A13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BC0D-38B8-4632-921B-3871F6E451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361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6BFC2E3-1A5E-4D4E-AE74-8A861AD22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9FCFB05-FC82-490F-9E18-83959B63D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E090FC-0FB7-4BCF-A3A3-51EB9641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CA13-ACB5-40A7-91DC-890A3C834BA3}" type="datetimeFigureOut">
              <a:rPr lang="tr-TR" smtClean="0"/>
              <a:t>24.11.2023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869E82-1B4E-4D31-A063-0994126B7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435338-8DB9-47E4-9959-CCE88D3F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BC0D-38B8-4632-921B-3871F6E451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27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9613BC-208D-40D6-9656-A6002A47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7ABE87-A498-4331-80F1-D98E86B2E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5A2DEB9-DBAF-4CBC-B511-74D5C4C5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CA13-ACB5-40A7-91DC-890A3C834BA3}" type="datetimeFigureOut">
              <a:rPr lang="tr-TR" smtClean="0"/>
              <a:t>24.11.2023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2AD0B42-01E5-4046-AAC6-67A920E1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721880-9677-4DC6-B1F0-7961397B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BC0D-38B8-4632-921B-3871F6E451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57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5403FE-D88C-4A4A-AF87-BACAF4CD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141BB8-2D11-4CB2-98A4-9BC99B331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724E49-E765-4E1D-AAA1-ADDDB0969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CA13-ACB5-40A7-91DC-890A3C834BA3}" type="datetimeFigureOut">
              <a:rPr lang="tr-TR" smtClean="0"/>
              <a:t>24.11.2023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F99286-CFB3-46AF-A5B2-4152CDA7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D078C5-129B-4C3B-9B81-02E7BB82D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BC0D-38B8-4632-921B-3871F6E451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954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4EE569-3F5B-4E04-B589-1F3B2767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94854B-7CAF-408D-A09D-997F70D25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FEBD417-5BF7-4213-A65E-D94075ACF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7B90B96-265A-4880-ADD4-E4DCD4382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CA13-ACB5-40A7-91DC-890A3C834BA3}" type="datetimeFigureOut">
              <a:rPr lang="tr-TR" smtClean="0"/>
              <a:t>24.11.2023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BE0E3DD-A5B6-4819-9322-05C2821A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A98B16-DC2D-4D81-8F95-7F95A13E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BC0D-38B8-4632-921B-3871F6E451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027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C0CF82-57A7-44FF-BAE0-0E08EC4D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FB75C56-320E-44E2-8400-16215037E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B63108D-86C0-4EF0-85EB-C3FFF5FE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867B637-4AD6-473A-AB98-F595D0D75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F391FDA-6BC0-44F2-9499-B17BD5A5F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A883D25-2BFA-478A-81ED-4448A204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CA13-ACB5-40A7-91DC-890A3C834BA3}" type="datetimeFigureOut">
              <a:rPr lang="tr-TR" smtClean="0"/>
              <a:t>24.11.2023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005B08F-AF23-4A61-AAE1-8AC5243C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498B9A2-0156-47E6-AE97-5D6A4F26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BC0D-38B8-4632-921B-3871F6E451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665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0723B3-3648-48DD-A75E-DF85E612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028D2CB-807C-46BC-8DC6-E6998D221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CA13-ACB5-40A7-91DC-890A3C834BA3}" type="datetimeFigureOut">
              <a:rPr lang="tr-TR" smtClean="0"/>
              <a:t>24.11.2023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DB0B951-3EC0-43D2-9D51-2CB895FD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2785F81-CFDA-40C1-B280-3AA0C112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BC0D-38B8-4632-921B-3871F6E451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718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D73DE62-18F9-4316-A619-7572272E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CA13-ACB5-40A7-91DC-890A3C834BA3}" type="datetimeFigureOut">
              <a:rPr lang="tr-TR" smtClean="0"/>
              <a:t>24.11.2023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0B4746E-5689-402C-829C-3E1B8146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EA04839-F60B-4297-8E8B-63ACC56C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BC0D-38B8-4632-921B-3871F6E451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984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263925-80B5-4FAF-9C9C-F1ABA936C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3B5D0B-5AA5-4BFE-BCDB-C2D0FC9F9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BEBAF9D-296D-4479-952A-A26DEC862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04EADE4-CE65-473C-867A-3BB671E0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CA13-ACB5-40A7-91DC-890A3C834BA3}" type="datetimeFigureOut">
              <a:rPr lang="tr-TR" smtClean="0"/>
              <a:t>24.11.2023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A223E42-02C6-4144-98EB-434B229B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72437C3-8C9A-4B0B-8DAA-F076B630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BC0D-38B8-4632-921B-3871F6E451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265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6DD51B-C61A-416E-A327-44CCB01BC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5ECAC2B-3056-4881-8F62-D68A54361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6D4B5E0-AB46-4E60-AE75-B5070141A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53F9D75-EBB8-454D-B0B1-D508AC0D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CA13-ACB5-40A7-91DC-890A3C834BA3}" type="datetimeFigureOut">
              <a:rPr lang="tr-TR" smtClean="0"/>
              <a:t>24.11.2023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02DF6DA-999E-418D-9693-EF48F8A9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E813D3B-D354-47C4-AE42-92565DDD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BC0D-38B8-4632-921B-3871F6E451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48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847A6A6-BB2E-48F1-85DB-FF80B1DE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A92F97-C4D4-4452-9B1B-A7347ACFE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626440-10E0-44D9-A343-399502480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2CA13-ACB5-40A7-91DC-890A3C834BA3}" type="datetimeFigureOut">
              <a:rPr lang="tr-TR" smtClean="0"/>
              <a:t>24.11.2023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B45F32-34F7-47B0-83E3-DA4678024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6251503-4361-4E99-87B2-026A917EE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9BC0D-38B8-4632-921B-3871F6E451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062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6C5151-6CB7-440D-829E-E25CBAA2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97C9-EA49-4B5A-9F25-B9308C0192B2}" type="datetime1">
              <a:rPr lang="tr-TR" smtClean="0"/>
              <a:t>24.11.2023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4DF9A46-BBA5-47E2-8A3A-9B6D6CC63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ktolgac@gmail.com, ktolgac@ankara.edu.tr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306C960-D811-4DD6-A066-4BEFF4D2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08EF-A66A-4F40-9E87-175ABBCD432E}" type="slidenum">
              <a:rPr lang="tr-TR" smtClean="0"/>
              <a:t>1</a:t>
            </a:fld>
            <a:endParaRPr lang="tr-TR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C4E61A6C-38C5-4494-AF83-9DB97A05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588"/>
            <a:ext cx="10515600" cy="7635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Breeding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soundness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examination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678025F-DC10-4467-8F3A-67CAED7E3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62" y="290619"/>
            <a:ext cx="301526" cy="3015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0241E03-39B6-419A-AA3F-32D0F5ADB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011" y="292730"/>
            <a:ext cx="301527" cy="3015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" name="Unvan 1">
            <a:extLst>
              <a:ext uri="{FF2B5EF4-FFF2-40B4-BE49-F238E27FC236}">
                <a16:creationId xmlns:a16="http://schemas.microsoft.com/office/drawing/2014/main" id="{A76004EB-917D-4200-9B12-88B6A9EFDD78}"/>
              </a:ext>
            </a:extLst>
          </p:cNvPr>
          <p:cNvSpPr txBox="1">
            <a:spLocks/>
          </p:cNvSpPr>
          <p:nvPr/>
        </p:nvSpPr>
        <p:spPr>
          <a:xfrm>
            <a:off x="5314174" y="965967"/>
            <a:ext cx="1563649" cy="5580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err="1">
                <a:solidFill>
                  <a:schemeClr val="bg1"/>
                </a:solidFill>
              </a:rPr>
              <a:t>Sctorum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1258607A-AA81-49B7-931E-10AC43DD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7728" y="3858710"/>
            <a:ext cx="3786194" cy="249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7BD71B1-9CCA-4390-8FC8-FE7831F2F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989" y="1307521"/>
            <a:ext cx="3403285" cy="255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65D6211F-459C-4A6B-9D5A-C96B0EBE1B36}"/>
              </a:ext>
            </a:extLst>
          </p:cNvPr>
          <p:cNvSpPr txBox="1"/>
          <p:nvPr/>
        </p:nvSpPr>
        <p:spPr>
          <a:xfrm>
            <a:off x="7266927" y="1842854"/>
            <a:ext cx="3728457" cy="34163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3600" dirty="0">
                <a:solidFill>
                  <a:schemeClr val="bg1"/>
                </a:solidFill>
              </a:rPr>
              <a:t>Total </a:t>
            </a:r>
            <a:r>
              <a:rPr lang="tr-TR" sz="3600" dirty="0" err="1">
                <a:solidFill>
                  <a:schemeClr val="bg1"/>
                </a:solidFill>
              </a:rPr>
              <a:t>Scrotal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Width</a:t>
            </a:r>
            <a:endParaRPr lang="tr-TR" sz="3600" dirty="0">
              <a:solidFill>
                <a:schemeClr val="bg1"/>
              </a:solidFill>
            </a:endParaRPr>
          </a:p>
          <a:p>
            <a:pPr algn="ctr"/>
            <a:r>
              <a:rPr lang="tr-TR" sz="3600" dirty="0">
                <a:solidFill>
                  <a:schemeClr val="bg1"/>
                </a:solidFill>
              </a:rPr>
              <a:t>(TSW)</a:t>
            </a:r>
          </a:p>
          <a:p>
            <a:pPr algn="ctr"/>
            <a:endParaRPr lang="tr-TR" sz="3600" dirty="0">
              <a:solidFill>
                <a:schemeClr val="bg1"/>
              </a:solidFill>
            </a:endParaRPr>
          </a:p>
          <a:p>
            <a:pPr algn="ctr"/>
            <a:r>
              <a:rPr lang="tr-TR" sz="3600" dirty="0">
                <a:solidFill>
                  <a:schemeClr val="bg1"/>
                </a:solidFill>
              </a:rPr>
              <a:t>9,5 – 11,5 cm</a:t>
            </a:r>
          </a:p>
          <a:p>
            <a:pPr algn="ctr"/>
            <a:endParaRPr lang="tr-TR" sz="3600" dirty="0">
              <a:solidFill>
                <a:schemeClr val="bg1"/>
              </a:solidFill>
            </a:endParaRPr>
          </a:p>
          <a:p>
            <a:pPr algn="ctr"/>
            <a:r>
              <a:rPr lang="tr-TR" sz="3600" dirty="0">
                <a:solidFill>
                  <a:schemeClr val="bg1"/>
                </a:solidFill>
              </a:rPr>
              <a:t>(&gt; 8 cm)</a:t>
            </a:r>
          </a:p>
        </p:txBody>
      </p:sp>
    </p:spTree>
    <p:extLst>
      <p:ext uri="{BB962C8B-B14F-4D97-AF65-F5344CB8AC3E}">
        <p14:creationId xmlns:p14="http://schemas.microsoft.com/office/powerpoint/2010/main" val="379778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vine-caprine Accuread photometer - IMV Technologies">
            <a:extLst>
              <a:ext uri="{FF2B5EF4-FFF2-40B4-BE49-F238E27FC236}">
                <a16:creationId xmlns:a16="http://schemas.microsoft.com/office/drawing/2014/main" id="{D5A35B54-8A71-413C-A958-64E1A7EB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2" y="220134"/>
            <a:ext cx="44291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tómetro ACCUCELL">
            <a:extLst>
              <a:ext uri="{FF2B5EF4-FFF2-40B4-BE49-F238E27FC236}">
                <a16:creationId xmlns:a16="http://schemas.microsoft.com/office/drawing/2014/main" id="{CBA64434-81E4-4350-B44A-D7AC9B5EE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728" y="1699683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64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92313" y="0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dirty="0" err="1"/>
              <a:t>Abnormal</a:t>
            </a:r>
            <a:r>
              <a:rPr lang="tr-TR" sz="3200" dirty="0"/>
              <a:t> </a:t>
            </a:r>
            <a:r>
              <a:rPr lang="tr-TR" sz="3200" dirty="0" err="1"/>
              <a:t>Spermatozoa</a:t>
            </a:r>
            <a:endParaRPr lang="tr-TR" sz="3200" dirty="0"/>
          </a:p>
        </p:txBody>
      </p:sp>
      <p:pic>
        <p:nvPicPr>
          <p:cNvPr id="3076" name="Picture 4" descr="Sperm Morphology – All About Fertility">
            <a:extLst>
              <a:ext uri="{FF2B5EF4-FFF2-40B4-BE49-F238E27FC236}">
                <a16:creationId xmlns:a16="http://schemas.microsoft.com/office/drawing/2014/main" id="{4F9AE809-7456-46AD-B296-139A0D3B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58" y="840605"/>
            <a:ext cx="10183283" cy="601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9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765176"/>
            <a:ext cx="712946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630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pplication of two staining methods for sperm morphometric evaluation in  domestic pigs">
            <a:extLst>
              <a:ext uri="{FF2B5EF4-FFF2-40B4-BE49-F238E27FC236}">
                <a16:creationId xmlns:a16="http://schemas.microsoft.com/office/drawing/2014/main" id="{47513F28-98A3-4470-A534-BA9FD6D6E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4" y="170774"/>
            <a:ext cx="5375273" cy="478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9A6F797-323B-4998-AEDD-D2E11C306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07" y="1928284"/>
            <a:ext cx="6579659" cy="47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66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B4DDD7B1-11F5-4EA7-90DD-9D28E0A3E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tr-TR" dirty="0" err="1"/>
              <a:t>Viability</a:t>
            </a: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78A87AA-2D02-4D3F-8117-2D8437451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94" y="1601708"/>
            <a:ext cx="6906156" cy="512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8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321AAF-5DB5-4EEE-BE88-8BCF8E67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97C9-EA49-4B5A-9F25-B9308C0192B2}" type="datetime1">
              <a:rPr lang="tr-TR" smtClean="0"/>
              <a:t>24.11.2023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0440E1-25D5-458B-BFE6-6AB05391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ktolgac@gmail.com, ktolgac@ankara.edu.tr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2450EE-F7B8-4B7F-9093-C0338AB4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08EF-A66A-4F40-9E87-175ABBCD432E}" type="slidenum">
              <a:rPr lang="tr-TR" smtClean="0"/>
              <a:t>2</a:t>
            </a:fld>
            <a:endParaRPr lang="tr-TR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D6C85FC0-961A-4F6D-AF35-8235071E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588"/>
            <a:ext cx="10515600" cy="7635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Breeding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soundness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examination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0084CA1-0CAE-4B56-BFE8-CC72FC985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62" y="290619"/>
            <a:ext cx="301526" cy="3015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E9569D0-929B-4603-BA29-37F1DB0BD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011" y="292730"/>
            <a:ext cx="301527" cy="3015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" name="Unvan 1">
            <a:extLst>
              <a:ext uri="{FF2B5EF4-FFF2-40B4-BE49-F238E27FC236}">
                <a16:creationId xmlns:a16="http://schemas.microsoft.com/office/drawing/2014/main" id="{4C651CEF-C761-40D5-92D6-DA88EEE23926}"/>
              </a:ext>
            </a:extLst>
          </p:cNvPr>
          <p:cNvSpPr txBox="1">
            <a:spLocks/>
          </p:cNvSpPr>
          <p:nvPr/>
        </p:nvSpPr>
        <p:spPr>
          <a:xfrm>
            <a:off x="5374105" y="965967"/>
            <a:ext cx="1668379" cy="5580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err="1">
                <a:solidFill>
                  <a:schemeClr val="bg1"/>
                </a:solidFill>
              </a:rPr>
              <a:t>Testicles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11" name="2 İçerik Yer Tutucusu">
            <a:extLst>
              <a:ext uri="{FF2B5EF4-FFF2-40B4-BE49-F238E27FC236}">
                <a16:creationId xmlns:a16="http://schemas.microsoft.com/office/drawing/2014/main" id="{BD6D4E70-E102-40B4-969C-B399C92D8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60" y="3561309"/>
            <a:ext cx="8229600" cy="2506283"/>
          </a:xfrm>
        </p:spPr>
        <p:txBody>
          <a:bodyPr>
            <a:normAutofit fontScale="92500" lnSpcReduction="10000"/>
          </a:bodyPr>
          <a:lstStyle/>
          <a:p>
            <a:endParaRPr lang="tr-TR" dirty="0">
              <a:cs typeface="Times New Roman" pitchFamily="18" charset="0"/>
            </a:endParaRPr>
          </a:p>
          <a:p>
            <a:pPr>
              <a:buNone/>
            </a:pPr>
            <a:endParaRPr lang="tr-TR" dirty="0">
              <a:cs typeface="Times New Roman" pitchFamily="18" charset="0"/>
            </a:endParaRPr>
          </a:p>
          <a:p>
            <a:pPr>
              <a:buNone/>
            </a:pPr>
            <a:endParaRPr lang="tr-TR" dirty="0">
              <a:cs typeface="Times New Roman" pitchFamily="18" charset="0"/>
            </a:endParaRPr>
          </a:p>
          <a:p>
            <a:endParaRPr lang="tr-TR" sz="2400" dirty="0">
              <a:cs typeface="Times New Roman" pitchFamily="18" charset="0"/>
            </a:endParaRPr>
          </a:p>
          <a:p>
            <a:r>
              <a:rPr lang="tr-TR" sz="2400" dirty="0">
                <a:cs typeface="Times New Roman" pitchFamily="18" charset="0"/>
              </a:rPr>
              <a:t>0,5233 x </a:t>
            </a:r>
            <a:r>
              <a:rPr lang="tr-TR" sz="2400" dirty="0" err="1">
                <a:cs typeface="Times New Roman" pitchFamily="18" charset="0"/>
              </a:rPr>
              <a:t>Width</a:t>
            </a:r>
            <a:r>
              <a:rPr lang="tr-TR" sz="2400" dirty="0">
                <a:cs typeface="Times New Roman" pitchFamily="18" charset="0"/>
              </a:rPr>
              <a:t> x </a:t>
            </a:r>
            <a:r>
              <a:rPr lang="tr-TR" sz="2400" dirty="0" err="1">
                <a:cs typeface="Times New Roman" pitchFamily="18" charset="0"/>
              </a:rPr>
              <a:t>Height</a:t>
            </a:r>
            <a:r>
              <a:rPr lang="tr-TR" sz="2400" dirty="0">
                <a:cs typeface="Times New Roman" pitchFamily="18" charset="0"/>
              </a:rPr>
              <a:t> x </a:t>
            </a:r>
            <a:r>
              <a:rPr lang="tr-TR" sz="2400" dirty="0" err="1">
                <a:cs typeface="Times New Roman" pitchFamily="18" charset="0"/>
              </a:rPr>
              <a:t>Lenght</a:t>
            </a:r>
            <a:r>
              <a:rPr lang="tr-TR" sz="2400" dirty="0">
                <a:cs typeface="Times New Roman" pitchFamily="18" charset="0"/>
              </a:rPr>
              <a:t> = </a:t>
            </a:r>
            <a:r>
              <a:rPr lang="tr-TR" sz="2400" b="1" dirty="0" err="1">
                <a:cs typeface="Times New Roman" pitchFamily="18" charset="0"/>
              </a:rPr>
              <a:t>Testicle</a:t>
            </a:r>
            <a:r>
              <a:rPr lang="tr-TR" sz="2400" b="1" dirty="0">
                <a:cs typeface="Times New Roman" pitchFamily="18" charset="0"/>
              </a:rPr>
              <a:t> </a:t>
            </a:r>
            <a:r>
              <a:rPr lang="tr-TR" sz="2400" b="1" dirty="0" err="1">
                <a:cs typeface="Times New Roman" pitchFamily="18" charset="0"/>
              </a:rPr>
              <a:t>volume</a:t>
            </a:r>
            <a:r>
              <a:rPr lang="tr-TR" sz="2400" b="1" dirty="0">
                <a:cs typeface="Times New Roman" pitchFamily="18" charset="0"/>
              </a:rPr>
              <a:t> (TV)</a:t>
            </a:r>
          </a:p>
          <a:p>
            <a:r>
              <a:rPr lang="tr-TR" sz="2400" dirty="0">
                <a:ea typeface="Calibri"/>
              </a:rPr>
              <a:t>0,024 x </a:t>
            </a:r>
            <a:r>
              <a:rPr lang="tr-TR" sz="2400" b="1" dirty="0">
                <a:ea typeface="Calibri"/>
              </a:rPr>
              <a:t>TV</a:t>
            </a:r>
            <a:r>
              <a:rPr lang="tr-TR" sz="2400" dirty="0">
                <a:ea typeface="Calibri"/>
              </a:rPr>
              <a:t> – (0,76) = </a:t>
            </a:r>
            <a:r>
              <a:rPr lang="tr-TR" sz="2400" b="1" dirty="0">
                <a:ea typeface="Calibri"/>
              </a:rPr>
              <a:t>Daily Sperm </a:t>
            </a:r>
            <a:r>
              <a:rPr lang="tr-TR" sz="2400" b="1" dirty="0" err="1">
                <a:ea typeface="Calibri"/>
              </a:rPr>
              <a:t>Output</a:t>
            </a:r>
            <a:r>
              <a:rPr lang="tr-TR" sz="2400" b="1" dirty="0">
                <a:ea typeface="Calibri"/>
              </a:rPr>
              <a:t> (DSO)</a:t>
            </a:r>
            <a:endParaRPr lang="tr-TR" sz="2400" b="1" dirty="0">
              <a:cs typeface="Times New Roman" pitchFamily="18" charset="0"/>
            </a:endParaRPr>
          </a:p>
        </p:txBody>
      </p:sp>
      <p:pic>
        <p:nvPicPr>
          <p:cNvPr id="12" name="3 Resim" descr="G:\at\testis.jpg">
            <a:extLst>
              <a:ext uri="{FF2B5EF4-FFF2-40B4-BE49-F238E27FC236}">
                <a16:creationId xmlns:a16="http://schemas.microsoft.com/office/drawing/2014/main" id="{19691035-A864-42CB-82D3-9FDE21646FC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168" y="1510753"/>
            <a:ext cx="4324063" cy="38123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7 Tablo">
            <a:extLst>
              <a:ext uri="{FF2B5EF4-FFF2-40B4-BE49-F238E27FC236}">
                <a16:creationId xmlns:a16="http://schemas.microsoft.com/office/drawing/2014/main" id="{AEBDDAAC-E680-4C56-8997-2180AF9B5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151244"/>
              </p:ext>
            </p:extLst>
          </p:nvPr>
        </p:nvGraphicFramePr>
        <p:xfrm>
          <a:off x="1183105" y="1927050"/>
          <a:ext cx="4796589" cy="2165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2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822">
                <a:tc>
                  <a:txBody>
                    <a:bodyPr/>
                    <a:lstStyle/>
                    <a:p>
                      <a:r>
                        <a:rPr lang="tr-TR" sz="2400" b="0" dirty="0" err="1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Width</a:t>
                      </a:r>
                      <a:r>
                        <a:rPr lang="tr-TR" sz="2400" b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4,5-6 cm</a:t>
                      </a:r>
                      <a:endParaRPr lang="tr-TR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err="1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Height</a:t>
                      </a:r>
                      <a:r>
                        <a:rPr lang="tr-TR" sz="2400" b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5-6,5 cm</a:t>
                      </a:r>
                      <a:endParaRPr lang="tr-TR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err="1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Lenght</a:t>
                      </a:r>
                      <a:r>
                        <a:rPr lang="tr-TR" sz="2400" b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8,5-11 cm</a:t>
                      </a:r>
                      <a:endParaRPr lang="tr-TR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Metin kutusu 14">
            <a:extLst>
              <a:ext uri="{FF2B5EF4-FFF2-40B4-BE49-F238E27FC236}">
                <a16:creationId xmlns:a16="http://schemas.microsoft.com/office/drawing/2014/main" id="{B77117E4-39B1-4DEF-999A-1F7DE7E1AA86}"/>
              </a:ext>
            </a:extLst>
          </p:cNvPr>
          <p:cNvSpPr txBox="1"/>
          <p:nvPr/>
        </p:nvSpPr>
        <p:spPr>
          <a:xfrm>
            <a:off x="189409" y="4737093"/>
            <a:ext cx="231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>
                <a:cs typeface="Times New Roman" pitchFamily="18" charset="0"/>
              </a:rPr>
              <a:t>Testicle</a:t>
            </a:r>
            <a:r>
              <a:rPr lang="tr-TR" sz="2000" b="1" dirty="0">
                <a:cs typeface="Times New Roman" pitchFamily="18" charset="0"/>
              </a:rPr>
              <a:t> </a:t>
            </a:r>
            <a:r>
              <a:rPr lang="tr-TR" sz="2000" b="1" dirty="0" err="1">
                <a:cs typeface="Times New Roman" pitchFamily="18" charset="0"/>
              </a:rPr>
              <a:t>volume</a:t>
            </a:r>
            <a:r>
              <a:rPr lang="tr-TR" sz="2000" b="1" dirty="0">
                <a:cs typeface="Times New Roman" pitchFamily="18" charset="0"/>
              </a:rPr>
              <a:t> (TV)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55123CE4-971B-4707-A37C-6CC0B7049AE1}"/>
              </a:ext>
            </a:extLst>
          </p:cNvPr>
          <p:cNvSpPr txBox="1"/>
          <p:nvPr/>
        </p:nvSpPr>
        <p:spPr>
          <a:xfrm>
            <a:off x="3495446" y="4746157"/>
            <a:ext cx="2962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ea typeface="Calibri"/>
              </a:rPr>
              <a:t>Daily Sperm </a:t>
            </a:r>
            <a:r>
              <a:rPr lang="tr-TR" sz="2000" b="1" dirty="0" err="1">
                <a:ea typeface="Calibri"/>
              </a:rPr>
              <a:t>Output</a:t>
            </a:r>
            <a:r>
              <a:rPr lang="tr-TR" sz="2000" b="1" dirty="0">
                <a:ea typeface="Calibri"/>
              </a:rPr>
              <a:t> (DSO)</a:t>
            </a:r>
            <a:endParaRPr lang="tr-TR" sz="2000" b="1" dirty="0">
              <a:cs typeface="Times New Roman" pitchFamily="18" charset="0"/>
            </a:endParaRPr>
          </a:p>
        </p:txBody>
      </p:sp>
      <p:sp>
        <p:nvSpPr>
          <p:cNvPr id="17" name="Ok: Köşeli Çift Ayraç 16">
            <a:extLst>
              <a:ext uri="{FF2B5EF4-FFF2-40B4-BE49-F238E27FC236}">
                <a16:creationId xmlns:a16="http://schemas.microsoft.com/office/drawing/2014/main" id="{59116825-78CE-4D20-BFAA-909D025804A5}"/>
              </a:ext>
            </a:extLst>
          </p:cNvPr>
          <p:cNvSpPr/>
          <p:nvPr/>
        </p:nvSpPr>
        <p:spPr>
          <a:xfrm>
            <a:off x="2423646" y="4694832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8" name="Ok: Köşeli Çift Ayraç 17">
            <a:extLst>
              <a:ext uri="{FF2B5EF4-FFF2-40B4-BE49-F238E27FC236}">
                <a16:creationId xmlns:a16="http://schemas.microsoft.com/office/drawing/2014/main" id="{AA63C573-C547-44F2-A045-E6B846264B66}"/>
              </a:ext>
            </a:extLst>
          </p:cNvPr>
          <p:cNvSpPr/>
          <p:nvPr/>
        </p:nvSpPr>
        <p:spPr>
          <a:xfrm>
            <a:off x="2715128" y="4701527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9" name="Ok: Köşeli Çift Ayraç 18">
            <a:extLst>
              <a:ext uri="{FF2B5EF4-FFF2-40B4-BE49-F238E27FC236}">
                <a16:creationId xmlns:a16="http://schemas.microsoft.com/office/drawing/2014/main" id="{63072680-D820-42D9-A940-93CD6C0EA489}"/>
              </a:ext>
            </a:extLst>
          </p:cNvPr>
          <p:cNvSpPr/>
          <p:nvPr/>
        </p:nvSpPr>
        <p:spPr>
          <a:xfrm>
            <a:off x="3006361" y="4694832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8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BE4EFB-1BC9-4A9B-82E0-F4E34444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97C9-EA49-4B5A-9F25-B9308C0192B2}" type="datetime1">
              <a:rPr lang="tr-TR" smtClean="0"/>
              <a:t>24.11.2023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C853F4-3CAC-481D-989E-BDDB0F60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ktolgac@gmail.com, ktolgac@ankara.edu.tr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8B7C6A1-25BD-4871-8893-3D3FD8D4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08EF-A66A-4F40-9E87-175ABBCD432E}" type="slidenum">
              <a:rPr lang="tr-TR" smtClean="0"/>
              <a:t>3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8B98866-68D4-43B5-B5A0-4BC018E1E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62" y="290619"/>
            <a:ext cx="301526" cy="3015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FFBA735-5C1A-4DB7-8CFF-F21D42CC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011" y="292730"/>
            <a:ext cx="301527" cy="3015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" name="Unvan 1">
            <a:extLst>
              <a:ext uri="{FF2B5EF4-FFF2-40B4-BE49-F238E27FC236}">
                <a16:creationId xmlns:a16="http://schemas.microsoft.com/office/drawing/2014/main" id="{52063CEC-5D9D-4D78-BCAB-DBF21681EBF8}"/>
              </a:ext>
            </a:extLst>
          </p:cNvPr>
          <p:cNvSpPr txBox="1">
            <a:spLocks/>
          </p:cNvSpPr>
          <p:nvPr/>
        </p:nvSpPr>
        <p:spPr>
          <a:xfrm>
            <a:off x="209462" y="1126388"/>
            <a:ext cx="6448012" cy="7635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solidFill>
                  <a:schemeClr val="bg1"/>
                </a:solidFill>
              </a:rPr>
              <a:t>Libido </a:t>
            </a:r>
            <a:r>
              <a:rPr lang="tr-TR" sz="3200" dirty="0">
                <a:solidFill>
                  <a:schemeClr val="bg1"/>
                </a:solidFill>
              </a:rPr>
              <a:t>/ </a:t>
            </a:r>
            <a:r>
              <a:rPr lang="tr-TR" sz="3200" dirty="0" err="1">
                <a:solidFill>
                  <a:schemeClr val="bg1"/>
                </a:solidFill>
              </a:rPr>
              <a:t>Mounting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Behavior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005AA0C-9946-4EA0-A6FA-26E39C3CCFD1}"/>
              </a:ext>
            </a:extLst>
          </p:cNvPr>
          <p:cNvSpPr txBox="1"/>
          <p:nvPr/>
        </p:nvSpPr>
        <p:spPr>
          <a:xfrm>
            <a:off x="7229471" y="989353"/>
            <a:ext cx="4451539" cy="440120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dirty="0" err="1">
                <a:solidFill>
                  <a:schemeClr val="bg1"/>
                </a:solidFill>
              </a:rPr>
              <a:t>Intensive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attention</a:t>
            </a:r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 err="1">
                <a:solidFill>
                  <a:schemeClr val="bg1"/>
                </a:solidFill>
              </a:rPr>
              <a:t>Exciting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behavior</a:t>
            </a:r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 err="1">
                <a:solidFill>
                  <a:schemeClr val="bg1"/>
                </a:solidFill>
              </a:rPr>
              <a:t>Digging</a:t>
            </a:r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 err="1">
                <a:solidFill>
                  <a:schemeClr val="bg1"/>
                </a:solidFill>
              </a:rPr>
              <a:t>Whinnying</a:t>
            </a:r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 err="1">
                <a:solidFill>
                  <a:schemeClr val="bg1"/>
                </a:solidFill>
              </a:rPr>
              <a:t>Smelling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 err="1">
                <a:solidFill>
                  <a:schemeClr val="bg1"/>
                </a:solidFill>
              </a:rPr>
              <a:t>kicking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 err="1">
                <a:solidFill>
                  <a:schemeClr val="bg1"/>
                </a:solidFill>
              </a:rPr>
              <a:t>biting</a:t>
            </a:r>
            <a:endParaRPr lang="tr-TR" sz="2400" dirty="0">
              <a:solidFill>
                <a:schemeClr val="bg1"/>
              </a:solidFill>
            </a:endParaRPr>
          </a:p>
          <a:p>
            <a:endParaRPr lang="tr-TR" sz="3200" b="1" dirty="0">
              <a:solidFill>
                <a:schemeClr val="bg1"/>
              </a:solidFill>
            </a:endParaRPr>
          </a:p>
          <a:p>
            <a:endParaRPr lang="tr-TR" sz="3200" b="1" dirty="0">
              <a:solidFill>
                <a:schemeClr val="bg1"/>
              </a:solidFill>
            </a:endParaRPr>
          </a:p>
          <a:p>
            <a:r>
              <a:rPr lang="tr-TR" sz="3200" b="1" dirty="0" err="1">
                <a:solidFill>
                  <a:schemeClr val="bg1"/>
                </a:solidFill>
              </a:rPr>
              <a:t>Flehmen</a:t>
            </a:r>
            <a:endParaRPr lang="tr-TR" sz="3200" b="1" dirty="0">
              <a:solidFill>
                <a:schemeClr val="bg1"/>
              </a:solidFill>
            </a:endParaRPr>
          </a:p>
          <a:p>
            <a:r>
              <a:rPr lang="tr-TR" sz="3200" b="1" dirty="0" err="1">
                <a:solidFill>
                  <a:schemeClr val="bg1"/>
                </a:solidFill>
              </a:rPr>
              <a:t>Erection</a:t>
            </a:r>
            <a:endParaRPr lang="tr-TR" sz="3200" b="1" dirty="0">
              <a:solidFill>
                <a:schemeClr val="bg1"/>
              </a:solidFill>
            </a:endParaRPr>
          </a:p>
          <a:p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3DF6BE4-AC73-44F8-A34B-EDB54EBC64A7}"/>
              </a:ext>
            </a:extLst>
          </p:cNvPr>
          <p:cNvSpPr txBox="1"/>
          <p:nvPr/>
        </p:nvSpPr>
        <p:spPr>
          <a:xfrm>
            <a:off x="7229472" y="5664506"/>
            <a:ext cx="3695202" cy="7078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</a:rPr>
              <a:t>30 – 60 </a:t>
            </a:r>
            <a:r>
              <a:rPr lang="tr-TR" sz="4000" dirty="0" err="1">
                <a:solidFill>
                  <a:schemeClr val="bg1"/>
                </a:solidFill>
              </a:rPr>
              <a:t>seconds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15" name="Unvan 1">
            <a:extLst>
              <a:ext uri="{FF2B5EF4-FFF2-40B4-BE49-F238E27FC236}">
                <a16:creationId xmlns:a16="http://schemas.microsoft.com/office/drawing/2014/main" id="{A668E25D-4C47-4F43-AE62-D31B44E2A42B}"/>
              </a:ext>
            </a:extLst>
          </p:cNvPr>
          <p:cNvSpPr txBox="1">
            <a:spLocks/>
          </p:cNvSpPr>
          <p:nvPr/>
        </p:nvSpPr>
        <p:spPr>
          <a:xfrm>
            <a:off x="838199" y="59588"/>
            <a:ext cx="10515600" cy="7635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>
                <a:solidFill>
                  <a:schemeClr val="bg1"/>
                </a:solidFill>
              </a:rPr>
              <a:t>Breeding soundness examination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0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FB3FA4-D6F1-4A5D-86B3-3DBED8AC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97C9-EA49-4B5A-9F25-B9308C0192B2}" type="datetime1">
              <a:rPr lang="tr-TR" smtClean="0"/>
              <a:t>24.11.2023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C37E3D-F8D8-49DD-A9C1-C6382F723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ktolgac@gmail.com, ktolgac@ankara.edu.tr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AC90EB-DE1C-43DD-A417-3D2E94A4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08EF-A66A-4F40-9E87-175ABBCD432E}" type="slidenum">
              <a:rPr lang="tr-TR" smtClean="0"/>
              <a:t>4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AA3A1CC-DCE7-4894-9F51-C117ED418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62" y="290619"/>
            <a:ext cx="301526" cy="3015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D32AB2D-03D4-470D-A463-2D2EB1DFC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011" y="292730"/>
            <a:ext cx="301527" cy="3015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1FAD6D70-1835-4913-B4DC-29BB0BCAD47E}"/>
              </a:ext>
            </a:extLst>
          </p:cNvPr>
          <p:cNvSpPr txBox="1"/>
          <p:nvPr/>
        </p:nvSpPr>
        <p:spPr>
          <a:xfrm>
            <a:off x="7149612" y="2013643"/>
            <a:ext cx="3779817" cy="30469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tr-TR" sz="3200" b="1" dirty="0" err="1">
                <a:solidFill>
                  <a:schemeClr val="bg1"/>
                </a:solidFill>
              </a:rPr>
              <a:t>Erection</a:t>
            </a:r>
            <a:endParaRPr lang="tr-TR" sz="3200" b="1" dirty="0">
              <a:solidFill>
                <a:schemeClr val="bg1"/>
              </a:solidFill>
            </a:endParaRPr>
          </a:p>
          <a:p>
            <a:r>
              <a:rPr lang="tr-TR" sz="3200" b="1" dirty="0" err="1">
                <a:solidFill>
                  <a:schemeClr val="bg1"/>
                </a:solidFill>
              </a:rPr>
              <a:t>Mounting</a:t>
            </a:r>
            <a:r>
              <a:rPr lang="tr-TR" sz="3200" b="1" dirty="0">
                <a:solidFill>
                  <a:schemeClr val="bg1"/>
                </a:solidFill>
              </a:rPr>
              <a:t> </a:t>
            </a:r>
            <a:r>
              <a:rPr lang="tr-TR" sz="3200" b="1" dirty="0" err="1">
                <a:solidFill>
                  <a:schemeClr val="bg1"/>
                </a:solidFill>
              </a:rPr>
              <a:t>unhesitant</a:t>
            </a:r>
            <a:endParaRPr lang="tr-TR" sz="3200" b="1" dirty="0">
              <a:solidFill>
                <a:schemeClr val="bg1"/>
              </a:solidFill>
            </a:endParaRPr>
          </a:p>
          <a:p>
            <a:r>
              <a:rPr lang="tr-TR" sz="3200" b="1" dirty="0" err="1">
                <a:solidFill>
                  <a:schemeClr val="bg1"/>
                </a:solidFill>
              </a:rPr>
              <a:t>Intromission</a:t>
            </a:r>
            <a:endParaRPr lang="tr-TR" sz="3200" b="1" dirty="0">
              <a:solidFill>
                <a:schemeClr val="bg1"/>
              </a:solidFill>
            </a:endParaRPr>
          </a:p>
          <a:p>
            <a:r>
              <a:rPr lang="tr-TR" sz="3200" b="1" dirty="0" err="1">
                <a:solidFill>
                  <a:schemeClr val="bg1"/>
                </a:solidFill>
              </a:rPr>
              <a:t>Friction</a:t>
            </a:r>
            <a:endParaRPr lang="tr-TR" sz="3200" b="1" dirty="0">
              <a:solidFill>
                <a:schemeClr val="bg1"/>
              </a:solidFill>
            </a:endParaRPr>
          </a:p>
          <a:p>
            <a:r>
              <a:rPr lang="tr-TR" sz="3200" b="1" dirty="0" err="1">
                <a:solidFill>
                  <a:schemeClr val="bg1"/>
                </a:solidFill>
              </a:rPr>
              <a:t>Ejaculation</a:t>
            </a:r>
            <a:endParaRPr lang="tr-TR" sz="3200" b="1" dirty="0">
              <a:solidFill>
                <a:schemeClr val="bg1"/>
              </a:solidFill>
            </a:endParaRPr>
          </a:p>
          <a:p>
            <a:r>
              <a:rPr lang="tr-TR" sz="3200" b="1" dirty="0" err="1">
                <a:solidFill>
                  <a:schemeClr val="bg1"/>
                </a:solidFill>
              </a:rPr>
              <a:t>Leaving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B5A8D12-1EBF-4D3B-8E35-528A95C38DFE}"/>
              </a:ext>
            </a:extLst>
          </p:cNvPr>
          <p:cNvSpPr txBox="1"/>
          <p:nvPr/>
        </p:nvSpPr>
        <p:spPr>
          <a:xfrm>
            <a:off x="7149611" y="5119654"/>
            <a:ext cx="3646725" cy="7078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</a:rPr>
              <a:t>25 – 35 </a:t>
            </a:r>
            <a:r>
              <a:rPr lang="tr-TR" sz="4000" dirty="0" err="1">
                <a:solidFill>
                  <a:schemeClr val="bg1"/>
                </a:solidFill>
              </a:rPr>
              <a:t>seconds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14" name="Unvan 1">
            <a:extLst>
              <a:ext uri="{FF2B5EF4-FFF2-40B4-BE49-F238E27FC236}">
                <a16:creationId xmlns:a16="http://schemas.microsoft.com/office/drawing/2014/main" id="{3808C5D5-048A-4574-B3DD-8D08E9CA742B}"/>
              </a:ext>
            </a:extLst>
          </p:cNvPr>
          <p:cNvSpPr txBox="1">
            <a:spLocks/>
          </p:cNvSpPr>
          <p:nvPr/>
        </p:nvSpPr>
        <p:spPr>
          <a:xfrm>
            <a:off x="209462" y="1126388"/>
            <a:ext cx="6448012" cy="7635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</a:rPr>
              <a:t>Libido / </a:t>
            </a:r>
            <a:r>
              <a:rPr lang="tr-TR" sz="3200" b="1" dirty="0" err="1">
                <a:solidFill>
                  <a:schemeClr val="bg1"/>
                </a:solidFill>
              </a:rPr>
              <a:t>Mounting</a:t>
            </a:r>
            <a:r>
              <a:rPr lang="tr-TR" sz="3200" b="1" dirty="0">
                <a:solidFill>
                  <a:schemeClr val="bg1"/>
                </a:solidFill>
              </a:rPr>
              <a:t> </a:t>
            </a:r>
            <a:r>
              <a:rPr lang="tr-TR" sz="3200" b="1" dirty="0" err="1">
                <a:solidFill>
                  <a:schemeClr val="bg1"/>
                </a:solidFill>
              </a:rPr>
              <a:t>Behavior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15" name="Unvan 1">
            <a:extLst>
              <a:ext uri="{FF2B5EF4-FFF2-40B4-BE49-F238E27FC236}">
                <a16:creationId xmlns:a16="http://schemas.microsoft.com/office/drawing/2014/main" id="{1F210491-1EE6-40E5-8CFF-C81E91D7EB4D}"/>
              </a:ext>
            </a:extLst>
          </p:cNvPr>
          <p:cNvSpPr txBox="1">
            <a:spLocks/>
          </p:cNvSpPr>
          <p:nvPr/>
        </p:nvSpPr>
        <p:spPr>
          <a:xfrm>
            <a:off x="838199" y="59588"/>
            <a:ext cx="10515600" cy="7635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>
                <a:solidFill>
                  <a:schemeClr val="bg1"/>
                </a:solidFill>
              </a:rPr>
              <a:t>Breeding soundness examination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0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C479628-8D38-4402-BFAE-D84664B0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97C9-EA49-4B5A-9F25-B9308C0192B2}" type="datetime1">
              <a:rPr lang="tr-TR" smtClean="0"/>
              <a:t>24.11.2023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68F4AC-BB11-4027-9447-40416AF2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ktolgac@gmail.com, ktolgac@ankara.edu.tr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7C1C778-FD96-47BE-9573-553EE0D5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08EF-A66A-4F40-9E87-175ABBCD432E}" type="slidenum">
              <a:rPr lang="tr-TR" smtClean="0"/>
              <a:t>5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BED45DB-356E-4820-B772-DCF1913A9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62" y="290619"/>
            <a:ext cx="301526" cy="3015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D6AC8E6-CF9C-4774-B6BC-436BE6328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011" y="292730"/>
            <a:ext cx="301527" cy="3015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" name="Unvan 1">
            <a:extLst>
              <a:ext uri="{FF2B5EF4-FFF2-40B4-BE49-F238E27FC236}">
                <a16:creationId xmlns:a16="http://schemas.microsoft.com/office/drawing/2014/main" id="{BDD8F6B2-B427-4424-81ED-9FE9202B19E8}"/>
              </a:ext>
            </a:extLst>
          </p:cNvPr>
          <p:cNvSpPr txBox="1">
            <a:spLocks/>
          </p:cNvSpPr>
          <p:nvPr/>
        </p:nvSpPr>
        <p:spPr>
          <a:xfrm>
            <a:off x="209462" y="1126388"/>
            <a:ext cx="4282327" cy="7635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</a:rPr>
              <a:t>Semen Evaluation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11" name="2 İçerik Yer Tutucusu">
            <a:extLst>
              <a:ext uri="{FF2B5EF4-FFF2-40B4-BE49-F238E27FC236}">
                <a16:creationId xmlns:a16="http://schemas.microsoft.com/office/drawing/2014/main" id="{239E9C8A-D896-4550-8C02-370DB795F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462" y="2075364"/>
            <a:ext cx="5293895" cy="2223921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tr-TR" b="1" dirty="0" err="1">
                <a:solidFill>
                  <a:schemeClr val="bg1"/>
                </a:solidFill>
                <a:ea typeface="Calibri"/>
                <a:cs typeface="Times New Roman"/>
              </a:rPr>
              <a:t>Pre-evaluation</a:t>
            </a:r>
            <a:r>
              <a:rPr lang="tr-TR" b="1" dirty="0">
                <a:solidFill>
                  <a:schemeClr val="bg1"/>
                </a:solidFill>
                <a:ea typeface="Calibri"/>
                <a:cs typeface="Times New Roman"/>
              </a:rPr>
              <a:t> (</a:t>
            </a:r>
            <a:r>
              <a:rPr lang="tr-TR" b="1" dirty="0" err="1">
                <a:solidFill>
                  <a:schemeClr val="bg1"/>
                </a:solidFill>
                <a:ea typeface="Calibri"/>
                <a:cs typeface="Times New Roman"/>
              </a:rPr>
              <a:t>Macroscopic</a:t>
            </a:r>
            <a:r>
              <a:rPr lang="tr-TR" b="1" dirty="0">
                <a:solidFill>
                  <a:schemeClr val="bg1"/>
                </a:solidFill>
                <a:ea typeface="Calibri"/>
                <a:cs typeface="Times New Roman"/>
              </a:rPr>
              <a:t>)</a:t>
            </a:r>
          </a:p>
          <a:p>
            <a:pPr lvl="1"/>
            <a:r>
              <a:rPr lang="tr-TR" b="1" dirty="0">
                <a:solidFill>
                  <a:schemeClr val="bg1"/>
                </a:solidFill>
                <a:cs typeface="Times New Roman"/>
              </a:rPr>
              <a:t>Volume</a:t>
            </a:r>
          </a:p>
          <a:p>
            <a:pPr lvl="1"/>
            <a:r>
              <a:rPr lang="tr-TR" b="1" dirty="0" err="1">
                <a:solidFill>
                  <a:schemeClr val="bg1"/>
                </a:solidFill>
                <a:cs typeface="Times New Roman"/>
              </a:rPr>
              <a:t>Color</a:t>
            </a:r>
            <a:endParaRPr lang="tr-TR" b="1" dirty="0">
              <a:solidFill>
                <a:schemeClr val="bg1"/>
              </a:solidFill>
              <a:cs typeface="Times New Roman"/>
            </a:endParaRPr>
          </a:p>
          <a:p>
            <a:pPr lvl="1"/>
            <a:r>
              <a:rPr lang="tr-TR" b="1" dirty="0" err="1">
                <a:solidFill>
                  <a:schemeClr val="bg1"/>
                </a:solidFill>
                <a:cs typeface="Times New Roman"/>
              </a:rPr>
              <a:t>Viscosity</a:t>
            </a:r>
            <a:endParaRPr lang="tr-TR" b="1" dirty="0">
              <a:solidFill>
                <a:schemeClr val="bg1"/>
              </a:solidFill>
              <a:cs typeface="Times New Roman"/>
            </a:endParaRPr>
          </a:p>
          <a:p>
            <a:pPr lvl="1"/>
            <a:r>
              <a:rPr lang="tr-TR" b="1" dirty="0" err="1">
                <a:solidFill>
                  <a:schemeClr val="bg1"/>
                </a:solidFill>
                <a:cs typeface="Times New Roman"/>
              </a:rPr>
              <a:t>pH</a:t>
            </a:r>
            <a:endParaRPr lang="tr-TR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2 İçerik Yer Tutucusu">
            <a:extLst>
              <a:ext uri="{FF2B5EF4-FFF2-40B4-BE49-F238E27FC236}">
                <a16:creationId xmlns:a16="http://schemas.microsoft.com/office/drawing/2014/main" id="{83732072-1C41-4093-A73C-6F1AA074B918}"/>
              </a:ext>
            </a:extLst>
          </p:cNvPr>
          <p:cNvSpPr txBox="1">
            <a:spLocks/>
          </p:cNvSpPr>
          <p:nvPr/>
        </p:nvSpPr>
        <p:spPr>
          <a:xfrm>
            <a:off x="5678905" y="1827395"/>
            <a:ext cx="5574632" cy="4172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cs typeface="Times New Roman" pitchFamily="18" charset="0"/>
              </a:rPr>
              <a:t>Volume		60 (30 - 300) ml </a:t>
            </a:r>
          </a:p>
          <a:p>
            <a:pPr lvl="1"/>
            <a:endParaRPr lang="tr-TR" sz="1800" dirty="0">
              <a:cs typeface="Times New Roman" pitchFamily="18" charset="0"/>
            </a:endParaRPr>
          </a:p>
          <a:p>
            <a:r>
              <a:rPr lang="tr-TR" dirty="0" err="1">
                <a:cs typeface="Times New Roman" pitchFamily="18" charset="0"/>
              </a:rPr>
              <a:t>Color</a:t>
            </a:r>
            <a:r>
              <a:rPr lang="tr-TR" dirty="0">
                <a:cs typeface="Times New Roman" pitchFamily="18" charset="0"/>
              </a:rPr>
              <a:t>	</a:t>
            </a:r>
            <a:r>
              <a:rPr lang="tr-TR" sz="2000" dirty="0" err="1">
                <a:ea typeface="Calibri"/>
              </a:rPr>
              <a:t>Low-concentration</a:t>
            </a:r>
            <a:r>
              <a:rPr lang="tr-TR" sz="2000" dirty="0">
                <a:ea typeface="Calibri"/>
              </a:rPr>
              <a:t>:	</a:t>
            </a:r>
            <a:r>
              <a:rPr lang="tr-TR" sz="2000" dirty="0" err="1">
                <a:ea typeface="Calibri"/>
              </a:rPr>
              <a:t>Gray</a:t>
            </a:r>
            <a:endParaRPr lang="tr-TR" sz="2000" dirty="0">
              <a:ea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000" dirty="0">
                <a:cs typeface="Times New Roman" pitchFamily="18" charset="0"/>
              </a:rPr>
              <a:t>		</a:t>
            </a:r>
            <a:r>
              <a:rPr lang="tr-TR" sz="2000" dirty="0">
                <a:ea typeface="Calibri"/>
              </a:rPr>
              <a:t> High-</a:t>
            </a:r>
            <a:r>
              <a:rPr lang="tr-TR" sz="2000" dirty="0" err="1">
                <a:ea typeface="Calibri"/>
              </a:rPr>
              <a:t>concentration</a:t>
            </a:r>
            <a:r>
              <a:rPr lang="tr-TR" sz="2000" dirty="0">
                <a:cs typeface="Times New Roman" pitchFamily="18" charset="0"/>
              </a:rPr>
              <a:t>:	</a:t>
            </a:r>
            <a:r>
              <a:rPr lang="tr-TR" sz="2000" dirty="0" err="1">
                <a:cs typeface="Times New Roman" pitchFamily="18" charset="0"/>
              </a:rPr>
              <a:t>Creamy</a:t>
            </a:r>
            <a:endParaRPr lang="tr-TR" sz="2000" dirty="0"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tr-TR" sz="3200" dirty="0">
              <a:cs typeface="Times New Roman" pitchFamily="18" charset="0"/>
            </a:endParaRPr>
          </a:p>
          <a:p>
            <a:r>
              <a:rPr lang="tr-TR" dirty="0" err="1">
                <a:cs typeface="Times New Roman" pitchFamily="18" charset="0"/>
              </a:rPr>
              <a:t>Viscosity</a:t>
            </a:r>
            <a:r>
              <a:rPr lang="tr-TR" dirty="0">
                <a:cs typeface="Times New Roman" pitchFamily="18" charset="0"/>
              </a:rPr>
              <a:t>	</a:t>
            </a:r>
            <a:r>
              <a:rPr lang="tr-TR" sz="2000" dirty="0" err="1">
                <a:ea typeface="Calibri"/>
              </a:rPr>
              <a:t>Low-concentration</a:t>
            </a:r>
            <a:r>
              <a:rPr lang="tr-TR" sz="2000" dirty="0">
                <a:ea typeface="Calibri"/>
              </a:rPr>
              <a:t>:	</a:t>
            </a:r>
            <a:r>
              <a:rPr lang="tr-TR" sz="2000" dirty="0" err="1">
                <a:ea typeface="Calibri"/>
              </a:rPr>
              <a:t>Thin</a:t>
            </a:r>
            <a:endParaRPr lang="tr-TR" sz="2000" dirty="0">
              <a:ea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000" dirty="0">
                <a:cs typeface="Times New Roman" pitchFamily="18" charset="0"/>
              </a:rPr>
              <a:t>		</a:t>
            </a:r>
            <a:r>
              <a:rPr lang="tr-TR" sz="2000" dirty="0">
                <a:ea typeface="Calibri"/>
                <a:cs typeface="Times New Roman" pitchFamily="18" charset="0"/>
              </a:rPr>
              <a:t>High</a:t>
            </a:r>
            <a:r>
              <a:rPr lang="tr-TR" sz="2000" dirty="0">
                <a:ea typeface="Calibri"/>
              </a:rPr>
              <a:t>-</a:t>
            </a:r>
            <a:r>
              <a:rPr lang="tr-TR" sz="2000" dirty="0" err="1">
                <a:ea typeface="Calibri"/>
              </a:rPr>
              <a:t>concentration</a:t>
            </a:r>
            <a:r>
              <a:rPr lang="tr-TR" sz="2000" dirty="0">
                <a:cs typeface="Times New Roman" pitchFamily="18" charset="0"/>
              </a:rPr>
              <a:t>:	</a:t>
            </a:r>
            <a:r>
              <a:rPr lang="tr-TR" sz="2000" dirty="0" err="1">
                <a:cs typeface="Times New Roman" pitchFamily="18" charset="0"/>
              </a:rPr>
              <a:t>Thick</a:t>
            </a:r>
            <a:endParaRPr lang="tr-TR" sz="2000" dirty="0">
              <a:cs typeface="Times New Roman" pitchFamily="18" charset="0"/>
            </a:endParaRPr>
          </a:p>
          <a:p>
            <a:pPr lvl="6">
              <a:buFont typeface="Arial" panose="020B0604020202020204" pitchFamily="34" charset="0"/>
              <a:buNone/>
            </a:pPr>
            <a:endParaRPr lang="tr-TR" sz="2000" dirty="0">
              <a:solidFill>
                <a:prstClr val="black"/>
              </a:solidFill>
              <a:ea typeface="Calibri"/>
            </a:endParaRPr>
          </a:p>
          <a:p>
            <a:r>
              <a:rPr lang="tr-TR" dirty="0" err="1">
                <a:solidFill>
                  <a:prstClr val="black"/>
                </a:solidFill>
                <a:ea typeface="Calibri"/>
              </a:rPr>
              <a:t>pH</a:t>
            </a:r>
            <a:r>
              <a:rPr lang="tr-TR" dirty="0">
                <a:solidFill>
                  <a:prstClr val="black"/>
                </a:solidFill>
                <a:ea typeface="Calibri"/>
              </a:rPr>
              <a:t>			7.2-7.7</a:t>
            </a:r>
          </a:p>
        </p:txBody>
      </p:sp>
      <p:sp>
        <p:nvSpPr>
          <p:cNvPr id="14" name="Unvan 1">
            <a:extLst>
              <a:ext uri="{FF2B5EF4-FFF2-40B4-BE49-F238E27FC236}">
                <a16:creationId xmlns:a16="http://schemas.microsoft.com/office/drawing/2014/main" id="{D470F4EC-4B01-4C9E-A273-C446B8773B81}"/>
              </a:ext>
            </a:extLst>
          </p:cNvPr>
          <p:cNvSpPr txBox="1">
            <a:spLocks/>
          </p:cNvSpPr>
          <p:nvPr/>
        </p:nvSpPr>
        <p:spPr>
          <a:xfrm>
            <a:off x="838199" y="59588"/>
            <a:ext cx="10515600" cy="7635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>
                <a:solidFill>
                  <a:schemeClr val="bg1"/>
                </a:solidFill>
              </a:rPr>
              <a:t>Breeding soundness examination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4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365522-0ADF-43F6-BF4A-30E9DE1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97C9-EA49-4B5A-9F25-B9308C0192B2}" type="datetime1">
              <a:rPr lang="tr-TR" smtClean="0"/>
              <a:t>24.11.2023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C391A6-9D62-4D2C-AD4F-7902F794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ktolgac@gmail.com, ktolgac@ankara.edu.tr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BAE9B8-5055-419B-95D2-173A5724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08EF-A66A-4F40-9E87-175ABBCD432E}" type="slidenum">
              <a:rPr lang="tr-TR" smtClean="0"/>
              <a:t>6</a:t>
            </a:fld>
            <a:endParaRPr lang="tr-TR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0C331C0E-CEC7-449C-AB5D-0F675697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588"/>
            <a:ext cx="10515600" cy="7635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Androlojik</a:t>
            </a:r>
            <a:r>
              <a:rPr lang="tr-TR" dirty="0">
                <a:solidFill>
                  <a:schemeClr val="bg1"/>
                </a:solidFill>
              </a:rPr>
              <a:t> Muayene Sistematiği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0780ACD-6E97-4E4B-95E1-0A6A1918B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62" y="290619"/>
            <a:ext cx="301526" cy="3015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BE80DED-7B84-44A0-A2B2-BE4CFBBC9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011" y="292730"/>
            <a:ext cx="301527" cy="3015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" name="Unvan 1">
            <a:extLst>
              <a:ext uri="{FF2B5EF4-FFF2-40B4-BE49-F238E27FC236}">
                <a16:creationId xmlns:a16="http://schemas.microsoft.com/office/drawing/2014/main" id="{31A6D0BA-2AD0-49D4-8009-3BBE1330F8F8}"/>
              </a:ext>
            </a:extLst>
          </p:cNvPr>
          <p:cNvSpPr txBox="1">
            <a:spLocks/>
          </p:cNvSpPr>
          <p:nvPr/>
        </p:nvSpPr>
        <p:spPr>
          <a:xfrm>
            <a:off x="209462" y="1126388"/>
            <a:ext cx="4282327" cy="7635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</a:rPr>
              <a:t>6. Semen </a:t>
            </a:r>
            <a:r>
              <a:rPr lang="tr-TR" sz="3200" dirty="0" err="1">
                <a:solidFill>
                  <a:schemeClr val="bg1"/>
                </a:solidFill>
              </a:rPr>
              <a:t>evaluation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12" name="2 İçerik Yer Tutucusu">
            <a:extLst>
              <a:ext uri="{FF2B5EF4-FFF2-40B4-BE49-F238E27FC236}">
                <a16:creationId xmlns:a16="http://schemas.microsoft.com/office/drawing/2014/main" id="{7C15FCB6-4B7B-41FE-8A28-5BF59AE43E92}"/>
              </a:ext>
            </a:extLst>
          </p:cNvPr>
          <p:cNvSpPr txBox="1">
            <a:spLocks/>
          </p:cNvSpPr>
          <p:nvPr/>
        </p:nvSpPr>
        <p:spPr>
          <a:xfrm>
            <a:off x="209462" y="2056554"/>
            <a:ext cx="6898105" cy="429979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r-TR" sz="3000" dirty="0">
                <a:solidFill>
                  <a:schemeClr val="bg1"/>
                </a:solidFill>
                <a:ea typeface="Calibri"/>
                <a:cs typeface="Times New Roman"/>
              </a:rPr>
              <a:t>3.6.2. </a:t>
            </a:r>
            <a:r>
              <a:rPr lang="tr-TR" sz="3000" dirty="0" err="1">
                <a:solidFill>
                  <a:schemeClr val="bg1"/>
                </a:solidFill>
                <a:ea typeface="Calibri"/>
                <a:cs typeface="Times New Roman"/>
              </a:rPr>
              <a:t>Microscopic</a:t>
            </a:r>
            <a:endParaRPr lang="tr-TR" sz="30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lvl="1"/>
            <a:r>
              <a:rPr lang="tr-TR" sz="2600" b="1" dirty="0" err="1">
                <a:solidFill>
                  <a:schemeClr val="bg1"/>
                </a:solidFill>
                <a:cs typeface="Times New Roman"/>
              </a:rPr>
              <a:t>Concentration</a:t>
            </a:r>
            <a:endParaRPr lang="tr-TR" sz="2600" b="1" dirty="0">
              <a:solidFill>
                <a:schemeClr val="bg1"/>
              </a:solidFill>
              <a:cs typeface="Times New Roman"/>
            </a:endParaRPr>
          </a:p>
          <a:p>
            <a:pPr lvl="1"/>
            <a:r>
              <a:rPr lang="tr-TR" sz="2600" b="1" dirty="0" err="1">
                <a:solidFill>
                  <a:schemeClr val="bg1"/>
                </a:solidFill>
                <a:cs typeface="Times New Roman"/>
              </a:rPr>
              <a:t>Motility</a:t>
            </a:r>
            <a:r>
              <a:rPr lang="tr-TR" sz="2600" b="1" dirty="0">
                <a:solidFill>
                  <a:schemeClr val="bg1"/>
                </a:solidFill>
                <a:cs typeface="Times New Roman"/>
              </a:rPr>
              <a:t> / </a:t>
            </a:r>
            <a:r>
              <a:rPr lang="tr-TR" sz="2600" b="1" dirty="0" err="1">
                <a:solidFill>
                  <a:schemeClr val="bg1"/>
                </a:solidFill>
                <a:cs typeface="Times New Roman"/>
              </a:rPr>
              <a:t>Progressive</a:t>
            </a:r>
            <a:r>
              <a:rPr lang="tr-TR" sz="26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tr-TR" sz="2600" b="1" dirty="0" err="1">
                <a:solidFill>
                  <a:schemeClr val="bg1"/>
                </a:solidFill>
                <a:cs typeface="Times New Roman"/>
              </a:rPr>
              <a:t>Motility</a:t>
            </a:r>
            <a:endParaRPr lang="tr-TR" sz="2600" b="1" dirty="0">
              <a:solidFill>
                <a:schemeClr val="bg1"/>
              </a:solidFill>
              <a:cs typeface="Times New Roman"/>
            </a:endParaRPr>
          </a:p>
          <a:p>
            <a:pPr lvl="1"/>
            <a:r>
              <a:rPr lang="tr-TR" sz="2600" b="1" dirty="0" err="1">
                <a:solidFill>
                  <a:schemeClr val="bg1"/>
                </a:solidFill>
                <a:cs typeface="Times New Roman"/>
              </a:rPr>
              <a:t>Morphology</a:t>
            </a:r>
            <a:endParaRPr lang="tr-TR" sz="2600" b="1" dirty="0">
              <a:solidFill>
                <a:schemeClr val="bg1"/>
              </a:solidFill>
              <a:cs typeface="Times New Roman"/>
            </a:endParaRPr>
          </a:p>
          <a:p>
            <a:pPr lvl="1"/>
            <a:r>
              <a:rPr lang="tr-TR" sz="2600" dirty="0" err="1">
                <a:solidFill>
                  <a:schemeClr val="bg1"/>
                </a:solidFill>
                <a:cs typeface="Times New Roman"/>
              </a:rPr>
              <a:t>Viability</a:t>
            </a:r>
            <a:endParaRPr lang="tr-TR" sz="2600" dirty="0">
              <a:solidFill>
                <a:schemeClr val="bg1"/>
              </a:solidFill>
              <a:cs typeface="Times New Roman"/>
            </a:endParaRPr>
          </a:p>
          <a:p>
            <a:pPr lvl="1"/>
            <a:r>
              <a:rPr lang="tr-TR" sz="2600" dirty="0" err="1">
                <a:solidFill>
                  <a:schemeClr val="bg1"/>
                </a:solidFill>
                <a:cs typeface="Times New Roman"/>
              </a:rPr>
              <a:t>Plasma</a:t>
            </a:r>
            <a:r>
              <a:rPr lang="tr-TR" sz="2600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tr-TR" sz="2600" dirty="0" err="1">
                <a:solidFill>
                  <a:schemeClr val="bg1"/>
                </a:solidFill>
                <a:cs typeface="Times New Roman"/>
              </a:rPr>
              <a:t>Membrane</a:t>
            </a:r>
            <a:r>
              <a:rPr lang="tr-TR" sz="2600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tr-TR" sz="2600" dirty="0" err="1">
                <a:solidFill>
                  <a:schemeClr val="bg1"/>
                </a:solidFill>
                <a:cs typeface="Times New Roman"/>
              </a:rPr>
              <a:t>Integrity</a:t>
            </a:r>
            <a:endParaRPr lang="tr-TR" sz="2600" dirty="0">
              <a:solidFill>
                <a:schemeClr val="bg1"/>
              </a:solidFill>
              <a:cs typeface="Times New Roman"/>
            </a:endParaRPr>
          </a:p>
          <a:p>
            <a:pPr lvl="1"/>
            <a:r>
              <a:rPr lang="tr-TR" sz="2600" dirty="0">
                <a:solidFill>
                  <a:schemeClr val="bg1"/>
                </a:solidFill>
                <a:cs typeface="Times New Roman"/>
              </a:rPr>
              <a:t>DNA </a:t>
            </a:r>
            <a:r>
              <a:rPr lang="tr-TR" sz="2600" dirty="0" err="1">
                <a:solidFill>
                  <a:schemeClr val="bg1"/>
                </a:solidFill>
                <a:cs typeface="Times New Roman"/>
              </a:rPr>
              <a:t>Integrity</a:t>
            </a:r>
            <a:endParaRPr lang="tr-TR" sz="2600" dirty="0">
              <a:solidFill>
                <a:schemeClr val="bg1"/>
              </a:solidFill>
              <a:cs typeface="Times New Roman"/>
            </a:endParaRPr>
          </a:p>
          <a:p>
            <a:pPr lvl="1"/>
            <a:r>
              <a:rPr lang="tr-TR" sz="2600" dirty="0" err="1">
                <a:solidFill>
                  <a:schemeClr val="bg1"/>
                </a:solidFill>
                <a:cs typeface="Times New Roman"/>
              </a:rPr>
              <a:t>Capacitation</a:t>
            </a:r>
            <a:endParaRPr lang="tr-TR" sz="2600" dirty="0">
              <a:solidFill>
                <a:schemeClr val="bg1"/>
              </a:solidFill>
              <a:cs typeface="Times New Roman"/>
            </a:endParaRPr>
          </a:p>
          <a:p>
            <a:pPr lvl="1"/>
            <a:r>
              <a:rPr lang="tr-TR" sz="2600" dirty="0" err="1">
                <a:solidFill>
                  <a:schemeClr val="bg1"/>
                </a:solidFill>
                <a:cs typeface="Times New Roman"/>
              </a:rPr>
              <a:t>Akrosomal</a:t>
            </a:r>
            <a:r>
              <a:rPr lang="tr-TR" sz="2600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tr-TR" sz="2600" dirty="0" err="1">
                <a:solidFill>
                  <a:schemeClr val="bg1"/>
                </a:solidFill>
                <a:cs typeface="Times New Roman"/>
              </a:rPr>
              <a:t>Integrity</a:t>
            </a:r>
            <a:endParaRPr lang="tr-TR" sz="2600" dirty="0">
              <a:solidFill>
                <a:schemeClr val="bg1"/>
              </a:solidFill>
              <a:cs typeface="Times New Roman"/>
            </a:endParaRPr>
          </a:p>
          <a:p>
            <a:pPr lvl="1"/>
            <a:r>
              <a:rPr lang="tr-TR" sz="2600" dirty="0" err="1">
                <a:solidFill>
                  <a:schemeClr val="bg1"/>
                </a:solidFill>
                <a:cs typeface="Times New Roman"/>
              </a:rPr>
              <a:t>Oksidation</a:t>
            </a:r>
            <a:endParaRPr lang="tr-TR" sz="2600" dirty="0">
              <a:solidFill>
                <a:schemeClr val="bg1"/>
              </a:solidFill>
              <a:cs typeface="Times New Roman"/>
            </a:endParaRPr>
          </a:p>
          <a:p>
            <a:pPr lvl="1"/>
            <a:r>
              <a:rPr lang="tr-TR" sz="2600" dirty="0">
                <a:solidFill>
                  <a:schemeClr val="bg1"/>
                </a:solidFill>
                <a:cs typeface="Times New Roman"/>
              </a:rPr>
              <a:t>…</a:t>
            </a:r>
            <a:endParaRPr lang="tr-TR" sz="2600" dirty="0">
              <a:solidFill>
                <a:schemeClr val="bg1"/>
              </a:solidFill>
              <a:cs typeface="Times New Roman" pitchFamily="18" charset="0"/>
            </a:endParaRPr>
          </a:p>
          <a:p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2 İçerik Yer Tutucusu">
            <a:extLst>
              <a:ext uri="{FF2B5EF4-FFF2-40B4-BE49-F238E27FC236}">
                <a16:creationId xmlns:a16="http://schemas.microsoft.com/office/drawing/2014/main" id="{9D1BE010-E371-4E33-8ABA-89BB2D8E48B2}"/>
              </a:ext>
            </a:extLst>
          </p:cNvPr>
          <p:cNvSpPr txBox="1">
            <a:spLocks/>
          </p:cNvSpPr>
          <p:nvPr/>
        </p:nvSpPr>
        <p:spPr>
          <a:xfrm>
            <a:off x="7107567" y="2084469"/>
            <a:ext cx="5574632" cy="4172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err="1">
                <a:cs typeface="Times New Roman" pitchFamily="18" charset="0"/>
              </a:rPr>
              <a:t>Conentration</a:t>
            </a:r>
            <a:r>
              <a:rPr lang="tr-TR" dirty="0">
                <a:cs typeface="Times New Roman" pitchFamily="18" charset="0"/>
              </a:rPr>
              <a:t>	4-12 x 10⁹</a:t>
            </a:r>
          </a:p>
          <a:p>
            <a:pPr marL="0" indent="0">
              <a:buNone/>
            </a:pPr>
            <a:r>
              <a:rPr lang="tr-TR" dirty="0">
                <a:cs typeface="Times New Roman" pitchFamily="18" charset="0"/>
              </a:rPr>
              <a:t>   </a:t>
            </a:r>
            <a:endParaRPr lang="tr-TR" sz="1800" dirty="0">
              <a:cs typeface="Times New Roman" pitchFamily="18" charset="0"/>
            </a:endParaRPr>
          </a:p>
          <a:p>
            <a:r>
              <a:rPr lang="tr-TR" dirty="0" err="1">
                <a:cs typeface="Times New Roman" pitchFamily="18" charset="0"/>
              </a:rPr>
              <a:t>Motility</a:t>
            </a:r>
            <a:r>
              <a:rPr lang="tr-TR" dirty="0">
                <a:cs typeface="Times New Roman" pitchFamily="18" charset="0"/>
              </a:rPr>
              <a:t> &gt;60%</a:t>
            </a:r>
          </a:p>
          <a:p>
            <a:r>
              <a:rPr lang="tr-TR" dirty="0">
                <a:cs typeface="Times New Roman" pitchFamily="18" charset="0"/>
              </a:rPr>
              <a:t>Normal &gt;40%</a:t>
            </a:r>
          </a:p>
          <a:p>
            <a:pPr lvl="1"/>
            <a:r>
              <a:rPr lang="tr-TR" dirty="0" err="1">
                <a:cs typeface="Times New Roman" pitchFamily="18" charset="0"/>
              </a:rPr>
              <a:t>Head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anomaly</a:t>
            </a:r>
            <a:r>
              <a:rPr lang="tr-TR" dirty="0">
                <a:cs typeface="Times New Roman" pitchFamily="18" charset="0"/>
              </a:rPr>
              <a:t> &lt;%30</a:t>
            </a:r>
          </a:p>
          <a:p>
            <a:pPr lvl="1"/>
            <a:r>
              <a:rPr lang="tr-TR" dirty="0" err="1">
                <a:cs typeface="Times New Roman" pitchFamily="18" charset="0"/>
              </a:rPr>
              <a:t>Others</a:t>
            </a:r>
            <a:r>
              <a:rPr lang="tr-TR" dirty="0">
                <a:cs typeface="Times New Roman" pitchFamily="18" charset="0"/>
              </a:rPr>
              <a:t> &lt;%25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4A5D8797-EAD9-49BB-8884-AA26E1849CF8}"/>
              </a:ext>
            </a:extLst>
          </p:cNvPr>
          <p:cNvSpPr/>
          <p:nvPr/>
        </p:nvSpPr>
        <p:spPr>
          <a:xfrm>
            <a:off x="7409093" y="2608730"/>
            <a:ext cx="4573445" cy="34301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r-TR" sz="1800" dirty="0">
                <a:cs typeface="Times New Roman" pitchFamily="18" charset="0"/>
              </a:rPr>
              <a:t>9 x 10⁹ </a:t>
            </a:r>
            <a:r>
              <a:rPr lang="tr-TR" sz="1800" dirty="0" err="1">
                <a:cs typeface="Times New Roman" pitchFamily="18" charset="0"/>
              </a:rPr>
              <a:t>spz</a:t>
            </a:r>
            <a:r>
              <a:rPr lang="tr-TR" sz="1800" dirty="0">
                <a:cs typeface="Times New Roman" pitchFamily="18" charset="0"/>
              </a:rPr>
              <a:t>/</a:t>
            </a:r>
            <a:r>
              <a:rPr lang="tr-TR" sz="1800" dirty="0" err="1">
                <a:cs typeface="Times New Roman" pitchFamily="18" charset="0"/>
              </a:rPr>
              <a:t>ejaculate</a:t>
            </a:r>
            <a:r>
              <a:rPr lang="tr-TR" sz="1800" dirty="0">
                <a:cs typeface="Times New Roman" pitchFamily="18" charset="0"/>
              </a:rPr>
              <a:t> (200-300 x 10⁶ </a:t>
            </a:r>
            <a:r>
              <a:rPr lang="tr-TR" sz="1800" dirty="0" err="1">
                <a:cs typeface="Times New Roman" pitchFamily="18" charset="0"/>
              </a:rPr>
              <a:t>spz</a:t>
            </a:r>
            <a:r>
              <a:rPr lang="tr-TR" sz="1800" dirty="0">
                <a:cs typeface="Times New Roman" pitchFamily="18" charset="0"/>
              </a:rPr>
              <a:t>/ml)</a:t>
            </a:r>
          </a:p>
        </p:txBody>
      </p:sp>
    </p:spTree>
    <p:extLst>
      <p:ext uri="{BB962C8B-B14F-4D97-AF65-F5344CB8AC3E}">
        <p14:creationId xmlns:p14="http://schemas.microsoft.com/office/powerpoint/2010/main" val="271781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6488CB-C014-421F-A411-98D651D0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56813D-2647-49E6-A2C6-D16F30B7F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892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4333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2800"/>
              <a:t>YOĞUNLUK</a:t>
            </a:r>
          </a:p>
        </p:txBody>
      </p:sp>
      <p:sp>
        <p:nvSpPr>
          <p:cNvPr id="16390" name="Rectangle 6"/>
          <p:cNvSpPr>
            <a:spLocks noGrp="1" noRot="1" noChangeArrowheads="1"/>
          </p:cNvSpPr>
          <p:nvPr>
            <p:ph idx="1"/>
          </p:nvPr>
        </p:nvSpPr>
        <p:spPr>
          <a:xfrm>
            <a:off x="6096000" y="5013325"/>
            <a:ext cx="4572000" cy="17287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1400"/>
              <a:t>Yoğunluk (mm</a:t>
            </a:r>
            <a:r>
              <a:rPr lang="tr-TR" sz="1400" baseline="30000"/>
              <a:t>3</a:t>
            </a:r>
            <a:r>
              <a:rPr lang="tr-TR" sz="1400"/>
              <a:t>)=      </a:t>
            </a:r>
            <a:r>
              <a:rPr lang="tr-TR" sz="1400" u="sng"/>
              <a:t>      Sayılan hücre        </a:t>
            </a:r>
            <a:r>
              <a:rPr lang="tr-TR" sz="140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1400"/>
              <a:t>                          Sayılan büyük kare x büyük       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1400"/>
              <a:t>                          kare hacmi x sulandırma oranı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1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1400"/>
              <a:t>Yoğunluk (mm</a:t>
            </a:r>
            <a:r>
              <a:rPr lang="tr-TR" sz="1400" baseline="30000"/>
              <a:t>3</a:t>
            </a:r>
            <a:r>
              <a:rPr lang="tr-TR" sz="1400"/>
              <a:t>)=      </a:t>
            </a:r>
            <a:r>
              <a:rPr lang="tr-TR" sz="1400" u="sng"/>
              <a:t>      60                  =</a:t>
            </a:r>
            <a:r>
              <a:rPr lang="tr-TR" sz="1400"/>
              <a:t> 0.3x10</a:t>
            </a:r>
            <a:r>
              <a:rPr lang="tr-TR" sz="1400" baseline="30000"/>
              <a:t>6 </a:t>
            </a:r>
            <a:r>
              <a:rPr lang="tr-TR" sz="1400"/>
              <a:t>mm</a:t>
            </a:r>
            <a:r>
              <a:rPr lang="tr-TR" sz="1400" baseline="30000"/>
              <a:t>3</a:t>
            </a:r>
            <a:r>
              <a:rPr lang="tr-TR" sz="140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1400"/>
              <a:t>                                 10 x 1/250 x 1/200</a:t>
            </a:r>
          </a:p>
        </p:txBody>
      </p:sp>
      <p:pic>
        <p:nvPicPr>
          <p:cNvPr id="1026" name="Picture 2" descr="EDUCATIONAL COMMENTARY – CURRENT METHODS TO DETERMINE SPERM COUNTS  Educational commentary is provided through our affiliation">
            <a:extLst>
              <a:ext uri="{FF2B5EF4-FFF2-40B4-BE49-F238E27FC236}">
                <a16:creationId xmlns:a16="http://schemas.microsoft.com/office/drawing/2014/main" id="{7BC8FC55-2150-4CB8-9BF1-A361A176D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29" y="1014941"/>
            <a:ext cx="5049838" cy="51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ytology: Semen Analysis - ProProfs Quiz">
            <a:extLst>
              <a:ext uri="{FF2B5EF4-FFF2-40B4-BE49-F238E27FC236}">
                <a16:creationId xmlns:a16="http://schemas.microsoft.com/office/drawing/2014/main" id="{87C86B08-27AE-43AB-AF14-359AE5141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642" y="1117072"/>
            <a:ext cx="4018338" cy="374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2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999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358</Words>
  <Application>Microsoft Office PowerPoint</Application>
  <PresentationFormat>Geniş ekran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Verdana</vt:lpstr>
      <vt:lpstr>Wingdings</vt:lpstr>
      <vt:lpstr>Wingdings 3</vt:lpstr>
      <vt:lpstr>Office Teması</vt:lpstr>
      <vt:lpstr>Breeding soundness examination</vt:lpstr>
      <vt:lpstr>Breeding soundness examination</vt:lpstr>
      <vt:lpstr>PowerPoint Sunusu</vt:lpstr>
      <vt:lpstr>PowerPoint Sunusu</vt:lpstr>
      <vt:lpstr>PowerPoint Sunusu</vt:lpstr>
      <vt:lpstr>Androlojik Muayene Sistematiği</vt:lpstr>
      <vt:lpstr>PowerPoint Sunusu</vt:lpstr>
      <vt:lpstr>YOĞUNLUK</vt:lpstr>
      <vt:lpstr>PowerPoint Sunusu</vt:lpstr>
      <vt:lpstr>PowerPoint Sunusu</vt:lpstr>
      <vt:lpstr>Abnormal Spermatozoa</vt:lpstr>
      <vt:lpstr>PowerPoint Sunusu</vt:lpstr>
      <vt:lpstr>PowerPoint Sunusu</vt:lpstr>
      <vt:lpstr>Viability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5</cp:revision>
  <dcterms:created xsi:type="dcterms:W3CDTF">2023-11-23T08:05:42Z</dcterms:created>
  <dcterms:modified xsi:type="dcterms:W3CDTF">2023-11-24T06:56:52Z</dcterms:modified>
</cp:coreProperties>
</file>