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7F3D6-B89F-42BC-B33B-35522FB1C2FB}" type="datetimeFigureOut">
              <a:rPr lang="tr-TR" smtClean="0"/>
              <a:pPr/>
              <a:t>18.08.2020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E1FA4-2F44-46BF-AE88-3B66E0FF27A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B55B292-16FE-AA46-86A0-BE25DF9D00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39" y="1345474"/>
            <a:ext cx="6272600" cy="44981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4B831DF-34E4-264B-90DC-05DFF408D5EB}"/>
              </a:ext>
            </a:extLst>
          </p:cNvPr>
          <p:cNvSpPr txBox="1"/>
          <p:nvPr/>
        </p:nvSpPr>
        <p:spPr>
          <a:xfrm>
            <a:off x="6334539" y="4087458"/>
            <a:ext cx="27357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dirty="0" err="1"/>
              <a:t>Tiroid</a:t>
            </a:r>
            <a:r>
              <a:rPr lang="tr-TR" sz="2800" dirty="0"/>
              <a:t> kanseri vakasında SPECT/</a:t>
            </a:r>
            <a:r>
              <a:rPr lang="tr-TR" sz="2800" dirty="0" err="1"/>
              <a:t>BT’nin</a:t>
            </a:r>
            <a:r>
              <a:rPr lang="tr-TR" sz="2800" dirty="0"/>
              <a:t> ek tanısal katkısı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D04B3EB-8745-CD49-B694-5C2914FE9929}"/>
              </a:ext>
            </a:extLst>
          </p:cNvPr>
          <p:cNvSpPr txBox="1"/>
          <p:nvPr/>
        </p:nvSpPr>
        <p:spPr>
          <a:xfrm>
            <a:off x="6399392" y="1084217"/>
            <a:ext cx="2606040" cy="267765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400" dirty="0"/>
              <a:t>Şüpheli bölgelerden ek statik görüntüler ya da SPECT/BT görüntüleri alınması tanısal doğruluğu artırır. </a:t>
            </a:r>
          </a:p>
        </p:txBody>
      </p:sp>
    </p:spTree>
    <p:extLst>
      <p:ext uri="{BB962C8B-B14F-4D97-AF65-F5344CB8AC3E}">
        <p14:creationId xmlns="" xmlns:p14="http://schemas.microsoft.com/office/powerpoint/2010/main" val="46511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DA0EBA-8A56-9B44-9C05-E8CAA6D0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60648"/>
            <a:ext cx="5544616" cy="1143000"/>
          </a:xfrm>
        </p:spPr>
        <p:txBody>
          <a:bodyPr/>
          <a:lstStyle/>
          <a:p>
            <a:r>
              <a:rPr lang="tr-TR" dirty="0" err="1"/>
              <a:t>Superscan</a:t>
            </a:r>
            <a:r>
              <a:rPr lang="tr-TR" dirty="0"/>
              <a:t> nedenleri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017A262-3AEB-9742-ADE1-F267B12E8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772816"/>
            <a:ext cx="2991999" cy="4351338"/>
          </a:xfrm>
        </p:spPr>
        <p:txBody>
          <a:bodyPr>
            <a:normAutofit fontScale="92500" lnSpcReduction="20000"/>
          </a:bodyPr>
          <a:lstStyle/>
          <a:p>
            <a:r>
              <a:rPr lang="tr-TR" dirty="0"/>
              <a:t>Yaygın </a:t>
            </a:r>
            <a:r>
              <a:rPr lang="tr-TR" dirty="0" err="1"/>
              <a:t>metastatik</a:t>
            </a:r>
            <a:r>
              <a:rPr lang="tr-TR" dirty="0"/>
              <a:t> hastalık</a:t>
            </a:r>
          </a:p>
          <a:p>
            <a:r>
              <a:rPr lang="tr-TR" dirty="0" err="1"/>
              <a:t>Renal</a:t>
            </a:r>
            <a:r>
              <a:rPr lang="tr-TR" dirty="0"/>
              <a:t> </a:t>
            </a:r>
            <a:r>
              <a:rPr lang="tr-TR" dirty="0" err="1"/>
              <a:t>osteodistrofi</a:t>
            </a:r>
            <a:endParaRPr lang="tr-TR" dirty="0"/>
          </a:p>
          <a:p>
            <a:r>
              <a:rPr lang="tr-TR" dirty="0"/>
              <a:t>Ciddi </a:t>
            </a:r>
            <a:r>
              <a:rPr lang="tr-TR" dirty="0" err="1"/>
              <a:t>hiperparatirodizm</a:t>
            </a:r>
            <a:endParaRPr lang="tr-TR" dirty="0"/>
          </a:p>
          <a:p>
            <a:r>
              <a:rPr lang="tr-TR" dirty="0" err="1"/>
              <a:t>Osteomalazi</a:t>
            </a:r>
            <a:endParaRPr lang="tr-TR" dirty="0"/>
          </a:p>
          <a:p>
            <a:r>
              <a:rPr lang="tr-TR" dirty="0" err="1"/>
              <a:t>Paget</a:t>
            </a:r>
            <a:r>
              <a:rPr lang="tr-TR" dirty="0"/>
              <a:t> Hastalığı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8A6D8F98-896A-194A-AE36-080DF9E7E5E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5" y="1556792"/>
            <a:ext cx="5293210" cy="49294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ACE3315-8002-1B42-9B91-28D344F9CE5E}"/>
              </a:ext>
            </a:extLst>
          </p:cNvPr>
          <p:cNvSpPr txBox="1"/>
          <p:nvPr/>
        </p:nvSpPr>
        <p:spPr>
          <a:xfrm>
            <a:off x="4034273" y="6176963"/>
            <a:ext cx="41931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448D8A0-8705-BF42-B00A-B83D10CE6EFF}"/>
              </a:ext>
            </a:extLst>
          </p:cNvPr>
          <p:cNvSpPr txBox="1"/>
          <p:nvPr/>
        </p:nvSpPr>
        <p:spPr>
          <a:xfrm>
            <a:off x="6054635" y="41275"/>
            <a:ext cx="2962003" cy="1631216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sz="2000" dirty="0"/>
              <a:t>İskelet sisteminde yoğun </a:t>
            </a:r>
            <a:r>
              <a:rPr lang="tr-TR" sz="2000" dirty="0" err="1"/>
              <a:t>osteoblastik</a:t>
            </a:r>
            <a:r>
              <a:rPr lang="tr-TR" sz="2000" dirty="0"/>
              <a:t> aktivite nedeni ile böbrekler ve mesanedeki </a:t>
            </a:r>
            <a:r>
              <a:rPr lang="tr-TR" sz="2000" dirty="0" err="1"/>
              <a:t>fiyolojik</a:t>
            </a:r>
            <a:r>
              <a:rPr lang="tr-TR" sz="2000" dirty="0"/>
              <a:t> tutulumlar izlenmez.</a:t>
            </a:r>
          </a:p>
        </p:txBody>
      </p:sp>
    </p:spTree>
    <p:extLst>
      <p:ext uri="{BB962C8B-B14F-4D97-AF65-F5344CB8AC3E}">
        <p14:creationId xmlns="" xmlns:p14="http://schemas.microsoft.com/office/powerpoint/2010/main" val="3212913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37A949-8786-EB44-BF25-3D23856AB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1143000"/>
          </a:xfrm>
        </p:spPr>
        <p:txBody>
          <a:bodyPr/>
          <a:lstStyle/>
          <a:p>
            <a:r>
              <a:rPr lang="tr-TR" dirty="0" err="1"/>
              <a:t>Flare</a:t>
            </a:r>
            <a:r>
              <a:rPr lang="tr-TR" dirty="0"/>
              <a:t> Fenomeni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40D4D67-6CC1-494B-9AB4-F349EE47E85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8650" y="1415687"/>
            <a:ext cx="6162675" cy="49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1FD3060-E620-CF45-B24E-43C55DF0D8F4}"/>
              </a:ext>
            </a:extLst>
          </p:cNvPr>
          <p:cNvSpPr txBox="1"/>
          <p:nvPr/>
        </p:nvSpPr>
        <p:spPr>
          <a:xfrm>
            <a:off x="6887392" y="3548972"/>
            <a:ext cx="19986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err="1"/>
              <a:t>Metastatik</a:t>
            </a:r>
            <a:r>
              <a:rPr lang="tr-TR" sz="2400" dirty="0"/>
              <a:t> meme </a:t>
            </a:r>
            <a:r>
              <a:rPr lang="tr-TR" sz="2400" dirty="0" err="1"/>
              <a:t>Ca</a:t>
            </a:r>
            <a:r>
              <a:rPr lang="tr-TR" sz="2400" dirty="0"/>
              <a:t> </a:t>
            </a:r>
          </a:p>
          <a:p>
            <a:r>
              <a:rPr lang="tr-TR" sz="2400" dirty="0"/>
              <a:t>KT sonrası 4. ay ve 6. ay kemik sintigrafileri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CA87C53-49FD-DF4F-A473-C1FB98183009}"/>
              </a:ext>
            </a:extLst>
          </p:cNvPr>
          <p:cNvSpPr txBox="1"/>
          <p:nvPr/>
        </p:nvSpPr>
        <p:spPr>
          <a:xfrm>
            <a:off x="4580049" y="404664"/>
            <a:ext cx="4312431" cy="1200329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r-TR" dirty="0"/>
              <a:t>Aslında kemik metastazlarının tedaviye verdiği iyi yanıt sonrası komşu kemik dokuda izlenen iyileşme ve </a:t>
            </a:r>
            <a:r>
              <a:rPr lang="tr-TR" dirty="0" err="1"/>
              <a:t>remodeling</a:t>
            </a:r>
            <a:r>
              <a:rPr lang="tr-TR" dirty="0"/>
              <a:t> sonucu aktivite tutulumlarında artış gözlenir.</a:t>
            </a:r>
          </a:p>
        </p:txBody>
      </p:sp>
    </p:spTree>
    <p:extLst>
      <p:ext uri="{BB962C8B-B14F-4D97-AF65-F5344CB8AC3E}">
        <p14:creationId xmlns="" xmlns:p14="http://schemas.microsoft.com/office/powerpoint/2010/main" val="211629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F3024FF-EF87-DA40-880C-BA9E4550FC1A}"/>
              </a:ext>
            </a:extLst>
          </p:cNvPr>
          <p:cNvSpPr txBox="1"/>
          <p:nvPr/>
        </p:nvSpPr>
        <p:spPr>
          <a:xfrm>
            <a:off x="1267238" y="1331844"/>
            <a:ext cx="7956345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/>
              <a:t>Endikasyonlar</a:t>
            </a:r>
            <a:r>
              <a:rPr lang="tr-TR" sz="28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Osteomyelit</a:t>
            </a:r>
            <a:r>
              <a:rPr lang="tr-TR" sz="2800" dirty="0"/>
              <a:t>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Septik </a:t>
            </a:r>
            <a:r>
              <a:rPr lang="tr-TR" sz="2800" dirty="0" err="1"/>
              <a:t>artrit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Protez enfeksiyonları/protez gevşemesi ayırıcı tanısı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Stres </a:t>
            </a:r>
            <a:r>
              <a:rPr lang="tr-TR" sz="2800" dirty="0" err="1"/>
              <a:t>fraktürü</a:t>
            </a:r>
            <a:r>
              <a:rPr lang="tr-TR" sz="2800" dirty="0"/>
              <a:t>/stres reaksiyonu </a:t>
            </a:r>
            <a:r>
              <a:rPr lang="tr-TR" sz="2800" dirty="0" err="1"/>
              <a:t>ayırıc</a:t>
            </a:r>
            <a:r>
              <a:rPr lang="tr-TR" sz="2800" dirty="0"/>
              <a:t> tanısı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 err="1"/>
              <a:t>Avasküler</a:t>
            </a:r>
            <a:r>
              <a:rPr lang="tr-TR" sz="2800" dirty="0"/>
              <a:t> nekroz/</a:t>
            </a:r>
            <a:r>
              <a:rPr lang="tr-TR" sz="2800" dirty="0" err="1"/>
              <a:t>osteonekroz</a:t>
            </a:r>
            <a:endParaRPr lang="tr-TR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Refleks sempatik </a:t>
            </a:r>
            <a:r>
              <a:rPr lang="tr-TR" sz="2800" dirty="0" err="1"/>
              <a:t>distrofi</a:t>
            </a:r>
            <a:r>
              <a:rPr lang="tr-TR" sz="2800" dirty="0"/>
              <a:t> (bölgesel ağrı sendromu)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800" dirty="0"/>
              <a:t>Kemik </a:t>
            </a:r>
            <a:r>
              <a:rPr lang="tr-TR" sz="2800" dirty="0" err="1"/>
              <a:t>greftlerinin</a:t>
            </a:r>
            <a:r>
              <a:rPr lang="tr-TR" sz="2800" dirty="0"/>
              <a:t> değerlendirilmesi</a:t>
            </a:r>
          </a:p>
          <a:p>
            <a:endParaRPr lang="tr-TR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FDB00E6-7079-9B4D-88A9-25AAA39084B5}"/>
              </a:ext>
            </a:extLst>
          </p:cNvPr>
          <p:cNvSpPr txBox="1"/>
          <p:nvPr/>
        </p:nvSpPr>
        <p:spPr>
          <a:xfrm>
            <a:off x="911134" y="457201"/>
            <a:ext cx="4370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dirty="0">
                <a:solidFill>
                  <a:srgbClr val="FF0000"/>
                </a:solidFill>
              </a:rPr>
              <a:t>Üç Fazlı Kemik Sintigrafisi</a:t>
            </a:r>
          </a:p>
        </p:txBody>
      </p:sp>
    </p:spTree>
    <p:extLst>
      <p:ext uri="{BB962C8B-B14F-4D97-AF65-F5344CB8AC3E}">
        <p14:creationId xmlns="" xmlns:p14="http://schemas.microsoft.com/office/powerpoint/2010/main" val="1168856964"/>
      </p:ext>
    </p:extLst>
  </p:cSld>
  <p:clrMapOvr>
    <a:masterClrMapping/>
  </p:clrMapOvr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117</Words>
  <Application>Microsoft Office PowerPoint</Application>
  <PresentationFormat>Ekran Gösterisi (4:3)</PresentationFormat>
  <Paragraphs>22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4</vt:i4>
      </vt:variant>
    </vt:vector>
  </HeadingPairs>
  <TitlesOfParts>
    <vt:vector size="5" baseType="lpstr">
      <vt:lpstr>Ofis Teması</vt:lpstr>
      <vt:lpstr>Slayt 1</vt:lpstr>
      <vt:lpstr>Superscan nedenleri</vt:lpstr>
      <vt:lpstr>Flare Fenomeni</vt:lpstr>
      <vt:lpstr>Slayt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user</dc:creator>
  <cp:lastModifiedBy>user</cp:lastModifiedBy>
  <cp:revision>2</cp:revision>
  <dcterms:created xsi:type="dcterms:W3CDTF">2020-08-18T08:36:59Z</dcterms:created>
  <dcterms:modified xsi:type="dcterms:W3CDTF">2020-08-18T08:49:48Z</dcterms:modified>
</cp:coreProperties>
</file>