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80" r:id="rId4"/>
    <p:sldId id="281" r:id="rId5"/>
    <p:sldId id="282" r:id="rId6"/>
    <p:sldId id="283" r:id="rId7"/>
    <p:sldId id="284" r:id="rId8"/>
    <p:sldId id="285" r:id="rId9"/>
    <p:sldId id="286" r:id="rId10"/>
    <p:sldId id="287" r:id="rId11"/>
    <p:sldId id="288"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306C8BDB-270B-4850-82FC-7453FD6C9EDA}"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409674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06C8BDB-270B-4850-82FC-7453FD6C9EDA}"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2595001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06C8BDB-270B-4850-82FC-7453FD6C9EDA}"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B24BA7-6852-4F7B-A2A5-9195068BAB5D}"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0429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042465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24BA7-6852-4F7B-A2A5-9195068BAB5D}"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29038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2068131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06C8BDB-270B-4850-82FC-7453FD6C9EDA}"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853833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06C8BDB-270B-4850-82FC-7453FD6C9EDA}"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47723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06C8BDB-270B-4850-82FC-7453FD6C9EDA}"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1696349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06C8BDB-270B-4850-82FC-7453FD6C9EDA}"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11105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06C8BDB-270B-4850-82FC-7453FD6C9EDA}"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12341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06C8BDB-270B-4850-82FC-7453FD6C9EDA}" type="datetimeFigureOut">
              <a:rPr lang="en-GB" smtClean="0"/>
              <a:t>13/05/2020</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80469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06C8BDB-270B-4850-82FC-7453FD6C9EDA}" type="datetimeFigureOut">
              <a:rPr lang="en-GB" smtClean="0"/>
              <a:t>13/05/2020</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14293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C8BDB-270B-4850-82FC-7453FD6C9EDA}" type="datetimeFigureOut">
              <a:rPr lang="en-GB" smtClean="0"/>
              <a:t>13/05/2020</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41625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58195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213383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06C8BDB-270B-4850-82FC-7453FD6C9EDA}" type="datetimeFigureOut">
              <a:rPr lang="en-GB" smtClean="0"/>
              <a:t>13/05/2020</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FB24BA7-6852-4F7B-A2A5-9195068BAB5D}" type="slidenum">
              <a:rPr lang="en-GB" smtClean="0"/>
              <a:t>‹#›</a:t>
            </a:fld>
            <a:endParaRPr lang="en-GB"/>
          </a:p>
        </p:txBody>
      </p:sp>
    </p:spTree>
    <p:extLst>
      <p:ext uri="{BB962C8B-B14F-4D97-AF65-F5344CB8AC3E}">
        <p14:creationId xmlns:p14="http://schemas.microsoft.com/office/powerpoint/2010/main" val="2941921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87522" y="450375"/>
            <a:ext cx="9144000" cy="5731089"/>
          </a:xfrm>
        </p:spPr>
        <p:txBody>
          <a:bodyPr>
            <a:normAutofit fontScale="90000"/>
          </a:bodyPr>
          <a:lstStyle/>
          <a:p>
            <a:pPr algn="ctr"/>
            <a:r>
              <a:rPr lang="tr-TR" sz="3500" dirty="0" smtClean="0">
                <a:latin typeface="Comic Sans MS" panose="030F0702030302020204" pitchFamily="66" charset="0"/>
              </a:rPr>
              <a:t>AET201 Termodinamik ve Isı Transferi</a:t>
            </a:r>
            <a:br>
              <a:rPr lang="tr-TR" sz="3500" dirty="0" smtClean="0">
                <a:latin typeface="Comic Sans MS" panose="030F0702030302020204" pitchFamily="66" charset="0"/>
              </a:rPr>
            </a:br>
            <a:r>
              <a:rPr lang="tr-TR" sz="3500" dirty="0" smtClean="0">
                <a:latin typeface="Comic Sans MS" panose="030F0702030302020204" pitchFamily="66" charset="0"/>
              </a:rPr>
              <a:t>Ders Notları-8</a:t>
            </a:r>
            <a:br>
              <a:rPr lang="tr-TR" sz="3500" dirty="0" smtClean="0">
                <a:latin typeface="Comic Sans MS" panose="030F0702030302020204" pitchFamily="66" charset="0"/>
              </a:rPr>
            </a:br>
            <a:r>
              <a:rPr lang="tr-TR" sz="3500" dirty="0">
                <a:latin typeface="Comic Sans MS" panose="030F0702030302020204" pitchFamily="66" charset="0"/>
              </a:rPr>
              <a:t/>
            </a:r>
            <a:br>
              <a:rPr lang="tr-TR" sz="3500" dirty="0">
                <a:latin typeface="Comic Sans MS" panose="030F0702030302020204" pitchFamily="66" charset="0"/>
              </a:rPr>
            </a:b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a:latin typeface="Comic Sans MS" panose="030F0702030302020204" pitchFamily="66" charset="0"/>
              </a:rPr>
              <a:t/>
            </a:r>
            <a:br>
              <a:rPr lang="tr-TR" sz="3500" dirty="0">
                <a:latin typeface="Comic Sans MS" panose="030F0702030302020204" pitchFamily="66" charset="0"/>
              </a:rPr>
            </a:b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a:latin typeface="Comic Sans MS" panose="030F0702030302020204" pitchFamily="66" charset="0"/>
              </a:rPr>
              <a:t/>
            </a:r>
            <a:br>
              <a:rPr lang="tr-TR" sz="3500" dirty="0">
                <a:latin typeface="Comic Sans MS" panose="030F0702030302020204" pitchFamily="66" charset="0"/>
              </a:rPr>
            </a:b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a:latin typeface="Comic Sans MS" panose="030F0702030302020204" pitchFamily="66" charset="0"/>
              </a:rPr>
              <a:t/>
            </a:r>
            <a:br>
              <a:rPr lang="tr-TR" sz="3500" dirty="0">
                <a:latin typeface="Comic Sans MS" panose="030F0702030302020204" pitchFamily="66" charset="0"/>
              </a:rPr>
            </a:br>
            <a:endParaRPr lang="en-GB" sz="3500" dirty="0">
              <a:latin typeface="Comic Sans MS" panose="030F0702030302020204" pitchFamily="66" charset="0"/>
            </a:endParaRPr>
          </a:p>
        </p:txBody>
      </p:sp>
      <p:sp>
        <p:nvSpPr>
          <p:cNvPr id="3" name="Alt Başlık 2"/>
          <p:cNvSpPr>
            <a:spLocks noGrp="1"/>
          </p:cNvSpPr>
          <p:nvPr>
            <p:ph type="subTitle" idx="1"/>
          </p:nvPr>
        </p:nvSpPr>
        <p:spPr>
          <a:xfrm>
            <a:off x="1387522" y="6181465"/>
            <a:ext cx="9144000" cy="505938"/>
          </a:xfrm>
        </p:spPr>
        <p:txBody>
          <a:bodyPr/>
          <a:lstStyle/>
          <a:p>
            <a:pPr algn="ctr"/>
            <a:r>
              <a:rPr lang="tr-TR" b="1" dirty="0" smtClean="0">
                <a:solidFill>
                  <a:schemeClr val="tx1"/>
                </a:solidFill>
                <a:latin typeface="Comic Sans MS" panose="030F0702030302020204" pitchFamily="66" charset="0"/>
              </a:rPr>
              <a:t>Hazırlayan: </a:t>
            </a:r>
            <a:r>
              <a:rPr lang="tr-TR" dirty="0" err="1" smtClean="0">
                <a:solidFill>
                  <a:schemeClr val="tx1"/>
                </a:solidFill>
                <a:latin typeface="Comic Sans MS" panose="030F0702030302020204" pitchFamily="66" charset="0"/>
              </a:rPr>
              <a:t>Öğr</a:t>
            </a:r>
            <a:r>
              <a:rPr lang="tr-TR" dirty="0" smtClean="0">
                <a:solidFill>
                  <a:schemeClr val="tx1"/>
                </a:solidFill>
                <a:latin typeface="Comic Sans MS" panose="030F0702030302020204" pitchFamily="66" charset="0"/>
              </a:rPr>
              <a:t>. Gör. Yusuf YILDIZ</a:t>
            </a:r>
          </a:p>
          <a:p>
            <a:pPr algn="ctr"/>
            <a:endParaRPr lang="en-GB" dirty="0">
              <a:solidFill>
                <a:schemeClr val="tx1"/>
              </a:solidFill>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3034351" y="1963874"/>
            <a:ext cx="5850342" cy="3930988"/>
          </a:xfrm>
          <a:prstGeom prst="rect">
            <a:avLst/>
          </a:prstGeom>
        </p:spPr>
      </p:pic>
    </p:spTree>
    <p:extLst>
      <p:ext uri="{BB962C8B-B14F-4D97-AF65-F5344CB8AC3E}">
        <p14:creationId xmlns:p14="http://schemas.microsoft.com/office/powerpoint/2010/main" val="1531861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69242" y="1"/>
            <a:ext cx="10909111" cy="6700914"/>
          </a:xfrm>
        </p:spPr>
        <p:txBody>
          <a:bodyPr numCol="2">
            <a:normAutofit/>
          </a:bodyPr>
          <a:lstStyle/>
          <a:p>
            <a:r>
              <a:rPr lang="tr-TR" sz="2500" b="1" dirty="0" smtClean="0">
                <a:latin typeface="Comic Sans MS" panose="030F0702030302020204" pitchFamily="66" charset="0"/>
              </a:rPr>
              <a:t>Genel </a:t>
            </a:r>
            <a:r>
              <a:rPr lang="tr-TR" sz="2500" b="1" dirty="0">
                <a:latin typeface="Comic Sans MS" panose="030F0702030302020204" pitchFamily="66" charset="0"/>
              </a:rPr>
              <a:t>Uygulamalar</a:t>
            </a:r>
            <a:br>
              <a:rPr lang="tr-TR" sz="2500" b="1"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u="sng" dirty="0">
                <a:latin typeface="Comic Sans MS" panose="030F0702030302020204" pitchFamily="66" charset="0"/>
              </a:rPr>
              <a:t>PROBLEM 3.8:</a:t>
            </a:r>
            <a:r>
              <a:rPr lang="tr-TR" sz="2000" dirty="0">
                <a:latin typeface="Comic Sans MS" panose="030F0702030302020204" pitchFamily="66" charset="0"/>
              </a:rPr>
              <a:t> Kapalı bir sistemde (piston-silindir sisteminde) </a:t>
            </a:r>
            <a:r>
              <a:rPr lang="tr-TR" sz="2000" dirty="0" smtClean="0">
                <a:latin typeface="Comic Sans MS" panose="030F0702030302020204" pitchFamily="66" charset="0"/>
              </a:rPr>
              <a:t>sodyum metalinin </a:t>
            </a:r>
            <a:r>
              <a:rPr lang="tr-TR" sz="2000" dirty="0">
                <a:latin typeface="Comic Sans MS" panose="030F0702030302020204" pitchFamily="66" charset="0"/>
              </a:rPr>
              <a:t>su ile tepkimesinde sodyum hidroksit çözeltisi</a:t>
            </a:r>
            <a:br>
              <a:rPr lang="tr-TR" sz="2000" dirty="0">
                <a:latin typeface="Comic Sans MS" panose="030F0702030302020204" pitchFamily="66" charset="0"/>
              </a:rPr>
            </a:br>
            <a:r>
              <a:rPr lang="tr-TR" sz="2000" dirty="0">
                <a:latin typeface="Comic Sans MS" panose="030F0702030302020204" pitchFamily="66" charset="0"/>
              </a:rPr>
              <a:t>ve hidrojen gazı oluşur. Bu tepkimede 2 </a:t>
            </a:r>
            <a:r>
              <a:rPr lang="tr-TR" sz="2000" dirty="0" err="1">
                <a:latin typeface="Comic Sans MS" panose="030F0702030302020204" pitchFamily="66" charset="0"/>
              </a:rPr>
              <a:t>mol</a:t>
            </a:r>
            <a:r>
              <a:rPr lang="tr-TR" sz="2000" dirty="0">
                <a:latin typeface="Comic Sans MS" panose="030F0702030302020204" pitchFamily="66" charset="0"/>
              </a:rPr>
              <a:t> </a:t>
            </a:r>
            <a:r>
              <a:rPr lang="tr-TR" sz="2000" dirty="0" smtClean="0">
                <a:latin typeface="Comic Sans MS" panose="030F0702030302020204" pitchFamily="66" charset="0"/>
              </a:rPr>
              <a:t>sodyum için </a:t>
            </a:r>
            <a:r>
              <a:rPr lang="tr-TR" sz="2000" dirty="0">
                <a:latin typeface="Comic Sans MS" panose="030F0702030302020204" pitchFamily="66" charset="0"/>
              </a:rPr>
              <a:t>iç enerji değişimi –370 </a:t>
            </a:r>
            <a:r>
              <a:rPr lang="tr-TR" sz="2000" dirty="0" err="1">
                <a:latin typeface="Comic Sans MS" panose="030F0702030302020204" pitchFamily="66" charset="0"/>
              </a:rPr>
              <a:t>kJ’dür</a:t>
            </a:r>
            <a:r>
              <a:rPr lang="tr-TR" sz="2000" dirty="0">
                <a:latin typeface="Comic Sans MS" panose="030F0702030302020204" pitchFamily="66" charset="0"/>
              </a:rPr>
              <a:t>. Bu esnada, </a:t>
            </a:r>
            <a:r>
              <a:rPr lang="tr-TR" sz="2000" dirty="0" smtClean="0">
                <a:latin typeface="Comic Sans MS" panose="030F0702030302020204" pitchFamily="66" charset="0"/>
              </a:rPr>
              <a:t>2.5 </a:t>
            </a:r>
            <a:r>
              <a:rPr lang="tr-TR" sz="2000" dirty="0" err="1" smtClean="0">
                <a:latin typeface="Comic Sans MS" panose="030F0702030302020204" pitchFamily="66" charset="0"/>
              </a:rPr>
              <a:t>kJ</a:t>
            </a:r>
            <a:r>
              <a:rPr lang="tr-TR" sz="2000" dirty="0" smtClean="0">
                <a:latin typeface="Comic Sans MS" panose="030F0702030302020204" pitchFamily="66" charset="0"/>
              </a:rPr>
              <a:t> </a:t>
            </a:r>
            <a:r>
              <a:rPr lang="tr-TR" sz="2000" dirty="0">
                <a:latin typeface="Comic Sans MS" panose="030F0702030302020204" pitchFamily="66" charset="0"/>
              </a:rPr>
              <a:t>değerinde iş yapılmıştır. Tepkimenin </a:t>
            </a:r>
            <a:r>
              <a:rPr lang="tr-TR" sz="2000" dirty="0" err="1">
                <a:latin typeface="Comic Sans MS" panose="030F0702030302020204" pitchFamily="66" charset="0"/>
              </a:rPr>
              <a:t>entalpi</a:t>
            </a:r>
            <a:r>
              <a:rPr lang="tr-TR" sz="2000" dirty="0">
                <a:latin typeface="Comic Sans MS" panose="030F0702030302020204" pitchFamily="66" charset="0"/>
              </a:rPr>
              <a:t> </a:t>
            </a:r>
            <a:r>
              <a:rPr lang="tr-TR" sz="2000" dirty="0" smtClean="0">
                <a:latin typeface="Comic Sans MS" panose="030F0702030302020204" pitchFamily="66" charset="0"/>
              </a:rPr>
              <a:t>değişimini hesaplayınız</a:t>
            </a:r>
            <a:r>
              <a:rPr lang="tr-TR" sz="2000" dirty="0">
                <a:latin typeface="Comic Sans MS" panose="030F0702030302020204" pitchFamily="66" charset="0"/>
              </a:rPr>
              <a:t>.</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ÇÖZÜM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Reaksiyon aşağıda olduğu gibidir.</a:t>
            </a:r>
            <a:br>
              <a:rPr lang="tr-TR" sz="2000" dirty="0">
                <a:latin typeface="Comic Sans MS" panose="030F0702030302020204" pitchFamily="66" charset="0"/>
              </a:rPr>
            </a:br>
            <a:r>
              <a:rPr lang="tr-TR" sz="2000" dirty="0" smtClean="0">
                <a:latin typeface="Comic Sans MS" panose="030F0702030302020204" pitchFamily="66" charset="0"/>
              </a:rPr>
              <a:t>2Na(k)+2H</a:t>
            </a:r>
            <a:r>
              <a:rPr lang="tr-TR" sz="2000" baseline="-25000" dirty="0" smtClean="0">
                <a:latin typeface="Comic Sans MS" panose="030F0702030302020204" pitchFamily="66" charset="0"/>
              </a:rPr>
              <a:t>2</a:t>
            </a:r>
            <a:r>
              <a:rPr lang="tr-TR" sz="2000" dirty="0" smtClean="0">
                <a:latin typeface="Comic Sans MS" panose="030F0702030302020204" pitchFamily="66" charset="0"/>
              </a:rPr>
              <a:t>O </a:t>
            </a:r>
            <a:r>
              <a:rPr lang="tr-TR" sz="2000" dirty="0">
                <a:latin typeface="Comic Sans MS" panose="030F0702030302020204" pitchFamily="66" charset="0"/>
              </a:rPr>
              <a:t>(s) → </a:t>
            </a:r>
            <a:r>
              <a:rPr lang="tr-TR" sz="2000" dirty="0" smtClean="0">
                <a:latin typeface="Comic Sans MS" panose="030F0702030302020204" pitchFamily="66" charset="0"/>
              </a:rPr>
              <a:t>2NaOH(</a:t>
            </a:r>
            <a:r>
              <a:rPr lang="tr-TR" sz="2000" dirty="0" err="1" smtClean="0">
                <a:latin typeface="Comic Sans MS" panose="030F0702030302020204" pitchFamily="66" charset="0"/>
              </a:rPr>
              <a:t>aq</a:t>
            </a:r>
            <a:r>
              <a:rPr lang="tr-TR" sz="2000" dirty="0" smtClean="0">
                <a:latin typeface="Comic Sans MS" panose="030F0702030302020204" pitchFamily="66" charset="0"/>
              </a:rPr>
              <a:t>)+H</a:t>
            </a:r>
            <a:r>
              <a:rPr lang="tr-TR" sz="2000" baseline="-25000" dirty="0" smtClean="0">
                <a:latin typeface="Comic Sans MS" panose="030F0702030302020204" pitchFamily="66" charset="0"/>
              </a:rPr>
              <a:t>2</a:t>
            </a:r>
            <a:r>
              <a:rPr lang="tr-TR" sz="2000" dirty="0" smtClean="0">
                <a:latin typeface="Comic Sans MS" panose="030F0702030302020204" pitchFamily="66" charset="0"/>
              </a:rPr>
              <a:t>(g</a:t>
            </a:r>
            <a:r>
              <a:rPr lang="tr-TR" sz="2000" dirty="0">
                <a:latin typeface="Comic Sans MS" panose="030F0702030302020204" pitchFamily="66" charset="0"/>
              </a:rPr>
              <a:t>)</a:t>
            </a:r>
            <a:br>
              <a:rPr lang="tr-TR" sz="2000" dirty="0">
                <a:latin typeface="Comic Sans MS" panose="030F0702030302020204" pitchFamily="66" charset="0"/>
              </a:rPr>
            </a:br>
            <a:r>
              <a:rPr lang="tr-TR" sz="2000" dirty="0">
                <a:latin typeface="Comic Sans MS" panose="030F0702030302020204" pitchFamily="66" charset="0"/>
              </a:rPr>
              <a:t>Bu tepkimede açığa çıkan hidrojen gazı</a:t>
            </a:r>
            <a:r>
              <a:rPr lang="tr-TR" sz="2000" dirty="0" smtClean="0">
                <a:latin typeface="Comic Sans MS" panose="030F0702030302020204" pitchFamily="66" charset="0"/>
              </a:rPr>
              <a:t>, sabit </a:t>
            </a:r>
            <a:r>
              <a:rPr lang="tr-TR" sz="2000" dirty="0">
                <a:latin typeface="Comic Sans MS" panose="030F0702030302020204" pitchFamily="66" charset="0"/>
              </a:rPr>
              <a:t>basınçta hacım </a:t>
            </a:r>
            <a:r>
              <a:rPr lang="tr-TR" sz="2000" dirty="0" smtClean="0">
                <a:latin typeface="Comic Sans MS" panose="030F0702030302020204" pitchFamily="66" charset="0"/>
              </a:rPr>
              <a:t>değişmesine sebep olacaktır.(yani</a:t>
            </a:r>
            <a:r>
              <a:rPr lang="tr-TR" sz="2000" dirty="0">
                <a:latin typeface="Comic Sans MS" panose="030F0702030302020204" pitchFamily="66" charset="0"/>
              </a:rPr>
              <a:t>, pistonu yukarı itecek yani </a:t>
            </a:r>
            <a:r>
              <a:rPr lang="tr-TR" sz="2000" dirty="0" smtClean="0">
                <a:latin typeface="Comic Sans MS" panose="030F0702030302020204" pitchFamily="66" charset="0"/>
              </a:rPr>
              <a:t>dışarıya iş </a:t>
            </a:r>
            <a:r>
              <a:rPr lang="tr-TR" sz="2000" dirty="0">
                <a:latin typeface="Comic Sans MS" panose="030F0702030302020204" pitchFamily="66" charset="0"/>
              </a:rPr>
              <a:t>transfer olacaktır):</a:t>
            </a:r>
            <a:br>
              <a:rPr lang="tr-TR" sz="2000" dirty="0">
                <a:latin typeface="Comic Sans MS" panose="030F0702030302020204" pitchFamily="66" charset="0"/>
              </a:rPr>
            </a:br>
            <a:r>
              <a:rPr lang="el-GR" sz="2000" dirty="0">
                <a:latin typeface="Comic Sans MS" panose="030F0702030302020204" pitchFamily="66" charset="0"/>
              </a:rPr>
              <a:t>Δ </a:t>
            </a:r>
            <a:r>
              <a:rPr lang="tr-TR" sz="2000" dirty="0">
                <a:latin typeface="Comic Sans MS" panose="030F0702030302020204" pitchFamily="66" charset="0"/>
              </a:rPr>
              <a:t>H = </a:t>
            </a:r>
            <a:r>
              <a:rPr lang="el-GR" sz="2000" dirty="0" smtClean="0">
                <a:latin typeface="Comic Sans MS" panose="030F0702030302020204" pitchFamily="66" charset="0"/>
              </a:rPr>
              <a:t>Δ</a:t>
            </a:r>
            <a:r>
              <a:rPr lang="tr-TR" sz="2000" dirty="0" smtClean="0">
                <a:latin typeface="Comic Sans MS" panose="030F0702030302020204" pitchFamily="66" charset="0"/>
              </a:rPr>
              <a:t>U- P.</a:t>
            </a:r>
            <a:r>
              <a:rPr lang="el-GR" sz="2000" dirty="0" smtClean="0">
                <a:latin typeface="Comic Sans MS" panose="030F0702030302020204" pitchFamily="66" charset="0"/>
              </a:rPr>
              <a:t>Δ</a:t>
            </a:r>
            <a:r>
              <a:rPr lang="tr-TR" sz="2000" dirty="0" smtClean="0">
                <a:latin typeface="Comic Sans MS" panose="030F0702030302020204" pitchFamily="66" charset="0"/>
              </a:rPr>
              <a:t>V, ifadesine </a:t>
            </a:r>
            <a:r>
              <a:rPr lang="tr-TR" sz="2000" dirty="0">
                <a:latin typeface="Comic Sans MS" panose="030F0702030302020204" pitchFamily="66" charset="0"/>
              </a:rPr>
              <a:t>göre,</a:t>
            </a:r>
            <a:br>
              <a:rPr lang="tr-TR" sz="2000" dirty="0">
                <a:latin typeface="Comic Sans MS" panose="030F0702030302020204" pitchFamily="66" charset="0"/>
              </a:rPr>
            </a:br>
            <a:r>
              <a:rPr lang="el-GR" sz="2000" dirty="0">
                <a:latin typeface="Comic Sans MS" panose="030F0702030302020204" pitchFamily="66" charset="0"/>
              </a:rPr>
              <a:t>Δ </a:t>
            </a:r>
            <a:r>
              <a:rPr lang="tr-TR" sz="2000" dirty="0">
                <a:latin typeface="Comic Sans MS" panose="030F0702030302020204" pitchFamily="66" charset="0"/>
              </a:rPr>
              <a:t>H = (-370</a:t>
            </a:r>
            <a:r>
              <a:rPr lang="tr-TR" sz="2000" dirty="0" smtClean="0">
                <a:latin typeface="Comic Sans MS" panose="030F0702030302020204" pitchFamily="66" charset="0"/>
              </a:rPr>
              <a:t>)-(2.5</a:t>
            </a:r>
            <a:r>
              <a:rPr lang="tr-TR" sz="2000" dirty="0">
                <a:latin typeface="Comic Sans MS" panose="030F0702030302020204" pitchFamily="66" charset="0"/>
              </a:rPr>
              <a:t>)</a:t>
            </a:r>
            <a:br>
              <a:rPr lang="tr-TR" sz="2000" dirty="0">
                <a:latin typeface="Comic Sans MS" panose="030F0702030302020204" pitchFamily="66" charset="0"/>
              </a:rPr>
            </a:br>
            <a:r>
              <a:rPr lang="el-GR" sz="2000" dirty="0">
                <a:latin typeface="Comic Sans MS" panose="030F0702030302020204" pitchFamily="66" charset="0"/>
              </a:rPr>
              <a:t>Δ </a:t>
            </a:r>
            <a:r>
              <a:rPr lang="tr-TR" sz="2000" dirty="0">
                <a:latin typeface="Comic Sans MS" panose="030F0702030302020204" pitchFamily="66" charset="0"/>
              </a:rPr>
              <a:t>H = -</a:t>
            </a:r>
            <a:r>
              <a:rPr lang="tr-TR" sz="2000" dirty="0" smtClean="0">
                <a:latin typeface="Comic Sans MS" panose="030F0702030302020204" pitchFamily="66" charset="0"/>
              </a:rPr>
              <a:t>372.5 </a:t>
            </a:r>
            <a:r>
              <a:rPr lang="tr-TR" sz="2000" dirty="0" err="1">
                <a:latin typeface="Comic Sans MS" panose="030F0702030302020204" pitchFamily="66" charset="0"/>
              </a:rPr>
              <a:t>kJ</a:t>
            </a:r>
            <a:r>
              <a:rPr lang="tr-TR" sz="2000" dirty="0">
                <a:latin typeface="Comic Sans MS" panose="030F0702030302020204" pitchFamily="66" charset="0"/>
              </a:rPr>
              <a:t> bulunur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u="sng" dirty="0">
                <a:latin typeface="Comic Sans MS" panose="030F0702030302020204" pitchFamily="66" charset="0"/>
              </a:rPr>
              <a:t>PROBLEM 3.9</a:t>
            </a:r>
            <a:r>
              <a:rPr lang="tr-TR" sz="2000" dirty="0">
                <a:latin typeface="Comic Sans MS" panose="030F0702030302020204" pitchFamily="66" charset="0"/>
              </a:rPr>
              <a:t>: </a:t>
            </a:r>
            <a:r>
              <a:rPr lang="tr-TR" sz="2000" dirty="0" smtClean="0">
                <a:latin typeface="Comic Sans MS" panose="030F0702030302020204" pitchFamily="66" charset="0"/>
              </a:rPr>
              <a:t>SO</a:t>
            </a:r>
            <a:r>
              <a:rPr lang="tr-TR" sz="2000" baseline="-25000" dirty="0" smtClean="0">
                <a:latin typeface="Comic Sans MS" panose="030F0702030302020204" pitchFamily="66" charset="0"/>
              </a:rPr>
              <a:t>2</a:t>
            </a:r>
            <a:r>
              <a:rPr lang="tr-TR" sz="2000" dirty="0" smtClean="0">
                <a:latin typeface="Comic Sans MS" panose="030F0702030302020204" pitchFamily="66" charset="0"/>
              </a:rPr>
              <a:t>(g</a:t>
            </a:r>
            <a:r>
              <a:rPr lang="tr-TR" sz="2000" dirty="0">
                <a:latin typeface="Comic Sans MS" panose="030F0702030302020204" pitchFamily="66" charset="0"/>
              </a:rPr>
              <a:t>) ve </a:t>
            </a:r>
            <a:r>
              <a:rPr lang="tr-TR" sz="2000" dirty="0" smtClean="0">
                <a:latin typeface="Comic Sans MS" panose="030F0702030302020204" pitchFamily="66" charset="0"/>
              </a:rPr>
              <a:t>SO</a:t>
            </a:r>
            <a:r>
              <a:rPr lang="tr-TR" sz="2000" baseline="-25000" dirty="0" smtClean="0">
                <a:latin typeface="Comic Sans MS" panose="030F0702030302020204" pitchFamily="66" charset="0"/>
              </a:rPr>
              <a:t>3</a:t>
            </a:r>
            <a:r>
              <a:rPr lang="tr-TR" sz="2000" dirty="0" smtClean="0">
                <a:latin typeface="Comic Sans MS" panose="030F0702030302020204" pitchFamily="66" charset="0"/>
              </a:rPr>
              <a:t>(g) maddelerinin </a:t>
            </a:r>
            <a:r>
              <a:rPr lang="tr-TR" sz="2000" dirty="0">
                <a:latin typeface="Comic Sans MS" panose="030F0702030302020204" pitchFamily="66" charset="0"/>
              </a:rPr>
              <a:t>standart oluşum</a:t>
            </a:r>
            <a:br>
              <a:rPr lang="tr-TR" sz="2000" dirty="0">
                <a:latin typeface="Comic Sans MS" panose="030F0702030302020204" pitchFamily="66" charset="0"/>
              </a:rPr>
            </a:br>
            <a:r>
              <a:rPr lang="tr-TR" sz="2000" dirty="0" err="1">
                <a:latin typeface="Comic Sans MS" panose="030F0702030302020204" pitchFamily="66" charset="0"/>
              </a:rPr>
              <a:t>entalpileri</a:t>
            </a:r>
            <a:r>
              <a:rPr lang="tr-TR" sz="2000" dirty="0">
                <a:latin typeface="Comic Sans MS" panose="030F0702030302020204" pitchFamily="66" charset="0"/>
              </a:rPr>
              <a:t> sırayla –296 </a:t>
            </a:r>
            <a:r>
              <a:rPr lang="tr-TR" sz="2000" dirty="0" err="1">
                <a:latin typeface="Comic Sans MS" panose="030F0702030302020204" pitchFamily="66" charset="0"/>
              </a:rPr>
              <a:t>kJ</a:t>
            </a:r>
            <a:r>
              <a:rPr lang="tr-TR" sz="2000" dirty="0">
                <a:latin typeface="Comic Sans MS" panose="030F0702030302020204" pitchFamily="66" charset="0"/>
              </a:rPr>
              <a:t>/</a:t>
            </a:r>
            <a:r>
              <a:rPr lang="tr-TR" sz="2000" dirty="0" err="1">
                <a:latin typeface="Comic Sans MS" panose="030F0702030302020204" pitchFamily="66" charset="0"/>
              </a:rPr>
              <a:t>mol</a:t>
            </a:r>
            <a:r>
              <a:rPr lang="tr-TR" sz="2000" dirty="0">
                <a:latin typeface="Comic Sans MS" panose="030F0702030302020204" pitchFamily="66" charset="0"/>
              </a:rPr>
              <a:t> ve –394 </a:t>
            </a:r>
            <a:r>
              <a:rPr lang="tr-TR" sz="2000" dirty="0" err="1" smtClean="0">
                <a:latin typeface="Comic Sans MS" panose="030F0702030302020204" pitchFamily="66" charset="0"/>
              </a:rPr>
              <a:t>kJ</a:t>
            </a:r>
            <a:r>
              <a:rPr lang="tr-TR" sz="2000" dirty="0" smtClean="0">
                <a:latin typeface="Comic Sans MS" panose="030F0702030302020204" pitchFamily="66" charset="0"/>
              </a:rPr>
              <a:t>/</a:t>
            </a:r>
            <a:r>
              <a:rPr lang="tr-TR" sz="2000" dirty="0" err="1" smtClean="0">
                <a:latin typeface="Comic Sans MS" panose="030F0702030302020204" pitchFamily="66" charset="0"/>
              </a:rPr>
              <a:t>mol</a:t>
            </a:r>
            <a:r>
              <a:rPr lang="tr-TR" sz="2000" dirty="0" smtClean="0">
                <a:latin typeface="Comic Sans MS" panose="030F0702030302020204" pitchFamily="66" charset="0"/>
              </a:rPr>
              <a:t>-dür. Buna </a:t>
            </a:r>
            <a:r>
              <a:rPr lang="tr-TR" sz="2000" dirty="0">
                <a:latin typeface="Comic Sans MS" panose="030F0702030302020204" pitchFamily="66" charset="0"/>
              </a:rPr>
              <a:t>göre aşağıdaki reaksiyonun </a:t>
            </a:r>
            <a:r>
              <a:rPr lang="tr-TR" sz="2000" dirty="0" err="1">
                <a:latin typeface="Comic Sans MS" panose="030F0702030302020204" pitchFamily="66" charset="0"/>
              </a:rPr>
              <a:t>entalpisi</a:t>
            </a:r>
            <a:r>
              <a:rPr lang="tr-TR" sz="2000" dirty="0">
                <a:latin typeface="Comic Sans MS" panose="030F0702030302020204" pitchFamily="66" charset="0"/>
              </a:rPr>
              <a:t> kaç </a:t>
            </a:r>
            <a:r>
              <a:rPr lang="tr-TR" sz="2000" dirty="0" err="1">
                <a:latin typeface="Comic Sans MS" panose="030F0702030302020204" pitchFamily="66" charset="0"/>
              </a:rPr>
              <a:t>kJ</a:t>
            </a:r>
            <a:r>
              <a:rPr lang="tr-TR" sz="2000" dirty="0">
                <a:latin typeface="Comic Sans MS" panose="030F0702030302020204" pitchFamily="66" charset="0"/>
              </a:rPr>
              <a:t>’ </a:t>
            </a:r>
            <a:r>
              <a:rPr lang="tr-TR" sz="2000" dirty="0" err="1">
                <a:latin typeface="Comic Sans MS" panose="030F0702030302020204" pitchFamily="66" charset="0"/>
              </a:rPr>
              <a:t>dir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2SO</a:t>
            </a:r>
            <a:r>
              <a:rPr lang="tr-TR" sz="2000" baseline="-25000" dirty="0" smtClean="0">
                <a:latin typeface="Comic Sans MS" panose="030F0702030302020204" pitchFamily="66" charset="0"/>
              </a:rPr>
              <a:t>2</a:t>
            </a:r>
            <a:r>
              <a:rPr lang="tr-TR" sz="2000" dirty="0" smtClean="0">
                <a:latin typeface="Comic Sans MS" panose="030F0702030302020204" pitchFamily="66" charset="0"/>
              </a:rPr>
              <a:t>(g</a:t>
            </a:r>
            <a:r>
              <a:rPr lang="tr-TR" sz="2000" dirty="0">
                <a:latin typeface="Comic Sans MS" panose="030F0702030302020204" pitchFamily="66" charset="0"/>
              </a:rPr>
              <a:t>) + O</a:t>
            </a:r>
            <a:r>
              <a:rPr lang="tr-TR" sz="2000" baseline="-25000" dirty="0">
                <a:latin typeface="Comic Sans MS" panose="030F0702030302020204" pitchFamily="66" charset="0"/>
              </a:rPr>
              <a:t>2</a:t>
            </a:r>
            <a:r>
              <a:rPr lang="tr-TR" sz="2000" dirty="0">
                <a:latin typeface="Comic Sans MS" panose="030F0702030302020204" pitchFamily="66" charset="0"/>
              </a:rPr>
              <a:t> (g) → </a:t>
            </a:r>
            <a:r>
              <a:rPr lang="tr-TR" sz="2000" dirty="0" smtClean="0">
                <a:latin typeface="Comic Sans MS" panose="030F0702030302020204" pitchFamily="66" charset="0"/>
              </a:rPr>
              <a:t>2SO</a:t>
            </a:r>
            <a:r>
              <a:rPr lang="tr-TR" sz="2000" baseline="-25000" dirty="0" smtClean="0">
                <a:latin typeface="Comic Sans MS" panose="030F0702030302020204" pitchFamily="66" charset="0"/>
              </a:rPr>
              <a:t>3</a:t>
            </a:r>
            <a:r>
              <a:rPr lang="tr-TR" sz="2000" dirty="0" smtClean="0">
                <a:latin typeface="Comic Sans MS" panose="030F0702030302020204" pitchFamily="66" charset="0"/>
              </a:rPr>
              <a:t>(g</a:t>
            </a:r>
            <a:r>
              <a:rPr lang="tr-TR" sz="2000" dirty="0">
                <a:latin typeface="Comic Sans MS" panose="030F0702030302020204" pitchFamily="66" charset="0"/>
              </a:rPr>
              <a:t>)</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ÇÖZÜM:</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Oluşum </a:t>
            </a:r>
            <a:r>
              <a:rPr lang="tr-TR" sz="2000" dirty="0" err="1">
                <a:latin typeface="Comic Sans MS" panose="030F0702030302020204" pitchFamily="66" charset="0"/>
              </a:rPr>
              <a:t>entalpilerine</a:t>
            </a:r>
            <a:r>
              <a:rPr lang="tr-TR" sz="2000" dirty="0">
                <a:latin typeface="Comic Sans MS" panose="030F0702030302020204" pitchFamily="66" charset="0"/>
              </a:rPr>
              <a:t> bağlı olarak reaksiyonun </a:t>
            </a:r>
            <a:r>
              <a:rPr lang="tr-TR" sz="2000" dirty="0" err="1">
                <a:latin typeface="Comic Sans MS" panose="030F0702030302020204" pitchFamily="66" charset="0"/>
              </a:rPr>
              <a:t>entalpi</a:t>
            </a:r>
            <a:r>
              <a:rPr lang="tr-TR" sz="2000" dirty="0">
                <a:latin typeface="Comic Sans MS" panose="030F0702030302020204" pitchFamily="66" charset="0"/>
              </a:rPr>
              <a:t> </a:t>
            </a:r>
            <a:r>
              <a:rPr lang="tr-TR" sz="2000" dirty="0" smtClean="0">
                <a:latin typeface="Comic Sans MS" panose="030F0702030302020204" pitchFamily="66" charset="0"/>
              </a:rPr>
              <a:t>değişimi, ürünlerle </a:t>
            </a:r>
            <a:r>
              <a:rPr lang="tr-TR" sz="2000" dirty="0">
                <a:latin typeface="Comic Sans MS" panose="030F0702030302020204" pitchFamily="66" charset="0"/>
              </a:rPr>
              <a:t>reaksiyona girenlerin </a:t>
            </a:r>
            <a:r>
              <a:rPr lang="tr-TR" sz="2000" dirty="0" err="1">
                <a:latin typeface="Comic Sans MS" panose="030F0702030302020204" pitchFamily="66" charset="0"/>
              </a:rPr>
              <a:t>entalpi</a:t>
            </a:r>
            <a:r>
              <a:rPr lang="tr-TR" sz="2000" dirty="0">
                <a:latin typeface="Comic Sans MS" panose="030F0702030302020204" pitchFamily="66" charset="0"/>
              </a:rPr>
              <a:t> değişimleri farkına eşit</a:t>
            </a:r>
            <a:br>
              <a:rPr lang="tr-TR" sz="2000" dirty="0">
                <a:latin typeface="Comic Sans MS" panose="030F0702030302020204" pitchFamily="66" charset="0"/>
              </a:rPr>
            </a:br>
            <a:r>
              <a:rPr lang="tr-TR" sz="2000" dirty="0">
                <a:latin typeface="Comic Sans MS" panose="030F0702030302020204" pitchFamily="66" charset="0"/>
              </a:rPr>
              <a:t>olduğundan,</a:t>
            </a:r>
            <a:br>
              <a:rPr lang="tr-TR" sz="2000" dirty="0">
                <a:latin typeface="Comic Sans MS" panose="030F0702030302020204" pitchFamily="66" charset="0"/>
              </a:rPr>
            </a:br>
            <a:r>
              <a:rPr lang="el-GR" sz="2000" dirty="0">
                <a:latin typeface="Comic Sans MS" panose="030F0702030302020204" pitchFamily="66" charset="0"/>
              </a:rPr>
              <a:t>Δ </a:t>
            </a:r>
            <a:r>
              <a:rPr lang="tr-TR" sz="2000" dirty="0">
                <a:latin typeface="Comic Sans MS" panose="030F0702030302020204" pitchFamily="66" charset="0"/>
              </a:rPr>
              <a:t>H = </a:t>
            </a:r>
            <a:r>
              <a:rPr lang="el-GR" sz="2000" dirty="0" smtClean="0">
                <a:latin typeface="Comic Sans MS" panose="030F0702030302020204" pitchFamily="66" charset="0"/>
              </a:rPr>
              <a:t>Σ</a:t>
            </a:r>
            <a:r>
              <a:rPr lang="tr-TR" sz="2000" dirty="0" smtClean="0">
                <a:latin typeface="Comic Sans MS" panose="030F0702030302020204" pitchFamily="66" charset="0"/>
              </a:rPr>
              <a:t>H </a:t>
            </a:r>
            <a:r>
              <a:rPr lang="tr-TR" sz="2000" dirty="0">
                <a:latin typeface="Comic Sans MS" panose="030F0702030302020204" pitchFamily="66" charset="0"/>
              </a:rPr>
              <a:t>(ürünler) – </a:t>
            </a:r>
            <a:r>
              <a:rPr lang="el-GR" sz="2000" dirty="0" smtClean="0">
                <a:latin typeface="Comic Sans MS" panose="030F0702030302020204" pitchFamily="66" charset="0"/>
              </a:rPr>
              <a:t>Σ</a:t>
            </a:r>
            <a:r>
              <a:rPr lang="tr-TR" sz="2000" dirty="0" smtClean="0">
                <a:latin typeface="Comic Sans MS" panose="030F0702030302020204" pitchFamily="66" charset="0"/>
              </a:rPr>
              <a:t>H </a:t>
            </a:r>
            <a:r>
              <a:rPr lang="tr-TR" sz="2000" dirty="0">
                <a:latin typeface="Comic Sans MS" panose="030F0702030302020204" pitchFamily="66" charset="0"/>
              </a:rPr>
              <a:t>(girenler)</a:t>
            </a:r>
            <a:br>
              <a:rPr lang="tr-TR" sz="2000" dirty="0">
                <a:latin typeface="Comic Sans MS" panose="030F0702030302020204" pitchFamily="66" charset="0"/>
              </a:rPr>
            </a:br>
            <a:r>
              <a:rPr lang="tr-TR" sz="2000" dirty="0">
                <a:latin typeface="Comic Sans MS" panose="030F0702030302020204" pitchFamily="66" charset="0"/>
              </a:rPr>
              <a:t>Yukarıda verilen reaksiyon için,</a:t>
            </a:r>
            <a:br>
              <a:rPr lang="tr-TR" sz="2000" dirty="0">
                <a:latin typeface="Comic Sans MS" panose="030F0702030302020204" pitchFamily="66" charset="0"/>
              </a:rPr>
            </a:br>
            <a:r>
              <a:rPr lang="el-GR" sz="2000" dirty="0">
                <a:latin typeface="Comic Sans MS" panose="030F0702030302020204" pitchFamily="66" charset="0"/>
              </a:rPr>
              <a:t>Δ </a:t>
            </a:r>
            <a:r>
              <a:rPr lang="tr-TR" sz="2000" dirty="0" smtClean="0">
                <a:latin typeface="Comic Sans MS" panose="030F0702030302020204" pitchFamily="66" charset="0"/>
              </a:rPr>
              <a:t>H° </a:t>
            </a:r>
            <a:r>
              <a:rPr lang="tr-TR" sz="2000" dirty="0">
                <a:latin typeface="Comic Sans MS" panose="030F0702030302020204" pitchFamily="66" charset="0"/>
              </a:rPr>
              <a:t>= 2 (–394)– 2(–296) , </a:t>
            </a:r>
            <a:r>
              <a:rPr lang="el-GR" sz="2000" dirty="0">
                <a:latin typeface="Comic Sans MS" panose="030F0702030302020204" pitchFamily="66" charset="0"/>
              </a:rPr>
              <a:t>Δ </a:t>
            </a:r>
            <a:r>
              <a:rPr lang="tr-TR" sz="2000" dirty="0">
                <a:latin typeface="Comic Sans MS" panose="030F0702030302020204" pitchFamily="66" charset="0"/>
              </a:rPr>
              <a:t>H ° = –196 </a:t>
            </a:r>
            <a:r>
              <a:rPr lang="tr-TR" sz="2000" dirty="0" err="1">
                <a:latin typeface="Comic Sans MS" panose="030F0702030302020204" pitchFamily="66" charset="0"/>
              </a:rPr>
              <a:t>kJ</a:t>
            </a:r>
            <a:r>
              <a:rPr lang="tr-TR" sz="2000" dirty="0">
                <a:latin typeface="Comic Sans MS" panose="030F0702030302020204" pitchFamily="66" charset="0"/>
              </a:rPr>
              <a:t> bulunur.</a:t>
            </a:r>
            <a:r>
              <a:rPr lang="tr-TR" sz="2000" dirty="0">
                <a:latin typeface="Comic Sans MS" panose="030F0702030302020204" pitchFamily="66" charset="0"/>
              </a:rPr>
              <a:t/>
            </a:r>
            <a:br>
              <a:rPr lang="tr-TR" sz="2000" dirty="0">
                <a:latin typeface="Comic Sans MS" panose="030F0702030302020204" pitchFamily="66" charset="0"/>
              </a:rPr>
            </a:br>
            <a:endParaRPr lang="en-GB" sz="2000" baseline="-25000" dirty="0">
              <a:latin typeface="Comic Sans MS" panose="030F0702030302020204" pitchFamily="66" charset="0"/>
            </a:endParaRPr>
          </a:p>
        </p:txBody>
      </p:sp>
    </p:spTree>
    <p:extLst>
      <p:ext uri="{BB962C8B-B14F-4D97-AF65-F5344CB8AC3E}">
        <p14:creationId xmlns:p14="http://schemas.microsoft.com/office/powerpoint/2010/main" val="946802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69242" y="1"/>
            <a:ext cx="10909111" cy="6700914"/>
          </a:xfrm>
        </p:spPr>
        <p:txBody>
          <a:bodyPr numCol="2">
            <a:normAutofit/>
          </a:bodyPr>
          <a:lstStyle/>
          <a:p>
            <a:r>
              <a:rPr lang="tr-TR" sz="2500" b="1" dirty="0" smtClean="0">
                <a:latin typeface="Comic Sans MS" panose="030F0702030302020204" pitchFamily="66" charset="0"/>
              </a:rPr>
              <a:t>Genel </a:t>
            </a:r>
            <a:r>
              <a:rPr lang="tr-TR" sz="2500" b="1" dirty="0">
                <a:latin typeface="Comic Sans MS" panose="030F0702030302020204" pitchFamily="66" charset="0"/>
              </a:rPr>
              <a:t>Uygulamalar</a:t>
            </a:r>
            <a:br>
              <a:rPr lang="tr-TR" sz="2500" b="1"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u="sng" dirty="0">
                <a:latin typeface="Comic Sans MS" panose="030F0702030302020204" pitchFamily="66" charset="0"/>
              </a:rPr>
              <a:t>PROBLEM 3.10</a:t>
            </a:r>
            <a:r>
              <a:rPr lang="tr-TR" sz="2000" dirty="0">
                <a:latin typeface="Comic Sans MS" panose="030F0702030302020204" pitchFamily="66" charset="0"/>
              </a:rPr>
              <a:t>: Oluşum </a:t>
            </a:r>
            <a:r>
              <a:rPr lang="tr-TR" sz="2000" dirty="0" err="1">
                <a:latin typeface="Comic Sans MS" panose="030F0702030302020204" pitchFamily="66" charset="0"/>
              </a:rPr>
              <a:t>entalpileri</a:t>
            </a:r>
            <a:r>
              <a:rPr lang="tr-TR" sz="2000" dirty="0">
                <a:latin typeface="Comic Sans MS" panose="030F0702030302020204" pitchFamily="66" charset="0"/>
              </a:rPr>
              <a:t> aşağıda verildiğine göre, bir </a:t>
            </a:r>
            <a:r>
              <a:rPr lang="tr-TR" sz="2000" dirty="0" err="1" smtClean="0">
                <a:latin typeface="Comic Sans MS" panose="030F0702030302020204" pitchFamily="66" charset="0"/>
              </a:rPr>
              <a:t>mol</a:t>
            </a:r>
            <a:r>
              <a:rPr lang="tr-TR" sz="2000" dirty="0" smtClean="0">
                <a:latin typeface="Comic Sans MS" panose="030F0702030302020204" pitchFamily="66" charset="0"/>
              </a:rPr>
              <a:t> </a:t>
            </a:r>
            <a:r>
              <a:rPr lang="tr-TR" sz="2000" dirty="0" err="1" smtClean="0">
                <a:latin typeface="Comic Sans MS" panose="030F0702030302020204" pitchFamily="66" charset="0"/>
              </a:rPr>
              <a:t>metanolun</a:t>
            </a:r>
            <a:r>
              <a:rPr lang="tr-TR" sz="2000" dirty="0" smtClean="0">
                <a:latin typeface="Comic Sans MS" panose="030F0702030302020204" pitchFamily="66" charset="0"/>
              </a:rPr>
              <a:t> </a:t>
            </a:r>
            <a:r>
              <a:rPr lang="tr-TR" sz="2000" dirty="0">
                <a:latin typeface="Comic Sans MS" panose="030F0702030302020204" pitchFamily="66" charset="0"/>
              </a:rPr>
              <a:t>aşağıdaki reaksiyona göre </a:t>
            </a:r>
            <a:r>
              <a:rPr lang="tr-TR" sz="2000" dirty="0" err="1">
                <a:latin typeface="Comic Sans MS" panose="030F0702030302020204" pitchFamily="66" charset="0"/>
              </a:rPr>
              <a:t>molar</a:t>
            </a:r>
            <a:r>
              <a:rPr lang="tr-TR" sz="2000" dirty="0">
                <a:latin typeface="Comic Sans MS" panose="030F0702030302020204" pitchFamily="66" charset="0"/>
              </a:rPr>
              <a:t> </a:t>
            </a:r>
            <a:r>
              <a:rPr lang="tr-TR" sz="2000" dirty="0" smtClean="0">
                <a:latin typeface="Comic Sans MS" panose="030F0702030302020204" pitchFamily="66" charset="0"/>
              </a:rPr>
              <a:t>yanma </a:t>
            </a:r>
            <a:r>
              <a:rPr lang="tr-TR" sz="2000" dirty="0" err="1" smtClean="0">
                <a:latin typeface="Comic Sans MS" panose="030F0702030302020204" pitchFamily="66" charset="0"/>
              </a:rPr>
              <a:t>entalpisi</a:t>
            </a:r>
            <a:r>
              <a:rPr lang="tr-TR" sz="2000" dirty="0" smtClean="0">
                <a:latin typeface="Comic Sans MS" panose="030F0702030302020204" pitchFamily="66" charset="0"/>
              </a:rPr>
              <a:t> </a:t>
            </a:r>
            <a:r>
              <a:rPr lang="tr-TR" sz="2000" dirty="0">
                <a:latin typeface="Comic Sans MS" panose="030F0702030302020204" pitchFamily="66" charset="0"/>
              </a:rPr>
              <a:t>kaç </a:t>
            </a:r>
            <a:r>
              <a:rPr lang="tr-TR" sz="2000" dirty="0" err="1">
                <a:latin typeface="Comic Sans MS" panose="030F0702030302020204" pitchFamily="66" charset="0"/>
              </a:rPr>
              <a:t>kJ’dir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CH</a:t>
            </a:r>
            <a:r>
              <a:rPr lang="tr-TR" sz="2000" baseline="-25000" dirty="0">
                <a:latin typeface="Comic Sans MS" panose="030F0702030302020204" pitchFamily="66" charset="0"/>
              </a:rPr>
              <a:t>3</a:t>
            </a:r>
            <a:r>
              <a:rPr lang="tr-TR" sz="2000" dirty="0">
                <a:latin typeface="Comic Sans MS" panose="030F0702030302020204" pitchFamily="66" charset="0"/>
              </a:rPr>
              <a:t>OH(s) + </a:t>
            </a:r>
            <a:r>
              <a:rPr lang="tr-TR" sz="2000" dirty="0" smtClean="0">
                <a:latin typeface="Comic Sans MS" panose="030F0702030302020204" pitchFamily="66" charset="0"/>
              </a:rPr>
              <a:t>3/2O</a:t>
            </a:r>
            <a:r>
              <a:rPr lang="tr-TR" sz="2000" baseline="-25000" dirty="0" smtClean="0">
                <a:latin typeface="Comic Sans MS" panose="030F0702030302020204" pitchFamily="66" charset="0"/>
              </a:rPr>
              <a:t>2</a:t>
            </a:r>
            <a:r>
              <a:rPr lang="tr-TR" sz="2000" dirty="0" smtClean="0">
                <a:latin typeface="Comic Sans MS" panose="030F0702030302020204" pitchFamily="66" charset="0"/>
              </a:rPr>
              <a:t> </a:t>
            </a:r>
            <a:r>
              <a:rPr lang="tr-TR" sz="2000" dirty="0">
                <a:latin typeface="Comic Sans MS" panose="030F0702030302020204" pitchFamily="66" charset="0"/>
              </a:rPr>
              <a:t>(g) → </a:t>
            </a:r>
            <a:r>
              <a:rPr lang="tr-TR" sz="2000" dirty="0" smtClean="0">
                <a:latin typeface="Comic Sans MS" panose="030F0702030302020204" pitchFamily="66" charset="0"/>
              </a:rPr>
              <a:t>CO</a:t>
            </a:r>
            <a:r>
              <a:rPr lang="tr-TR" sz="2000" baseline="-25000" dirty="0" smtClean="0">
                <a:latin typeface="Comic Sans MS" panose="030F0702030302020204" pitchFamily="66" charset="0"/>
              </a:rPr>
              <a:t>2</a:t>
            </a:r>
            <a:r>
              <a:rPr lang="tr-TR" sz="2000" dirty="0" smtClean="0">
                <a:latin typeface="Comic Sans MS" panose="030F0702030302020204" pitchFamily="66" charset="0"/>
              </a:rPr>
              <a:t>(g</a:t>
            </a:r>
            <a:r>
              <a:rPr lang="tr-TR" sz="2000" dirty="0">
                <a:latin typeface="Comic Sans MS" panose="030F0702030302020204" pitchFamily="66" charset="0"/>
              </a:rPr>
              <a:t>) + 2H</a:t>
            </a:r>
            <a:r>
              <a:rPr lang="tr-TR" sz="2000" baseline="-25000" dirty="0">
                <a:latin typeface="Comic Sans MS" panose="030F0702030302020204" pitchFamily="66" charset="0"/>
              </a:rPr>
              <a:t>2</a:t>
            </a:r>
            <a:r>
              <a:rPr lang="tr-TR" sz="2000" dirty="0">
                <a:latin typeface="Comic Sans MS" panose="030F0702030302020204" pitchFamily="66" charset="0"/>
              </a:rPr>
              <a:t>O (g)</a:t>
            </a:r>
            <a:br>
              <a:rPr lang="tr-TR" sz="2000" dirty="0">
                <a:latin typeface="Comic Sans MS" panose="030F0702030302020204" pitchFamily="66" charset="0"/>
              </a:rPr>
            </a:br>
            <a:r>
              <a:rPr lang="tr-TR" sz="2000" dirty="0">
                <a:latin typeface="Comic Sans MS" panose="030F0702030302020204" pitchFamily="66" charset="0"/>
              </a:rPr>
              <a:t>Oluşum </a:t>
            </a:r>
            <a:r>
              <a:rPr lang="tr-TR" sz="2000" dirty="0" err="1">
                <a:latin typeface="Comic Sans MS" panose="030F0702030302020204" pitchFamily="66" charset="0"/>
              </a:rPr>
              <a:t>entalpileri</a:t>
            </a:r>
            <a:r>
              <a:rPr lang="tr-TR" sz="2000" dirty="0">
                <a:latin typeface="Comic Sans MS" panose="030F0702030302020204" pitchFamily="66" charset="0"/>
              </a:rPr>
              <a:t>: CH</a:t>
            </a:r>
            <a:r>
              <a:rPr lang="tr-TR" sz="2000" baseline="-25000" dirty="0">
                <a:latin typeface="Comic Sans MS" panose="030F0702030302020204" pitchFamily="66" charset="0"/>
              </a:rPr>
              <a:t>3</a:t>
            </a:r>
            <a:r>
              <a:rPr lang="tr-TR" sz="2000" dirty="0">
                <a:latin typeface="Comic Sans MS" panose="030F0702030302020204" pitchFamily="66" charset="0"/>
              </a:rPr>
              <a:t>OH (s) : -239 </a:t>
            </a:r>
            <a:r>
              <a:rPr lang="tr-TR" sz="2000" dirty="0" err="1">
                <a:latin typeface="Comic Sans MS" panose="030F0702030302020204" pitchFamily="66" charset="0"/>
              </a:rPr>
              <a:t>kJ</a:t>
            </a:r>
            <a:r>
              <a:rPr lang="tr-TR" sz="2000" dirty="0">
                <a:latin typeface="Comic Sans MS" panose="030F0702030302020204" pitchFamily="66" charset="0"/>
              </a:rPr>
              <a:t>/</a:t>
            </a:r>
            <a:r>
              <a:rPr lang="tr-TR" sz="2000" dirty="0" err="1">
                <a:latin typeface="Comic Sans MS" panose="030F0702030302020204" pitchFamily="66" charset="0"/>
              </a:rPr>
              <a:t>mol</a:t>
            </a:r>
            <a:r>
              <a:rPr lang="tr-TR" sz="2000" dirty="0">
                <a:latin typeface="Comic Sans MS" panose="030F0702030302020204" pitchFamily="66" charset="0"/>
              </a:rPr>
              <a:t>,</a:t>
            </a:r>
            <a:br>
              <a:rPr lang="tr-TR" sz="2000" dirty="0">
                <a:latin typeface="Comic Sans MS" panose="030F0702030302020204" pitchFamily="66" charset="0"/>
              </a:rPr>
            </a:br>
            <a:r>
              <a:rPr lang="tr-TR" sz="2000" dirty="0" smtClean="0">
                <a:latin typeface="Comic Sans MS" panose="030F0702030302020204" pitchFamily="66" charset="0"/>
              </a:rPr>
              <a:t>CO</a:t>
            </a:r>
            <a:r>
              <a:rPr lang="tr-TR" sz="2000" baseline="-25000" dirty="0" smtClean="0">
                <a:latin typeface="Comic Sans MS" panose="030F0702030302020204" pitchFamily="66" charset="0"/>
              </a:rPr>
              <a:t>2</a:t>
            </a:r>
            <a:r>
              <a:rPr lang="tr-TR" sz="2000" dirty="0" smtClean="0">
                <a:latin typeface="Comic Sans MS" panose="030F0702030302020204" pitchFamily="66" charset="0"/>
              </a:rPr>
              <a:t>(g): -394kJ/</a:t>
            </a:r>
            <a:r>
              <a:rPr lang="tr-TR" sz="2000" dirty="0" err="1" smtClean="0">
                <a:latin typeface="Comic Sans MS" panose="030F0702030302020204" pitchFamily="66" charset="0"/>
              </a:rPr>
              <a:t>mol</a:t>
            </a:r>
            <a:r>
              <a:rPr lang="tr-TR" sz="2000" dirty="0">
                <a:latin typeface="Comic Sans MS" panose="030F0702030302020204" pitchFamily="66" charset="0"/>
              </a:rPr>
              <a:t>, </a:t>
            </a:r>
            <a:r>
              <a:rPr lang="tr-TR" sz="2000" dirty="0" smtClean="0">
                <a:latin typeface="Comic Sans MS" panose="030F0702030302020204" pitchFamily="66" charset="0"/>
              </a:rPr>
              <a:t>H</a:t>
            </a:r>
            <a:r>
              <a:rPr lang="tr-TR" sz="2000" baseline="-25000" dirty="0" smtClean="0">
                <a:latin typeface="Comic Sans MS" panose="030F0702030302020204" pitchFamily="66" charset="0"/>
              </a:rPr>
              <a:t>2</a:t>
            </a:r>
            <a:r>
              <a:rPr lang="tr-TR" sz="2000" dirty="0" smtClean="0">
                <a:latin typeface="Comic Sans MS" panose="030F0702030302020204" pitchFamily="66" charset="0"/>
              </a:rPr>
              <a:t>O(g</a:t>
            </a:r>
            <a:r>
              <a:rPr lang="tr-TR" sz="2000" dirty="0">
                <a:latin typeface="Comic Sans MS" panose="030F0702030302020204" pitchFamily="66" charset="0"/>
              </a:rPr>
              <a:t>) : -242 </a:t>
            </a:r>
            <a:r>
              <a:rPr lang="tr-TR" sz="2000" dirty="0" err="1">
                <a:latin typeface="Comic Sans MS" panose="030F0702030302020204" pitchFamily="66" charset="0"/>
              </a:rPr>
              <a:t>kJ</a:t>
            </a:r>
            <a:r>
              <a:rPr lang="tr-TR" sz="2000" dirty="0">
                <a:latin typeface="Comic Sans MS" panose="030F0702030302020204" pitchFamily="66" charset="0"/>
              </a:rPr>
              <a:t>/</a:t>
            </a:r>
            <a:r>
              <a:rPr lang="tr-TR" sz="2000" dirty="0" err="1">
                <a:latin typeface="Comic Sans MS" panose="030F0702030302020204" pitchFamily="66" charset="0"/>
              </a:rPr>
              <a:t>mol</a:t>
            </a: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ÇÖZÜM :</a:t>
            </a:r>
            <a:br>
              <a:rPr lang="tr-TR" sz="2000" dirty="0">
                <a:latin typeface="Comic Sans MS" panose="030F0702030302020204" pitchFamily="66" charset="0"/>
              </a:rPr>
            </a:br>
            <a:r>
              <a:rPr lang="tr-TR" sz="2000" dirty="0" smtClean="0">
                <a:latin typeface="Comic Sans MS" panose="030F0702030302020204" pitchFamily="66" charset="0"/>
              </a:rPr>
              <a:t>Maddelerin oluşum </a:t>
            </a:r>
            <a:r>
              <a:rPr lang="tr-TR" sz="2000" dirty="0" err="1">
                <a:latin typeface="Comic Sans MS" panose="030F0702030302020204" pitchFamily="66" charset="0"/>
              </a:rPr>
              <a:t>entalpilerini</a:t>
            </a:r>
            <a:r>
              <a:rPr lang="tr-TR" sz="2000" dirty="0">
                <a:latin typeface="Comic Sans MS" panose="030F0702030302020204" pitchFamily="66" charset="0"/>
              </a:rPr>
              <a:t> altlarına yazalım:</a:t>
            </a:r>
            <a:br>
              <a:rPr lang="tr-TR" sz="2000" dirty="0">
                <a:latin typeface="Comic Sans MS" panose="030F0702030302020204" pitchFamily="66" charset="0"/>
              </a:rPr>
            </a:br>
            <a:r>
              <a:rPr lang="tr-TR" sz="2000" dirty="0">
                <a:latin typeface="Comic Sans MS" panose="030F0702030302020204" pitchFamily="66" charset="0"/>
              </a:rPr>
              <a:t>CH</a:t>
            </a:r>
            <a:r>
              <a:rPr lang="tr-TR" sz="2000" baseline="-25000" dirty="0">
                <a:latin typeface="Comic Sans MS" panose="030F0702030302020204" pitchFamily="66" charset="0"/>
              </a:rPr>
              <a:t>3</a:t>
            </a:r>
            <a:r>
              <a:rPr lang="tr-TR" sz="2000" dirty="0">
                <a:latin typeface="Comic Sans MS" panose="030F0702030302020204" pitchFamily="66" charset="0"/>
              </a:rPr>
              <a:t>OH(s) + </a:t>
            </a:r>
            <a:r>
              <a:rPr lang="tr-TR" sz="2000" dirty="0" smtClean="0">
                <a:latin typeface="Comic Sans MS" panose="030F0702030302020204" pitchFamily="66" charset="0"/>
              </a:rPr>
              <a:t>3/2O</a:t>
            </a:r>
            <a:r>
              <a:rPr lang="tr-TR" sz="2000" baseline="-25000" dirty="0" smtClean="0">
                <a:latin typeface="Comic Sans MS" panose="030F0702030302020204" pitchFamily="66" charset="0"/>
              </a:rPr>
              <a:t>2</a:t>
            </a:r>
            <a:r>
              <a:rPr lang="tr-TR" sz="2000" dirty="0" smtClean="0">
                <a:latin typeface="Comic Sans MS" panose="030F0702030302020204" pitchFamily="66" charset="0"/>
              </a:rPr>
              <a:t> </a:t>
            </a:r>
            <a:r>
              <a:rPr lang="tr-TR" sz="2000" dirty="0">
                <a:latin typeface="Comic Sans MS" panose="030F0702030302020204" pitchFamily="66" charset="0"/>
              </a:rPr>
              <a:t>(g) → CO</a:t>
            </a:r>
            <a:r>
              <a:rPr lang="tr-TR" sz="2000" baseline="-25000" dirty="0">
                <a:latin typeface="Comic Sans MS" panose="030F0702030302020204" pitchFamily="66" charset="0"/>
              </a:rPr>
              <a:t>2</a:t>
            </a:r>
            <a:r>
              <a:rPr lang="tr-TR" sz="2000" dirty="0">
                <a:latin typeface="Comic Sans MS" panose="030F0702030302020204" pitchFamily="66" charset="0"/>
              </a:rPr>
              <a:t> (g) + 2H</a:t>
            </a:r>
            <a:r>
              <a:rPr lang="tr-TR" sz="2000" baseline="-25000" dirty="0">
                <a:latin typeface="Comic Sans MS" panose="030F0702030302020204" pitchFamily="66" charset="0"/>
              </a:rPr>
              <a:t>2</a:t>
            </a:r>
            <a:r>
              <a:rPr lang="tr-TR" sz="2000" dirty="0">
                <a:latin typeface="Comic Sans MS" panose="030F0702030302020204" pitchFamily="66" charset="0"/>
              </a:rPr>
              <a:t>O (g)</a:t>
            </a:r>
            <a:br>
              <a:rPr lang="tr-TR" sz="2000" dirty="0">
                <a:latin typeface="Comic Sans MS" panose="030F0702030302020204" pitchFamily="66" charset="0"/>
              </a:rPr>
            </a:br>
            <a:r>
              <a:rPr lang="tr-TR" sz="2000" dirty="0">
                <a:latin typeface="Comic Sans MS" panose="030F0702030302020204" pitchFamily="66" charset="0"/>
              </a:rPr>
              <a:t>(-239) </a:t>
            </a:r>
            <a:r>
              <a:rPr lang="tr-TR" sz="2000" dirty="0" smtClean="0">
                <a:latin typeface="Comic Sans MS" panose="030F0702030302020204" pitchFamily="66" charset="0"/>
              </a:rPr>
              <a:t>         (</a:t>
            </a:r>
            <a:r>
              <a:rPr lang="tr-TR" sz="2000" dirty="0">
                <a:latin typeface="Comic Sans MS" panose="030F0702030302020204" pitchFamily="66" charset="0"/>
              </a:rPr>
              <a:t>0) </a:t>
            </a:r>
            <a:r>
              <a:rPr lang="tr-TR" sz="2000" dirty="0" smtClean="0">
                <a:latin typeface="Comic Sans MS" panose="030F0702030302020204" pitchFamily="66" charset="0"/>
              </a:rPr>
              <a:t>            (-</a:t>
            </a:r>
            <a:r>
              <a:rPr lang="tr-TR" sz="2000" dirty="0">
                <a:latin typeface="Comic Sans MS" panose="030F0702030302020204" pitchFamily="66" charset="0"/>
              </a:rPr>
              <a:t>394) </a:t>
            </a:r>
            <a:r>
              <a:rPr lang="tr-TR" sz="2000" dirty="0" smtClean="0">
                <a:latin typeface="Comic Sans MS" panose="030F0702030302020204" pitchFamily="66" charset="0"/>
              </a:rPr>
              <a:t>       2</a:t>
            </a:r>
            <a:r>
              <a:rPr lang="tr-TR" sz="2000" dirty="0">
                <a:latin typeface="Comic Sans MS" panose="030F0702030302020204" pitchFamily="66" charset="0"/>
              </a:rPr>
              <a:t>(-242)</a:t>
            </a:r>
            <a:br>
              <a:rPr lang="tr-TR" sz="2000" dirty="0">
                <a:latin typeface="Comic Sans MS" panose="030F0702030302020204" pitchFamily="66" charset="0"/>
              </a:rPr>
            </a:br>
            <a:r>
              <a:rPr lang="tr-TR" sz="2000" dirty="0">
                <a:latin typeface="Comic Sans MS" panose="030F0702030302020204" pitchFamily="66" charset="0"/>
              </a:rPr>
              <a:t>reaksiyon </a:t>
            </a:r>
            <a:r>
              <a:rPr lang="tr-TR" sz="2000" dirty="0" err="1">
                <a:latin typeface="Comic Sans MS" panose="030F0702030302020204" pitchFamily="66" charset="0"/>
              </a:rPr>
              <a:t>entalpileri</a:t>
            </a:r>
            <a:r>
              <a:rPr lang="tr-TR" sz="2000" dirty="0">
                <a:latin typeface="Comic Sans MS" panose="030F0702030302020204" pitchFamily="66" charset="0"/>
              </a:rPr>
              <a:t> ürünlerle girenlerin </a:t>
            </a:r>
            <a:r>
              <a:rPr lang="tr-TR" sz="2000" dirty="0" err="1">
                <a:latin typeface="Comic Sans MS" panose="030F0702030302020204" pitchFamily="66" charset="0"/>
              </a:rPr>
              <a:t>entalpileri</a:t>
            </a:r>
            <a:r>
              <a:rPr lang="tr-TR" sz="2000" dirty="0">
                <a:latin typeface="Comic Sans MS" panose="030F0702030302020204" pitchFamily="66" charset="0"/>
              </a:rPr>
              <a:t> farkına </a:t>
            </a:r>
            <a:r>
              <a:rPr lang="tr-TR" sz="2000" dirty="0" smtClean="0">
                <a:latin typeface="Comic Sans MS" panose="030F0702030302020204" pitchFamily="66" charset="0"/>
              </a:rPr>
              <a:t>eşit olduğundan</a:t>
            </a:r>
            <a:r>
              <a:rPr lang="tr-TR" sz="2000" dirty="0">
                <a:latin typeface="Comic Sans MS" panose="030F0702030302020204" pitchFamily="66" charset="0"/>
              </a:rPr>
              <a:t/>
            </a:r>
            <a:br>
              <a:rPr lang="tr-TR" sz="2000" dirty="0">
                <a:latin typeface="Comic Sans MS" panose="030F0702030302020204" pitchFamily="66" charset="0"/>
              </a:rPr>
            </a:br>
            <a:r>
              <a:rPr lang="el-GR" sz="2000" dirty="0">
                <a:latin typeface="Comic Sans MS" panose="030F0702030302020204" pitchFamily="66" charset="0"/>
              </a:rPr>
              <a:t>Δ </a:t>
            </a:r>
            <a:r>
              <a:rPr lang="tr-TR" sz="2000" dirty="0">
                <a:latin typeface="Comic Sans MS" panose="030F0702030302020204" pitchFamily="66" charset="0"/>
              </a:rPr>
              <a:t>H ° = </a:t>
            </a:r>
            <a:r>
              <a:rPr lang="el-GR" sz="2000" dirty="0" smtClean="0">
                <a:latin typeface="Comic Sans MS" panose="030F0702030302020204" pitchFamily="66" charset="0"/>
              </a:rPr>
              <a:t>Δ</a:t>
            </a:r>
            <a:r>
              <a:rPr lang="tr-TR" sz="2000" dirty="0" smtClean="0">
                <a:latin typeface="Comic Sans MS" panose="030F0702030302020204" pitchFamily="66" charset="0"/>
              </a:rPr>
              <a:t>Hürünler </a:t>
            </a:r>
            <a:r>
              <a:rPr lang="tr-TR" sz="2000" dirty="0">
                <a:latin typeface="Comic Sans MS" panose="030F0702030302020204" pitchFamily="66" charset="0"/>
              </a:rPr>
              <a:t>– </a:t>
            </a:r>
            <a:r>
              <a:rPr lang="el-GR" sz="2000" dirty="0" smtClean="0">
                <a:latin typeface="Comic Sans MS" panose="030F0702030302020204" pitchFamily="66" charset="0"/>
              </a:rPr>
              <a:t>Δ</a:t>
            </a:r>
            <a:r>
              <a:rPr lang="tr-TR" sz="2000" dirty="0" err="1" smtClean="0">
                <a:latin typeface="Comic Sans MS" panose="030F0702030302020204" pitchFamily="66" charset="0"/>
              </a:rPr>
              <a:t>Hgirenler</a:t>
            </a:r>
            <a:r>
              <a:rPr lang="tr-TR" sz="2000" dirty="0">
                <a:latin typeface="Comic Sans MS" panose="030F0702030302020204" pitchFamily="66" charset="0"/>
              </a:rPr>
              <a:t/>
            </a:r>
            <a:br>
              <a:rPr lang="tr-TR" sz="2000" dirty="0">
                <a:latin typeface="Comic Sans MS" panose="030F0702030302020204" pitchFamily="66" charset="0"/>
              </a:rPr>
            </a:br>
            <a:r>
              <a:rPr lang="el-GR" sz="2000" dirty="0">
                <a:latin typeface="Comic Sans MS" panose="030F0702030302020204" pitchFamily="66" charset="0"/>
              </a:rPr>
              <a:t>Δ </a:t>
            </a:r>
            <a:r>
              <a:rPr lang="tr-TR" sz="2000" dirty="0">
                <a:latin typeface="Comic Sans MS" panose="030F0702030302020204" pitchFamily="66" charset="0"/>
              </a:rPr>
              <a:t>H ° =2 (-242) + (-394) – (-239)</a:t>
            </a:r>
            <a:br>
              <a:rPr lang="tr-TR" sz="2000" dirty="0">
                <a:latin typeface="Comic Sans MS" panose="030F0702030302020204" pitchFamily="66" charset="0"/>
              </a:rPr>
            </a:br>
            <a:r>
              <a:rPr lang="el-GR" sz="2000" dirty="0">
                <a:latin typeface="Comic Sans MS" panose="030F0702030302020204" pitchFamily="66" charset="0"/>
              </a:rPr>
              <a:t>Δ </a:t>
            </a:r>
            <a:r>
              <a:rPr lang="tr-TR" sz="2000" dirty="0">
                <a:latin typeface="Comic Sans MS" panose="030F0702030302020204" pitchFamily="66" charset="0"/>
              </a:rPr>
              <a:t>H ° = - 639 </a:t>
            </a:r>
            <a:r>
              <a:rPr lang="tr-TR" sz="2000" dirty="0" err="1">
                <a:latin typeface="Comic Sans MS" panose="030F0702030302020204" pitchFamily="66" charset="0"/>
              </a:rPr>
              <a:t>kJ</a:t>
            </a:r>
            <a:r>
              <a:rPr lang="tr-TR" sz="2000" dirty="0">
                <a:latin typeface="Comic Sans MS" panose="030F0702030302020204" pitchFamily="66" charset="0"/>
              </a:rPr>
              <a:t> /</a:t>
            </a:r>
            <a:r>
              <a:rPr lang="tr-TR" sz="2000" dirty="0" err="1">
                <a:latin typeface="Comic Sans MS" panose="030F0702030302020204" pitchFamily="66" charset="0"/>
              </a:rPr>
              <a:t>mol</a:t>
            </a:r>
            <a:r>
              <a:rPr lang="tr-TR" sz="2000" dirty="0">
                <a:latin typeface="Comic Sans MS" panose="030F0702030302020204" pitchFamily="66" charset="0"/>
              </a:rPr>
              <a:t> </a:t>
            </a:r>
            <a:r>
              <a:rPr lang="tr-TR" sz="2000" dirty="0" err="1">
                <a:latin typeface="Comic Sans MS" panose="030F0702030302020204" pitchFamily="66" charset="0"/>
              </a:rPr>
              <a:t>methanol</a:t>
            </a:r>
            <a:r>
              <a:rPr lang="tr-TR" sz="2000" dirty="0">
                <a:latin typeface="Comic Sans MS" panose="030F0702030302020204" pitchFamily="66" charset="0"/>
              </a:rPr>
              <a:t> sonucu elde edilir.</a:t>
            </a:r>
            <a:r>
              <a:rPr lang="tr-TR" sz="2000" dirty="0">
                <a:latin typeface="Comic Sans MS" panose="030F0702030302020204" pitchFamily="66" charset="0"/>
              </a:rPr>
              <a:t/>
            </a:r>
            <a:br>
              <a:rPr lang="tr-TR" sz="2000" dirty="0">
                <a:latin typeface="Comic Sans MS" panose="030F0702030302020204" pitchFamily="66" charset="0"/>
              </a:rPr>
            </a:br>
            <a:endParaRPr lang="en-GB" sz="2000" baseline="-25000" dirty="0">
              <a:latin typeface="Comic Sans MS" panose="030F0702030302020204" pitchFamily="66" charset="0"/>
            </a:endParaRPr>
          </a:p>
        </p:txBody>
      </p:sp>
      <p:pic>
        <p:nvPicPr>
          <p:cNvPr id="3" name="Resim 2"/>
          <p:cNvPicPr>
            <a:picLocks noChangeAspect="1"/>
          </p:cNvPicPr>
          <p:nvPr/>
        </p:nvPicPr>
        <p:blipFill>
          <a:blip r:embed="rId2"/>
          <a:stretch>
            <a:fillRect/>
          </a:stretch>
        </p:blipFill>
        <p:spPr>
          <a:xfrm>
            <a:off x="6855728" y="859199"/>
            <a:ext cx="4349084" cy="2355458"/>
          </a:xfrm>
          <a:prstGeom prst="rect">
            <a:avLst/>
          </a:prstGeom>
        </p:spPr>
      </p:pic>
      <p:pic>
        <p:nvPicPr>
          <p:cNvPr id="4" name="Resim 3"/>
          <p:cNvPicPr>
            <a:picLocks noChangeAspect="1"/>
          </p:cNvPicPr>
          <p:nvPr/>
        </p:nvPicPr>
        <p:blipFill>
          <a:blip r:embed="rId3"/>
          <a:stretch>
            <a:fillRect/>
          </a:stretch>
        </p:blipFill>
        <p:spPr>
          <a:xfrm>
            <a:off x="6814784" y="3659005"/>
            <a:ext cx="4430972" cy="2125970"/>
          </a:xfrm>
          <a:prstGeom prst="rect">
            <a:avLst/>
          </a:prstGeom>
        </p:spPr>
      </p:pic>
    </p:spTree>
    <p:extLst>
      <p:ext uri="{BB962C8B-B14F-4D97-AF65-F5344CB8AC3E}">
        <p14:creationId xmlns:p14="http://schemas.microsoft.com/office/powerpoint/2010/main" val="1640952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56096" y="491320"/>
            <a:ext cx="10194877" cy="5882184"/>
          </a:xfrm>
        </p:spPr>
        <p:txBody>
          <a:bodyPr numCol="1">
            <a:normAutofit/>
          </a:bodyPr>
          <a:lstStyle/>
          <a:p>
            <a:r>
              <a:rPr lang="tr-TR" sz="2800" b="1" dirty="0" smtClean="0">
                <a:solidFill>
                  <a:schemeClr val="tx1"/>
                </a:solidFill>
                <a:latin typeface="Comic Sans MS" panose="030F0702030302020204" pitchFamily="66" charset="0"/>
              </a:rPr>
              <a:t>KAYNAKÇA	</a:t>
            </a:r>
            <a:r>
              <a:rPr lang="tr-TR" sz="2500" b="1" dirty="0" smtClean="0">
                <a:solidFill>
                  <a:schemeClr val="tx1"/>
                </a:solidFill>
                <a:latin typeface="Comic Sans MS" panose="030F0702030302020204" pitchFamily="66" charset="0"/>
              </a:rPr>
              <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200" dirty="0" smtClean="0">
                <a:solidFill>
                  <a:schemeClr val="tx1"/>
                </a:solidFill>
                <a:latin typeface="Comic Sans MS" panose="030F0702030302020204" pitchFamily="66" charset="0"/>
                <a:sym typeface="Wingdings" panose="05000000000000000000" pitchFamily="2" charset="2"/>
              </a:rPr>
              <a:t></a:t>
            </a:r>
            <a:r>
              <a:rPr lang="tr-TR" sz="2200" dirty="0" smtClean="0">
                <a:solidFill>
                  <a:schemeClr val="tx1"/>
                </a:solidFill>
                <a:latin typeface="Comic Sans MS" panose="030F0702030302020204" pitchFamily="66" charset="0"/>
              </a:rPr>
              <a:t>TEMEL KAVRAMLARI İLE MÜHENDİSLİK TERMODİNAMİĞİ, Prof. Dr. Mustafa AKDAĞ,</a:t>
            </a:r>
            <a:r>
              <a:rPr lang="pt-BR" sz="2200" dirty="0" smtClean="0">
                <a:solidFill>
                  <a:schemeClr val="tx1"/>
                </a:solidFill>
                <a:latin typeface="Comic Sans MS" panose="030F0702030302020204" pitchFamily="66" charset="0"/>
              </a:rPr>
              <a:t> QAFQAZ </a:t>
            </a:r>
            <a:r>
              <a:rPr lang="tr-TR" sz="2200" dirty="0" smtClean="0">
                <a:solidFill>
                  <a:schemeClr val="tx1"/>
                </a:solidFill>
                <a:latin typeface="Comic Sans MS" panose="030F0702030302020204" pitchFamily="66" charset="0"/>
              </a:rPr>
              <a:t> </a:t>
            </a:r>
            <a:r>
              <a:rPr lang="pt-BR" sz="2200" dirty="0" smtClean="0">
                <a:solidFill>
                  <a:schemeClr val="tx1"/>
                </a:solidFill>
                <a:latin typeface="Comic Sans MS" panose="030F0702030302020204" pitchFamily="66" charset="0"/>
              </a:rPr>
              <a:t>ÜN</a:t>
            </a:r>
            <a:r>
              <a:rPr lang="tr-TR" sz="2200" dirty="0" smtClean="0">
                <a:solidFill>
                  <a:schemeClr val="tx1"/>
                </a:solidFill>
                <a:latin typeface="Comic Sans MS" panose="030F0702030302020204" pitchFamily="66" charset="0"/>
              </a:rPr>
              <a:t>İ</a:t>
            </a:r>
            <a:r>
              <a:rPr lang="pt-BR" sz="2200" dirty="0" smtClean="0">
                <a:solidFill>
                  <a:schemeClr val="tx1"/>
                </a:solidFill>
                <a:latin typeface="Comic Sans MS" panose="030F0702030302020204" pitchFamily="66" charset="0"/>
              </a:rPr>
              <a:t>VERS</a:t>
            </a:r>
            <a:r>
              <a:rPr lang="tr-TR" sz="2200" dirty="0" smtClean="0">
                <a:solidFill>
                  <a:schemeClr val="tx1"/>
                </a:solidFill>
                <a:latin typeface="Comic Sans MS" panose="030F0702030302020204" pitchFamily="66" charset="0"/>
              </a:rPr>
              <a:t>İ</a:t>
            </a:r>
            <a:r>
              <a:rPr lang="pt-BR" sz="2200" dirty="0" smtClean="0">
                <a:solidFill>
                  <a:schemeClr val="tx1"/>
                </a:solidFill>
                <a:latin typeface="Comic Sans MS" panose="030F0702030302020204" pitchFamily="66" charset="0"/>
              </a:rPr>
              <a:t>TES</a:t>
            </a:r>
            <a:r>
              <a:rPr lang="tr-TR" sz="2200" dirty="0" smtClean="0">
                <a:solidFill>
                  <a:schemeClr val="tx1"/>
                </a:solidFill>
                <a:latin typeface="Comic Sans MS" panose="030F0702030302020204" pitchFamily="66" charset="0"/>
              </a:rPr>
              <a:t>İ </a:t>
            </a:r>
            <a:r>
              <a:rPr lang="pt-BR" sz="2200" dirty="0" smtClean="0">
                <a:solidFill>
                  <a:schemeClr val="tx1"/>
                </a:solidFill>
                <a:latin typeface="Comic Sans MS" panose="030F0702030302020204" pitchFamily="66" charset="0"/>
              </a:rPr>
              <a:t> YAYINLARI</a:t>
            </a:r>
            <a:r>
              <a:rPr lang="tr-TR" sz="2200" dirty="0" smtClean="0">
                <a:solidFill>
                  <a:schemeClr val="tx1"/>
                </a:solidFill>
                <a:latin typeface="Comic Sans MS" panose="030F0702030302020204" pitchFamily="66" charset="0"/>
              </a:rPr>
              <a:t>, Bakü, 2009.</a:t>
            </a:r>
            <a:br>
              <a:rPr lang="tr-TR" sz="2200"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smtClean="0">
                <a:solidFill>
                  <a:schemeClr val="tx1"/>
                </a:solidFill>
                <a:latin typeface="Comic Sans MS" panose="030F0702030302020204" pitchFamily="66" charset="0"/>
              </a:rPr>
              <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smtClean="0">
                <a:solidFill>
                  <a:schemeClr val="tx1"/>
                </a:solidFill>
                <a:latin typeface="Comic Sans MS" panose="030F0702030302020204" pitchFamily="66" charset="0"/>
              </a:rPr>
              <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smtClean="0">
                <a:solidFill>
                  <a:schemeClr val="tx1"/>
                </a:solidFill>
                <a:latin typeface="Comic Sans MS" panose="030F0702030302020204" pitchFamily="66" charset="0"/>
              </a:rPr>
              <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smtClean="0">
                <a:solidFill>
                  <a:schemeClr val="tx1"/>
                </a:solidFill>
                <a:latin typeface="Comic Sans MS" panose="030F0702030302020204" pitchFamily="66" charset="0"/>
              </a:rPr>
              <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smtClean="0">
                <a:solidFill>
                  <a:schemeClr val="tx1"/>
                </a:solidFill>
                <a:latin typeface="Comic Sans MS" panose="030F0702030302020204" pitchFamily="66" charset="0"/>
              </a:rPr>
              <a:t>									</a:t>
            </a:r>
            <a:br>
              <a:rPr lang="tr-TR" sz="2500" b="1" dirty="0" smtClean="0">
                <a:solidFill>
                  <a:schemeClr val="tx1"/>
                </a:solidFill>
                <a:latin typeface="Comic Sans MS" panose="030F0702030302020204" pitchFamily="66" charset="0"/>
              </a:rPr>
            </a:b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657301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69242" y="122693"/>
            <a:ext cx="10909111" cy="6578221"/>
          </a:xfrm>
        </p:spPr>
        <p:txBody>
          <a:bodyPr numCol="2">
            <a:normAutofit/>
          </a:bodyPr>
          <a:lstStyle/>
          <a:p>
            <a:r>
              <a:rPr lang="tr-TR" sz="2000" dirty="0">
                <a:latin typeface="Comic Sans MS" panose="030F0702030302020204" pitchFamily="66" charset="0"/>
              </a:rPr>
              <a:t/>
            </a:r>
            <a:br>
              <a:rPr lang="tr-TR" sz="2000" dirty="0">
                <a:latin typeface="Comic Sans MS" panose="030F0702030302020204" pitchFamily="66" charset="0"/>
              </a:rPr>
            </a:br>
            <a:r>
              <a:rPr lang="tr-TR" sz="2500" b="1" dirty="0">
                <a:latin typeface="Comic Sans MS" panose="030F0702030302020204" pitchFamily="66" charset="0"/>
              </a:rPr>
              <a:t>Kimyasal </a:t>
            </a:r>
            <a:r>
              <a:rPr lang="tr-TR" sz="2500" b="1" dirty="0" smtClean="0">
                <a:latin typeface="Comic Sans MS" panose="030F0702030302020204" pitchFamily="66" charset="0"/>
              </a:rPr>
              <a:t>Termodinamik</a:t>
            </a:r>
            <a:br>
              <a:rPr lang="tr-TR" sz="2500" b="1" dirty="0" smtClean="0">
                <a:latin typeface="Comic Sans MS" panose="030F0702030302020204" pitchFamily="66" charset="0"/>
              </a:rPr>
            </a:br>
            <a:r>
              <a:rPr lang="tr-TR" sz="2500" b="1" dirty="0">
                <a:latin typeface="Comic Sans MS" panose="030F0702030302020204" pitchFamily="66" charset="0"/>
              </a:rPr>
              <a:t/>
            </a:r>
            <a:br>
              <a:rPr lang="tr-TR" sz="2500" b="1" dirty="0">
                <a:latin typeface="Comic Sans MS" panose="030F0702030302020204" pitchFamily="66" charset="0"/>
              </a:rPr>
            </a:br>
            <a:r>
              <a:rPr lang="tr-TR" sz="2000" dirty="0">
                <a:latin typeface="Comic Sans MS" panose="030F0702030302020204" pitchFamily="66" charset="0"/>
              </a:rPr>
              <a:t>Kimyasal değişmeler, hep enerji alış verişiyle gerçekleşir. </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Yanma olayları, bir </a:t>
            </a:r>
            <a:r>
              <a:rPr lang="tr-TR" sz="2000" dirty="0">
                <a:latin typeface="Comic Sans MS" panose="030F0702030302020204" pitchFamily="66" charset="0"/>
              </a:rPr>
              <a:t>kimyasal değişmedir ve ısı, ışık biçimlerinde enerji açığa çıkararak</a:t>
            </a:r>
            <a:br>
              <a:rPr lang="tr-TR" sz="2000" dirty="0">
                <a:latin typeface="Comic Sans MS" panose="030F0702030302020204" pitchFamily="66" charset="0"/>
              </a:rPr>
            </a:br>
            <a:r>
              <a:rPr lang="tr-TR" sz="2000" dirty="0">
                <a:latin typeface="Comic Sans MS" panose="030F0702030302020204" pitchFamily="66" charset="0"/>
              </a:rPr>
              <a:t>oluşur. </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Şekerin </a:t>
            </a:r>
            <a:r>
              <a:rPr lang="tr-TR" sz="2000" dirty="0">
                <a:latin typeface="Comic Sans MS" panose="030F0702030302020204" pitchFamily="66" charset="0"/>
              </a:rPr>
              <a:t>vücudumuzda yanınca enerji verdiğini (ısı açığa </a:t>
            </a:r>
            <a:r>
              <a:rPr lang="tr-TR" sz="2000" dirty="0" smtClean="0">
                <a:latin typeface="Comic Sans MS" panose="030F0702030302020204" pitchFamily="66" charset="0"/>
              </a:rPr>
              <a:t>çıkardığını) biliriz</a:t>
            </a:r>
            <a:r>
              <a:rPr lang="tr-TR" sz="2000" dirty="0">
                <a:latin typeface="Comic Sans MS" panose="030F0702030302020204" pitchFamily="66" charset="0"/>
              </a:rPr>
              <a:t>. </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Şekeri </a:t>
            </a:r>
            <a:r>
              <a:rPr lang="tr-TR" sz="2000" dirty="0">
                <a:latin typeface="Comic Sans MS" panose="030F0702030302020204" pitchFamily="66" charset="0"/>
              </a:rPr>
              <a:t>ya da tuzu suda daha çok çözmek için, çözeltiyi ısıtmak, </a:t>
            </a:r>
            <a:r>
              <a:rPr lang="tr-TR" sz="2000" dirty="0" smtClean="0">
                <a:latin typeface="Comic Sans MS" panose="030F0702030302020204" pitchFamily="66" charset="0"/>
              </a:rPr>
              <a:t>yani sisteme </a:t>
            </a:r>
            <a:r>
              <a:rPr lang="tr-TR" sz="2000" dirty="0">
                <a:latin typeface="Comic Sans MS" panose="030F0702030302020204" pitchFamily="66" charset="0"/>
              </a:rPr>
              <a:t>enerji vermek gerekir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Kimyasal </a:t>
            </a:r>
            <a:r>
              <a:rPr lang="tr-TR" sz="2000" dirty="0">
                <a:latin typeface="Comic Sans MS" panose="030F0702030302020204" pitchFamily="66" charset="0"/>
              </a:rPr>
              <a:t>reaksiyonlar iki şartta gerçekleşebilir:</a:t>
            </a:r>
            <a:br>
              <a:rPr lang="tr-TR" sz="2000" dirty="0">
                <a:latin typeface="Comic Sans MS" panose="030F0702030302020204" pitchFamily="66" charset="0"/>
              </a:rPr>
            </a:br>
            <a:r>
              <a:rPr lang="tr-TR" sz="2000" dirty="0">
                <a:latin typeface="Comic Sans MS" panose="030F0702030302020204" pitchFamily="66" charset="0"/>
              </a:rPr>
              <a:t>1. Sabit hacimde (kapalı bir kapta)</a:t>
            </a:r>
            <a:br>
              <a:rPr lang="tr-TR" sz="2000" dirty="0">
                <a:latin typeface="Comic Sans MS" panose="030F0702030302020204" pitchFamily="66" charset="0"/>
              </a:rPr>
            </a:br>
            <a:r>
              <a:rPr lang="tr-TR" sz="2000" dirty="0">
                <a:latin typeface="Comic Sans MS" panose="030F0702030302020204" pitchFamily="66" charset="0"/>
              </a:rPr>
              <a:t>2. Sabit basınçta (piston-silindir sisteminde veya açık </a:t>
            </a:r>
            <a:r>
              <a:rPr lang="tr-TR" sz="2000" dirty="0" smtClean="0">
                <a:latin typeface="Comic Sans MS" panose="030F0702030302020204" pitchFamily="66" charset="0"/>
              </a:rPr>
              <a:t>hava atmosferinde</a:t>
            </a:r>
            <a:r>
              <a:rPr lang="tr-TR" sz="2000" dirty="0">
                <a:latin typeface="Comic Sans MS" panose="030F0702030302020204" pitchFamily="66" charset="0"/>
              </a:rPr>
              <a:t>)</a:t>
            </a:r>
            <a:br>
              <a:rPr lang="tr-TR" sz="2000"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endParaRPr lang="en-GB" sz="2000" baseline="-25000"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6883234" y="2852382"/>
            <a:ext cx="1209675" cy="3575714"/>
          </a:xfrm>
          <a:prstGeom prst="rect">
            <a:avLst/>
          </a:prstGeom>
        </p:spPr>
      </p:pic>
      <p:pic>
        <p:nvPicPr>
          <p:cNvPr id="5" name="Resim 4"/>
          <p:cNvPicPr>
            <a:picLocks noChangeAspect="1"/>
          </p:cNvPicPr>
          <p:nvPr/>
        </p:nvPicPr>
        <p:blipFill>
          <a:blip r:embed="rId3"/>
          <a:stretch>
            <a:fillRect/>
          </a:stretch>
        </p:blipFill>
        <p:spPr>
          <a:xfrm>
            <a:off x="8347312" y="3757689"/>
            <a:ext cx="3276600" cy="2162175"/>
          </a:xfrm>
          <a:prstGeom prst="rect">
            <a:avLst/>
          </a:prstGeom>
        </p:spPr>
      </p:pic>
    </p:spTree>
    <p:extLst>
      <p:ext uri="{BB962C8B-B14F-4D97-AF65-F5344CB8AC3E}">
        <p14:creationId xmlns:p14="http://schemas.microsoft.com/office/powerpoint/2010/main" val="2180280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69242" y="122693"/>
            <a:ext cx="10909111" cy="6578221"/>
          </a:xfrm>
        </p:spPr>
        <p:txBody>
          <a:bodyPr numCol="2">
            <a:normAutofit/>
          </a:bodyPr>
          <a:lstStyle/>
          <a:p>
            <a:r>
              <a:rPr lang="tr-TR" sz="2000" dirty="0">
                <a:latin typeface="Comic Sans MS" panose="030F0702030302020204" pitchFamily="66" charset="0"/>
              </a:rPr>
              <a:t/>
            </a:r>
            <a:br>
              <a:rPr lang="tr-TR" sz="2000" dirty="0">
                <a:latin typeface="Comic Sans MS" panose="030F0702030302020204" pitchFamily="66" charset="0"/>
              </a:rPr>
            </a:br>
            <a:r>
              <a:rPr lang="tr-TR" sz="2500" b="1" dirty="0">
                <a:latin typeface="Comic Sans MS" panose="030F0702030302020204" pitchFamily="66" charset="0"/>
              </a:rPr>
              <a:t>Reaksiyonlarda </a:t>
            </a:r>
            <a:r>
              <a:rPr lang="tr-TR" sz="2500" b="1" dirty="0" smtClean="0">
                <a:latin typeface="Comic Sans MS" panose="030F0702030302020204" pitchFamily="66" charset="0"/>
              </a:rPr>
              <a:t>İç Enerji, </a:t>
            </a:r>
            <a:r>
              <a:rPr lang="tr-TR" sz="2500" b="1" dirty="0" err="1" smtClean="0">
                <a:latin typeface="Comic Sans MS" panose="030F0702030302020204" pitchFamily="66" charset="0"/>
              </a:rPr>
              <a:t>Entalpi</a:t>
            </a:r>
            <a:r>
              <a:rPr lang="tr-TR" sz="2500" b="1" dirty="0">
                <a:latin typeface="Comic Sans MS" panose="030F0702030302020204" pitchFamily="66" charset="0"/>
              </a:rPr>
              <a:t> </a:t>
            </a:r>
            <a:r>
              <a:rPr lang="tr-TR" sz="2500" b="1" dirty="0" smtClean="0">
                <a:latin typeface="Comic Sans MS" panose="030F0702030302020204" pitchFamily="66" charset="0"/>
              </a:rPr>
              <a:t>ve Reaksiyon </a:t>
            </a:r>
            <a:r>
              <a:rPr lang="tr-TR" sz="2500" b="1" dirty="0">
                <a:latin typeface="Comic Sans MS" panose="030F0702030302020204" pitchFamily="66" charset="0"/>
              </a:rPr>
              <a:t>I</a:t>
            </a:r>
            <a:r>
              <a:rPr lang="tr-TR" sz="2500" b="1" dirty="0" smtClean="0">
                <a:latin typeface="Comic Sans MS" panose="030F0702030302020204" pitchFamily="66" charset="0"/>
              </a:rPr>
              <a:t>sısı</a:t>
            </a:r>
            <a:br>
              <a:rPr lang="tr-TR" sz="2500" b="1" dirty="0" smtClean="0">
                <a:latin typeface="Comic Sans MS" panose="030F0702030302020204" pitchFamily="66" charset="0"/>
              </a:rPr>
            </a:br>
            <a:r>
              <a:rPr lang="tr-TR" sz="2500" b="1" dirty="0">
                <a:latin typeface="Comic Sans MS" panose="030F0702030302020204" pitchFamily="66" charset="0"/>
              </a:rPr>
              <a:t/>
            </a:r>
            <a:br>
              <a:rPr lang="tr-TR" sz="2500" b="1" dirty="0">
                <a:latin typeface="Comic Sans MS" panose="030F0702030302020204" pitchFamily="66" charset="0"/>
              </a:rPr>
            </a:br>
            <a:r>
              <a:rPr lang="tr-TR" sz="2500" b="1" dirty="0" smtClean="0">
                <a:latin typeface="Comic Sans MS" panose="030F0702030302020204" pitchFamily="66" charset="0"/>
              </a:rPr>
              <a:t>İç Enerji</a:t>
            </a:r>
            <a:br>
              <a:rPr lang="tr-TR" sz="2500" b="1" dirty="0" smtClean="0">
                <a:latin typeface="Comic Sans MS" panose="030F0702030302020204" pitchFamily="66" charset="0"/>
              </a:rPr>
            </a:br>
            <a:r>
              <a:rPr lang="tr-TR" sz="2500" b="1" dirty="0">
                <a:latin typeface="Comic Sans MS" panose="030F0702030302020204" pitchFamily="66" charset="0"/>
              </a:rPr>
              <a:t/>
            </a:r>
            <a:br>
              <a:rPr lang="tr-TR" sz="2500" b="1" dirty="0">
                <a:latin typeface="Comic Sans MS" panose="030F0702030302020204" pitchFamily="66" charset="0"/>
              </a:rPr>
            </a:br>
            <a:r>
              <a:rPr lang="tr-TR" sz="2000" dirty="0">
                <a:latin typeface="Comic Sans MS" panose="030F0702030302020204" pitchFamily="66" charset="0"/>
              </a:rPr>
              <a:t>Bir sistemin hal değişimi ile ilgili iç enerji değişiminde</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el-GR" sz="2000" dirty="0">
                <a:latin typeface="Comic Sans MS" panose="030F0702030302020204" pitchFamily="66" charset="0"/>
              </a:rPr>
              <a:t>Δ </a:t>
            </a:r>
            <a:r>
              <a:rPr lang="tr-TR" sz="2000" dirty="0">
                <a:latin typeface="Comic Sans MS" panose="030F0702030302020204" pitchFamily="66" charset="0"/>
              </a:rPr>
              <a:t>U = </a:t>
            </a:r>
            <a:r>
              <a:rPr lang="tr-TR" sz="2000" dirty="0" smtClean="0">
                <a:latin typeface="Comic Sans MS" panose="030F0702030302020204" pitchFamily="66" charset="0"/>
              </a:rPr>
              <a:t>U</a:t>
            </a:r>
            <a:r>
              <a:rPr lang="tr-TR" sz="2000" baseline="-25000" dirty="0" smtClean="0">
                <a:latin typeface="Comic Sans MS" panose="030F0702030302020204" pitchFamily="66" charset="0"/>
              </a:rPr>
              <a:t>2 </a:t>
            </a:r>
            <a:r>
              <a:rPr lang="tr-TR" sz="2000" dirty="0">
                <a:latin typeface="Comic Sans MS" panose="030F0702030302020204" pitchFamily="66" charset="0"/>
              </a:rPr>
              <a:t>– </a:t>
            </a:r>
            <a:r>
              <a:rPr lang="tr-TR" sz="2000" dirty="0" smtClean="0">
                <a:latin typeface="Comic Sans MS" panose="030F0702030302020204" pitchFamily="66" charset="0"/>
              </a:rPr>
              <a:t>U</a:t>
            </a:r>
            <a:r>
              <a:rPr lang="tr-TR" sz="2000" baseline="-25000" dirty="0" smtClean="0">
                <a:latin typeface="Comic Sans MS" panose="030F0702030302020204" pitchFamily="66" charset="0"/>
              </a:rPr>
              <a:t>1</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bağıntısına göre U</a:t>
            </a:r>
            <a:r>
              <a:rPr lang="tr-TR" sz="2000" baseline="-25000" dirty="0">
                <a:latin typeface="Comic Sans MS" panose="030F0702030302020204" pitchFamily="66" charset="0"/>
              </a:rPr>
              <a:t>2</a:t>
            </a:r>
            <a:r>
              <a:rPr lang="tr-TR" sz="2000" dirty="0">
                <a:latin typeface="Comic Sans MS" panose="030F0702030302020204" pitchFamily="66" charset="0"/>
              </a:rPr>
              <a:t> &gt; U</a:t>
            </a:r>
            <a:r>
              <a:rPr lang="tr-TR" sz="2000" baseline="-25000" dirty="0">
                <a:latin typeface="Comic Sans MS" panose="030F0702030302020204" pitchFamily="66" charset="0"/>
              </a:rPr>
              <a:t>1</a:t>
            </a:r>
            <a:r>
              <a:rPr lang="tr-TR" sz="2000" dirty="0">
                <a:latin typeface="Comic Sans MS" panose="030F0702030302020204" pitchFamily="66" charset="0"/>
              </a:rPr>
              <a:t> ise sistem enerji kazanmıştır ve </a:t>
            </a:r>
            <a:r>
              <a:rPr lang="el-GR" sz="2000" dirty="0">
                <a:latin typeface="Comic Sans MS" panose="030F0702030302020204" pitchFamily="66" charset="0"/>
              </a:rPr>
              <a:t>Δ </a:t>
            </a:r>
            <a:r>
              <a:rPr lang="tr-TR" sz="2000" dirty="0">
                <a:latin typeface="Comic Sans MS" panose="030F0702030302020204" pitchFamily="66" charset="0"/>
              </a:rPr>
              <a:t>U pozitif işaretli</a:t>
            </a:r>
            <a:br>
              <a:rPr lang="tr-TR" sz="2000" dirty="0">
                <a:latin typeface="Comic Sans MS" panose="030F0702030302020204" pitchFamily="66" charset="0"/>
              </a:rPr>
            </a:br>
            <a:r>
              <a:rPr lang="tr-TR" sz="2000" dirty="0">
                <a:latin typeface="Comic Sans MS" panose="030F0702030302020204" pitchFamily="66" charset="0"/>
              </a:rPr>
              <a:t>olacaktır. U</a:t>
            </a:r>
            <a:r>
              <a:rPr lang="tr-TR" sz="2000" baseline="-25000" dirty="0">
                <a:latin typeface="Comic Sans MS" panose="030F0702030302020204" pitchFamily="66" charset="0"/>
              </a:rPr>
              <a:t>2</a:t>
            </a:r>
            <a:r>
              <a:rPr lang="tr-TR" sz="2000" dirty="0">
                <a:latin typeface="Comic Sans MS" panose="030F0702030302020204" pitchFamily="66" charset="0"/>
              </a:rPr>
              <a:t> &lt; U</a:t>
            </a:r>
            <a:r>
              <a:rPr lang="tr-TR" sz="2000" baseline="-25000" dirty="0">
                <a:latin typeface="Comic Sans MS" panose="030F0702030302020204" pitchFamily="66" charset="0"/>
              </a:rPr>
              <a:t>1</a:t>
            </a:r>
            <a:r>
              <a:rPr lang="tr-TR" sz="2000" dirty="0">
                <a:latin typeface="Comic Sans MS" panose="030F0702030302020204" pitchFamily="66" charset="0"/>
              </a:rPr>
              <a:t> ise sistem enerji kaybetmiştir ve </a:t>
            </a:r>
            <a:r>
              <a:rPr lang="el-GR" sz="2000" dirty="0">
                <a:latin typeface="Comic Sans MS" panose="030F0702030302020204" pitchFamily="66" charset="0"/>
              </a:rPr>
              <a:t>Δ </a:t>
            </a:r>
            <a:r>
              <a:rPr lang="tr-TR" sz="2000" dirty="0">
                <a:latin typeface="Comic Sans MS" panose="030F0702030302020204" pitchFamily="66" charset="0"/>
              </a:rPr>
              <a:t>U negatif işaretli</a:t>
            </a:r>
            <a:br>
              <a:rPr lang="tr-TR" sz="2000" dirty="0">
                <a:latin typeface="Comic Sans MS" panose="030F0702030302020204" pitchFamily="66" charset="0"/>
              </a:rPr>
            </a:br>
            <a:r>
              <a:rPr lang="tr-TR" sz="2000" dirty="0">
                <a:latin typeface="Comic Sans MS" panose="030F0702030302020204" pitchFamily="66" charset="0"/>
              </a:rPr>
              <a:t>olacaktır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Mesela, suyun elektrolizle hidrojen ve oksijen olan elementlerine ayrıştırılabilmesi</a:t>
            </a:r>
            <a:br>
              <a:rPr lang="tr-TR" sz="2000" dirty="0">
                <a:latin typeface="Comic Sans MS" panose="030F0702030302020204" pitchFamily="66" charset="0"/>
              </a:rPr>
            </a:br>
            <a:r>
              <a:rPr lang="tr-TR" sz="2000" dirty="0">
                <a:latin typeface="Comic Sans MS" panose="030F0702030302020204" pitchFamily="66" charset="0"/>
              </a:rPr>
              <a:t>için sisteme enerji verilmelidir.</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H</a:t>
            </a:r>
            <a:r>
              <a:rPr lang="tr-TR" sz="2000" baseline="-25000" dirty="0" smtClean="0">
                <a:latin typeface="Comic Sans MS" panose="030F0702030302020204" pitchFamily="66" charset="0"/>
              </a:rPr>
              <a:t>2</a:t>
            </a:r>
            <a:r>
              <a:rPr lang="tr-TR" sz="2000" dirty="0" smtClean="0">
                <a:latin typeface="Comic Sans MS" panose="030F0702030302020204" pitchFamily="66" charset="0"/>
              </a:rPr>
              <a:t> </a:t>
            </a:r>
            <a:r>
              <a:rPr lang="tr-TR" sz="2000" dirty="0">
                <a:latin typeface="Comic Sans MS" panose="030F0702030302020204" pitchFamily="66" charset="0"/>
              </a:rPr>
              <a:t>O (s) → H</a:t>
            </a:r>
            <a:r>
              <a:rPr lang="tr-TR" sz="2000" baseline="-25000" dirty="0">
                <a:latin typeface="Comic Sans MS" panose="030F0702030302020204" pitchFamily="66" charset="0"/>
              </a:rPr>
              <a:t>2</a:t>
            </a:r>
            <a:r>
              <a:rPr lang="tr-TR" sz="2000" dirty="0">
                <a:latin typeface="Comic Sans MS" panose="030F0702030302020204" pitchFamily="66" charset="0"/>
              </a:rPr>
              <a:t> (g) + 1/2 O</a:t>
            </a:r>
            <a:r>
              <a:rPr lang="tr-TR" sz="2000" baseline="-25000" dirty="0">
                <a:latin typeface="Comic Sans MS" panose="030F0702030302020204" pitchFamily="66" charset="0"/>
              </a:rPr>
              <a:t>2</a:t>
            </a:r>
            <a:r>
              <a:rPr lang="tr-TR" sz="2000" dirty="0">
                <a:latin typeface="Comic Sans MS" panose="030F0702030302020204" pitchFamily="66" charset="0"/>
              </a:rPr>
              <a:t> (g)</a:t>
            </a:r>
            <a:br>
              <a:rPr lang="tr-TR" sz="2000"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Yukarıda verilen kimyasal reaksiyonda suyun elementlerine ayrışması </a:t>
            </a:r>
            <a:r>
              <a:rPr lang="tr-TR" sz="2000" dirty="0" smtClean="0">
                <a:latin typeface="Comic Sans MS" panose="030F0702030302020204" pitchFamily="66" charset="0"/>
              </a:rPr>
              <a:t>için sisteme </a:t>
            </a:r>
            <a:r>
              <a:rPr lang="tr-TR" sz="2000" dirty="0">
                <a:latin typeface="Comic Sans MS" panose="030F0702030302020204" pitchFamily="66" charset="0"/>
              </a:rPr>
              <a:t>enerji verildiğine göre, H</a:t>
            </a:r>
            <a:r>
              <a:rPr lang="tr-TR" sz="2000" baseline="-25000" dirty="0">
                <a:latin typeface="Comic Sans MS" panose="030F0702030302020204" pitchFamily="66" charset="0"/>
              </a:rPr>
              <a:t>2 </a:t>
            </a:r>
            <a:r>
              <a:rPr lang="tr-TR" sz="2000" dirty="0">
                <a:latin typeface="Comic Sans MS" panose="030F0702030302020204" pitchFamily="66" charset="0"/>
              </a:rPr>
              <a:t>ve </a:t>
            </a:r>
            <a:r>
              <a:rPr lang="tr-TR" sz="2000" dirty="0" smtClean="0">
                <a:latin typeface="Comic Sans MS" panose="030F0702030302020204" pitchFamily="66" charset="0"/>
              </a:rPr>
              <a:t>O</a:t>
            </a:r>
            <a:r>
              <a:rPr lang="tr-TR" sz="2000" baseline="-25000" dirty="0" smtClean="0">
                <a:latin typeface="Comic Sans MS" panose="030F0702030302020204" pitchFamily="66" charset="0"/>
              </a:rPr>
              <a:t>2</a:t>
            </a:r>
            <a:r>
              <a:rPr lang="tr-TR" sz="2000" dirty="0" smtClean="0">
                <a:latin typeface="Comic Sans MS" panose="030F0702030302020204" pitchFamily="66" charset="0"/>
              </a:rPr>
              <a:t>’nin </a:t>
            </a:r>
            <a:r>
              <a:rPr lang="tr-TR" sz="2000" dirty="0">
                <a:latin typeface="Comic Sans MS" panose="030F0702030302020204" pitchFamily="66" charset="0"/>
              </a:rPr>
              <a:t>iç enerjisi, suyun iç </a:t>
            </a:r>
            <a:r>
              <a:rPr lang="tr-TR" sz="2000" dirty="0" smtClean="0">
                <a:latin typeface="Comic Sans MS" panose="030F0702030302020204" pitchFamily="66" charset="0"/>
              </a:rPr>
              <a:t>enerjisinden daha </a:t>
            </a:r>
            <a:r>
              <a:rPr lang="tr-TR" sz="2000" dirty="0">
                <a:latin typeface="Comic Sans MS" panose="030F0702030302020204" pitchFamily="66" charset="0"/>
              </a:rPr>
              <a:t>büyüktür, denilebilir.</a:t>
            </a:r>
            <a:endParaRPr lang="en-GB" sz="2000" baseline="-25000" dirty="0">
              <a:latin typeface="Comic Sans MS" panose="030F0702030302020204" pitchFamily="66" charset="0"/>
            </a:endParaRPr>
          </a:p>
        </p:txBody>
      </p:sp>
      <p:pic>
        <p:nvPicPr>
          <p:cNvPr id="3" name="Resim 2"/>
          <p:cNvPicPr>
            <a:picLocks noChangeAspect="1"/>
          </p:cNvPicPr>
          <p:nvPr/>
        </p:nvPicPr>
        <p:blipFill>
          <a:blip r:embed="rId2"/>
          <a:stretch>
            <a:fillRect/>
          </a:stretch>
        </p:blipFill>
        <p:spPr>
          <a:xfrm>
            <a:off x="6869373" y="4187729"/>
            <a:ext cx="4403678" cy="1812596"/>
          </a:xfrm>
          <a:prstGeom prst="rect">
            <a:avLst/>
          </a:prstGeom>
        </p:spPr>
      </p:pic>
    </p:spTree>
    <p:extLst>
      <p:ext uri="{BB962C8B-B14F-4D97-AF65-F5344CB8AC3E}">
        <p14:creationId xmlns:p14="http://schemas.microsoft.com/office/powerpoint/2010/main" val="1129400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69242" y="122693"/>
            <a:ext cx="10909111" cy="6578221"/>
          </a:xfrm>
        </p:spPr>
        <p:txBody>
          <a:bodyPr numCol="2">
            <a:normAutofit/>
          </a:bodyPr>
          <a:lstStyle/>
          <a:p>
            <a:r>
              <a:rPr lang="tr-TR" sz="2000" dirty="0">
                <a:latin typeface="Comic Sans MS" panose="030F0702030302020204" pitchFamily="66" charset="0"/>
              </a:rPr>
              <a:t/>
            </a:r>
            <a:br>
              <a:rPr lang="tr-TR" sz="2000" dirty="0">
                <a:latin typeface="Comic Sans MS" panose="030F0702030302020204" pitchFamily="66" charset="0"/>
              </a:rPr>
            </a:br>
            <a:r>
              <a:rPr lang="tr-TR" sz="2500" b="1" dirty="0" err="1" smtClean="0">
                <a:latin typeface="Comic Sans MS" panose="030F0702030302020204" pitchFamily="66" charset="0"/>
              </a:rPr>
              <a:t>Entalpi</a:t>
            </a:r>
            <a:r>
              <a:rPr lang="tr-TR" sz="2500" b="1" dirty="0" smtClean="0">
                <a:latin typeface="Comic Sans MS" panose="030F0702030302020204" pitchFamily="66" charset="0"/>
              </a:rPr>
              <a:t>/Reaksiyon Isısı</a:t>
            </a:r>
            <a:br>
              <a:rPr lang="tr-TR" sz="2500" b="1"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err="1">
                <a:latin typeface="Comic Sans MS" panose="030F0702030302020204" pitchFamily="66" charset="0"/>
              </a:rPr>
              <a:t>Reksiyonlara</a:t>
            </a:r>
            <a:r>
              <a:rPr lang="tr-TR" sz="2000" dirty="0">
                <a:latin typeface="Comic Sans MS" panose="030F0702030302020204" pitchFamily="66" charset="0"/>
              </a:rPr>
              <a:t> ait </a:t>
            </a:r>
            <a:r>
              <a:rPr lang="tr-TR" sz="2000" dirty="0" err="1">
                <a:latin typeface="Comic Sans MS" panose="030F0702030302020204" pitchFamily="66" charset="0"/>
              </a:rPr>
              <a:t>entalpi</a:t>
            </a:r>
            <a:r>
              <a:rPr lang="tr-TR" sz="2000" dirty="0">
                <a:latin typeface="Comic Sans MS" panose="030F0702030302020204" pitchFamily="66" charset="0"/>
              </a:rPr>
              <a:t> değişmesi veya reaksiyon ısısı ise, </a:t>
            </a:r>
            <a:r>
              <a:rPr lang="tr-TR" sz="2000" dirty="0" smtClean="0">
                <a:latin typeface="Comic Sans MS" panose="030F0702030302020204" pitchFamily="66" charset="0"/>
              </a:rPr>
              <a:t>reaksiyon ürünleri </a:t>
            </a:r>
            <a:r>
              <a:rPr lang="tr-TR" sz="2000" dirty="0">
                <a:latin typeface="Comic Sans MS" panose="030F0702030302020204" pitchFamily="66" charset="0"/>
              </a:rPr>
              <a:t>ile reaksiyona giren maddelerin </a:t>
            </a:r>
            <a:r>
              <a:rPr lang="tr-TR" sz="2000" dirty="0" err="1">
                <a:latin typeface="Comic Sans MS" panose="030F0702030302020204" pitchFamily="66" charset="0"/>
              </a:rPr>
              <a:t>entalpilerinin</a:t>
            </a:r>
            <a:r>
              <a:rPr lang="tr-TR" sz="2000" dirty="0">
                <a:latin typeface="Comic Sans MS" panose="030F0702030302020204" pitchFamily="66" charset="0"/>
              </a:rPr>
              <a:t> farkına eşittir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el-GR" sz="2000" dirty="0">
                <a:latin typeface="Comic Sans MS" panose="030F0702030302020204" pitchFamily="66" charset="0"/>
              </a:rPr>
              <a:t>Δ</a:t>
            </a:r>
            <a:r>
              <a:rPr lang="tr-TR" sz="2000" dirty="0">
                <a:latin typeface="Comic Sans MS" panose="030F0702030302020204" pitchFamily="66" charset="0"/>
              </a:rPr>
              <a:t>H = </a:t>
            </a:r>
            <a:r>
              <a:rPr lang="el-GR" sz="2000" dirty="0">
                <a:latin typeface="Comic Sans MS" panose="030F0702030302020204" pitchFamily="66" charset="0"/>
              </a:rPr>
              <a:t>Σ</a:t>
            </a:r>
            <a:r>
              <a:rPr lang="tr-TR" sz="2000" dirty="0">
                <a:latin typeface="Comic Sans MS" panose="030F0702030302020204" pitchFamily="66" charset="0"/>
              </a:rPr>
              <a:t>H (ürünler) – </a:t>
            </a:r>
            <a:r>
              <a:rPr lang="el-GR" sz="2000" dirty="0">
                <a:latin typeface="Comic Sans MS" panose="030F0702030302020204" pitchFamily="66" charset="0"/>
              </a:rPr>
              <a:t>Σ</a:t>
            </a:r>
            <a:r>
              <a:rPr lang="tr-TR" sz="2000" dirty="0">
                <a:latin typeface="Comic Sans MS" panose="030F0702030302020204" pitchFamily="66" charset="0"/>
              </a:rPr>
              <a:t>H (girenler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Örneğin, metan gazı yanınca, karbondioksit ve su oluşur. Bu </a:t>
            </a:r>
            <a:r>
              <a:rPr lang="tr-TR" sz="2000" dirty="0" smtClean="0">
                <a:latin typeface="Comic Sans MS" panose="030F0702030302020204" pitchFamily="66" charset="0"/>
              </a:rPr>
              <a:t>reaksiyonda 1 </a:t>
            </a:r>
            <a:r>
              <a:rPr lang="tr-TR" sz="2000" dirty="0" err="1">
                <a:latin typeface="Comic Sans MS" panose="030F0702030302020204" pitchFamily="66" charset="0"/>
              </a:rPr>
              <a:t>mol</a:t>
            </a:r>
            <a:r>
              <a:rPr lang="tr-TR" sz="2000" dirty="0">
                <a:latin typeface="Comic Sans MS" panose="030F0702030302020204" pitchFamily="66" charset="0"/>
              </a:rPr>
              <a:t> CH</a:t>
            </a:r>
            <a:r>
              <a:rPr lang="tr-TR" sz="2000" baseline="-25000" dirty="0">
                <a:latin typeface="Comic Sans MS" panose="030F0702030302020204" pitchFamily="66" charset="0"/>
              </a:rPr>
              <a:t>4</a:t>
            </a:r>
            <a:r>
              <a:rPr lang="tr-TR" sz="2000" dirty="0">
                <a:latin typeface="Comic Sans MS" panose="030F0702030302020204" pitchFamily="66" charset="0"/>
              </a:rPr>
              <a:t> sabit basınçta yanınca 192 </a:t>
            </a:r>
            <a:r>
              <a:rPr lang="tr-TR" sz="2000" dirty="0" err="1">
                <a:latin typeface="Comic Sans MS" panose="030F0702030302020204" pitchFamily="66" charset="0"/>
              </a:rPr>
              <a:t>kcal</a:t>
            </a:r>
            <a:r>
              <a:rPr lang="tr-TR" sz="2000" dirty="0">
                <a:latin typeface="Comic Sans MS" panose="030F0702030302020204" pitchFamily="66" charset="0"/>
              </a:rPr>
              <a:t> (802 </a:t>
            </a:r>
            <a:r>
              <a:rPr lang="tr-TR" sz="2000" dirty="0" err="1">
                <a:latin typeface="Comic Sans MS" panose="030F0702030302020204" pitchFamily="66" charset="0"/>
              </a:rPr>
              <a:t>kJ</a:t>
            </a:r>
            <a:r>
              <a:rPr lang="tr-TR" sz="2000" dirty="0">
                <a:latin typeface="Comic Sans MS" panose="030F0702030302020204" pitchFamily="66" charset="0"/>
              </a:rPr>
              <a:t>) değerinde </a:t>
            </a:r>
            <a:r>
              <a:rPr lang="tr-TR" sz="2000" dirty="0" smtClean="0">
                <a:latin typeface="Comic Sans MS" panose="030F0702030302020204" pitchFamily="66" charset="0"/>
              </a:rPr>
              <a:t>enerji açığa </a:t>
            </a:r>
            <a:r>
              <a:rPr lang="tr-TR" sz="2000" dirty="0">
                <a:latin typeface="Comic Sans MS" panose="030F0702030302020204" pitchFamily="66" charset="0"/>
              </a:rPr>
              <a:t>çıkar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CH</a:t>
            </a:r>
            <a:r>
              <a:rPr lang="tr-TR" sz="2000" baseline="-25000" dirty="0" smtClean="0">
                <a:latin typeface="Comic Sans MS" panose="030F0702030302020204" pitchFamily="66" charset="0"/>
              </a:rPr>
              <a:t>4</a:t>
            </a:r>
            <a:r>
              <a:rPr lang="tr-TR" sz="2000" dirty="0" smtClean="0">
                <a:latin typeface="Comic Sans MS" panose="030F0702030302020204" pitchFamily="66" charset="0"/>
              </a:rPr>
              <a:t>(g)+2O</a:t>
            </a:r>
            <a:r>
              <a:rPr lang="tr-TR" sz="2000" baseline="-25000" dirty="0" smtClean="0">
                <a:latin typeface="Comic Sans MS" panose="030F0702030302020204" pitchFamily="66" charset="0"/>
              </a:rPr>
              <a:t>2</a:t>
            </a:r>
            <a:r>
              <a:rPr lang="tr-TR" sz="2000" dirty="0" smtClean="0">
                <a:latin typeface="Comic Sans MS" panose="030F0702030302020204" pitchFamily="66" charset="0"/>
              </a:rPr>
              <a:t>(g)→CO</a:t>
            </a:r>
            <a:r>
              <a:rPr lang="tr-TR" sz="2000" baseline="-25000" dirty="0" smtClean="0">
                <a:latin typeface="Comic Sans MS" panose="030F0702030302020204" pitchFamily="66" charset="0"/>
              </a:rPr>
              <a:t>2</a:t>
            </a:r>
            <a:r>
              <a:rPr lang="tr-TR" sz="2000" dirty="0" smtClean="0">
                <a:latin typeface="Comic Sans MS" panose="030F0702030302020204" pitchFamily="66" charset="0"/>
              </a:rPr>
              <a:t>(g)+2H</a:t>
            </a:r>
            <a:r>
              <a:rPr lang="tr-TR" sz="2000" baseline="-25000" dirty="0" smtClean="0">
                <a:latin typeface="Comic Sans MS" panose="030F0702030302020204" pitchFamily="66" charset="0"/>
              </a:rPr>
              <a:t>2</a:t>
            </a:r>
            <a:r>
              <a:rPr lang="tr-TR" sz="2000" dirty="0" smtClean="0">
                <a:latin typeface="Comic Sans MS" panose="030F0702030302020204" pitchFamily="66" charset="0"/>
              </a:rPr>
              <a:t>O(g),</a:t>
            </a:r>
            <a:r>
              <a:rPr lang="el-GR" sz="2000" dirty="0" smtClean="0">
                <a:latin typeface="Comic Sans MS" panose="030F0702030302020204" pitchFamily="66" charset="0"/>
              </a:rPr>
              <a:t>Δ</a:t>
            </a:r>
            <a:r>
              <a:rPr lang="tr-TR" sz="2000" dirty="0" smtClean="0">
                <a:latin typeface="Comic Sans MS" panose="030F0702030302020204" pitchFamily="66" charset="0"/>
              </a:rPr>
              <a:t>H=-802kJ</a:t>
            </a: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err="1" smtClean="0">
                <a:latin typeface="Comic Sans MS" panose="030F0702030302020204" pitchFamily="66" charset="0"/>
              </a:rPr>
              <a:t>Entalpi</a:t>
            </a:r>
            <a:r>
              <a:rPr lang="tr-TR" sz="2000" dirty="0" smtClean="0">
                <a:latin typeface="Comic Sans MS" panose="030F0702030302020204" pitchFamily="66" charset="0"/>
              </a:rPr>
              <a:t> </a:t>
            </a:r>
            <a:r>
              <a:rPr lang="tr-TR" sz="2000" dirty="0">
                <a:latin typeface="Comic Sans MS" panose="030F0702030302020204" pitchFamily="66" charset="0"/>
              </a:rPr>
              <a:t>değişiminin eksi (-) işaretli olması, </a:t>
            </a:r>
            <a:r>
              <a:rPr lang="tr-TR" sz="2000" dirty="0" err="1">
                <a:latin typeface="Comic Sans MS" panose="030F0702030302020204" pitchFamily="66" charset="0"/>
              </a:rPr>
              <a:t>reksiyonun</a:t>
            </a:r>
            <a:r>
              <a:rPr lang="tr-TR" sz="2000" dirty="0">
                <a:latin typeface="Comic Sans MS" panose="030F0702030302020204" pitchFamily="66" charset="0"/>
              </a:rPr>
              <a:t> </a:t>
            </a:r>
            <a:r>
              <a:rPr lang="tr-TR" sz="2000" dirty="0" smtClean="0">
                <a:latin typeface="Comic Sans MS" panose="030F0702030302020204" pitchFamily="66" charset="0"/>
              </a:rPr>
              <a:t>ekzotermik(çevreye ısı </a:t>
            </a:r>
            <a:r>
              <a:rPr lang="tr-TR" sz="2000" dirty="0">
                <a:latin typeface="Comic Sans MS" panose="030F0702030302020204" pitchFamily="66" charset="0"/>
              </a:rPr>
              <a:t>veren) olduğunu gösterir.</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err="1" smtClean="0">
                <a:latin typeface="Comic Sans MS" panose="030F0702030302020204" pitchFamily="66" charset="0"/>
              </a:rPr>
              <a:t>Şayet,aşağıdaki</a:t>
            </a:r>
            <a:r>
              <a:rPr lang="tr-TR" sz="2000" dirty="0" smtClean="0">
                <a:latin typeface="Comic Sans MS" panose="030F0702030302020204" pitchFamily="66" charset="0"/>
              </a:rPr>
              <a:t> reaksiyonda olduğu </a:t>
            </a:r>
            <a:r>
              <a:rPr lang="tr-TR" sz="2000" dirty="0">
                <a:latin typeface="Comic Sans MS" panose="030F0702030302020204" pitchFamily="66" charset="0"/>
              </a:rPr>
              <a:t>gibi</a:t>
            </a:r>
            <a:r>
              <a:rPr lang="tr-TR" sz="2000" dirty="0" smtClean="0">
                <a:latin typeface="Comic Sans MS" panose="030F0702030302020204" pitchFamily="66" charset="0"/>
              </a:rPr>
              <a:t>, 2 </a:t>
            </a:r>
            <a:r>
              <a:rPr lang="tr-TR" sz="2000" dirty="0" err="1">
                <a:latin typeface="Comic Sans MS" panose="030F0702030302020204" pitchFamily="66" charset="0"/>
              </a:rPr>
              <a:t>mol</a:t>
            </a:r>
            <a:r>
              <a:rPr lang="tr-TR" sz="2000" dirty="0">
                <a:latin typeface="Comic Sans MS" panose="030F0702030302020204" pitchFamily="66" charset="0"/>
              </a:rPr>
              <a:t> CH</a:t>
            </a:r>
            <a:r>
              <a:rPr lang="tr-TR" sz="2000" baseline="-25000" dirty="0">
                <a:latin typeface="Comic Sans MS" panose="030F0702030302020204" pitchFamily="66" charset="0"/>
              </a:rPr>
              <a:t>4</a:t>
            </a:r>
            <a:r>
              <a:rPr lang="tr-TR" sz="2000" dirty="0">
                <a:latin typeface="Comic Sans MS" panose="030F0702030302020204" pitchFamily="66" charset="0"/>
              </a:rPr>
              <a:t>, 4 </a:t>
            </a:r>
            <a:r>
              <a:rPr lang="tr-TR" sz="2000" dirty="0" err="1">
                <a:latin typeface="Comic Sans MS" panose="030F0702030302020204" pitchFamily="66" charset="0"/>
              </a:rPr>
              <a:t>mol</a:t>
            </a:r>
            <a:r>
              <a:rPr lang="tr-TR" sz="2000" dirty="0">
                <a:latin typeface="Comic Sans MS" panose="030F0702030302020204" pitchFamily="66" charset="0"/>
              </a:rPr>
              <a:t> O</a:t>
            </a:r>
            <a:r>
              <a:rPr lang="tr-TR" sz="2000" baseline="-25000" dirty="0">
                <a:latin typeface="Comic Sans MS" panose="030F0702030302020204" pitchFamily="66" charset="0"/>
              </a:rPr>
              <a:t>2</a:t>
            </a:r>
            <a:r>
              <a:rPr lang="tr-TR" sz="2000" dirty="0">
                <a:latin typeface="Comic Sans MS" panose="030F0702030302020204" pitchFamily="66" charset="0"/>
              </a:rPr>
              <a:t> ile yanarsa 2 x 802 = 1604 </a:t>
            </a:r>
            <a:r>
              <a:rPr lang="tr-TR" sz="2000" dirty="0" err="1">
                <a:latin typeface="Comic Sans MS" panose="030F0702030302020204" pitchFamily="66" charset="0"/>
              </a:rPr>
              <a:t>kJ</a:t>
            </a:r>
            <a:r>
              <a:rPr lang="tr-TR" sz="2000" dirty="0">
                <a:latin typeface="Comic Sans MS" panose="030F0702030302020204" pitchFamily="66" charset="0"/>
              </a:rPr>
              <a:t> </a:t>
            </a:r>
            <a:r>
              <a:rPr lang="tr-TR" sz="2000" dirty="0" smtClean="0">
                <a:latin typeface="Comic Sans MS" panose="030F0702030302020204" pitchFamily="66" charset="0"/>
              </a:rPr>
              <a:t>enerji açığa </a:t>
            </a:r>
            <a:r>
              <a:rPr lang="tr-TR" sz="2000" dirty="0">
                <a:latin typeface="Comic Sans MS" panose="030F0702030302020204" pitchFamily="66" charset="0"/>
              </a:rPr>
              <a:t>çıkacaktır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2CH</a:t>
            </a:r>
            <a:r>
              <a:rPr lang="tr-TR" sz="2000" baseline="-25000" dirty="0" smtClean="0">
                <a:latin typeface="Comic Sans MS" panose="030F0702030302020204" pitchFamily="66" charset="0"/>
              </a:rPr>
              <a:t>4</a:t>
            </a:r>
            <a:r>
              <a:rPr lang="tr-TR" sz="2000" dirty="0" smtClean="0">
                <a:latin typeface="Comic Sans MS" panose="030F0702030302020204" pitchFamily="66" charset="0"/>
              </a:rPr>
              <a:t>(g)+4O</a:t>
            </a:r>
            <a:r>
              <a:rPr lang="tr-TR" sz="2000" baseline="-25000" dirty="0" smtClean="0">
                <a:latin typeface="Comic Sans MS" panose="030F0702030302020204" pitchFamily="66" charset="0"/>
              </a:rPr>
              <a:t>2</a:t>
            </a:r>
            <a:r>
              <a:rPr lang="tr-TR" sz="2000" dirty="0" smtClean="0">
                <a:latin typeface="Comic Sans MS" panose="030F0702030302020204" pitchFamily="66" charset="0"/>
              </a:rPr>
              <a:t>(g)→2CO</a:t>
            </a:r>
            <a:r>
              <a:rPr lang="tr-TR" sz="2000" baseline="-25000" dirty="0" smtClean="0">
                <a:latin typeface="Comic Sans MS" panose="030F0702030302020204" pitchFamily="66" charset="0"/>
              </a:rPr>
              <a:t>2</a:t>
            </a:r>
            <a:r>
              <a:rPr lang="tr-TR" sz="2000" dirty="0" smtClean="0">
                <a:latin typeface="Comic Sans MS" panose="030F0702030302020204" pitchFamily="66" charset="0"/>
              </a:rPr>
              <a:t>(g)+4H</a:t>
            </a:r>
            <a:r>
              <a:rPr lang="tr-TR" sz="2000" baseline="-25000" dirty="0" smtClean="0">
                <a:latin typeface="Comic Sans MS" panose="030F0702030302020204" pitchFamily="66" charset="0"/>
              </a:rPr>
              <a:t>2</a:t>
            </a:r>
            <a:r>
              <a:rPr lang="tr-TR" sz="2000" dirty="0" smtClean="0">
                <a:latin typeface="Comic Sans MS" panose="030F0702030302020204" pitchFamily="66" charset="0"/>
              </a:rPr>
              <a:t>O(g),</a:t>
            </a:r>
            <a:br>
              <a:rPr lang="tr-TR" sz="2000" dirty="0" smtClean="0">
                <a:latin typeface="Comic Sans MS" panose="030F0702030302020204" pitchFamily="66" charset="0"/>
              </a:rPr>
            </a:br>
            <a:r>
              <a:rPr lang="el-GR" sz="2000" dirty="0" smtClean="0">
                <a:latin typeface="Comic Sans MS" panose="030F0702030302020204" pitchFamily="66" charset="0"/>
              </a:rPr>
              <a:t>Δ</a:t>
            </a:r>
            <a:r>
              <a:rPr lang="tr-TR" sz="2000" dirty="0" smtClean="0">
                <a:latin typeface="Comic Sans MS" panose="030F0702030302020204" pitchFamily="66" charset="0"/>
              </a:rPr>
              <a:t>H=-1604 </a:t>
            </a:r>
            <a:r>
              <a:rPr lang="tr-TR" sz="2000" dirty="0" err="1" smtClean="0">
                <a:latin typeface="Comic Sans MS" panose="030F0702030302020204" pitchFamily="66" charset="0"/>
              </a:rPr>
              <a:t>kj</a:t>
            </a: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Bilindiği </a:t>
            </a:r>
            <a:r>
              <a:rPr lang="tr-TR" sz="2000" dirty="0">
                <a:latin typeface="Comic Sans MS" panose="030F0702030302020204" pitchFamily="66" charset="0"/>
              </a:rPr>
              <a:t>üzere, yukarıdaki reaksiyonda olduğu gibi, ekzotermik </a:t>
            </a:r>
            <a:r>
              <a:rPr lang="tr-TR" sz="2000" dirty="0" err="1" smtClean="0">
                <a:latin typeface="Comic Sans MS" panose="030F0702030302020204" pitchFamily="66" charset="0"/>
              </a:rPr>
              <a:t>reksiyonlarda</a:t>
            </a:r>
            <a:r>
              <a:rPr lang="tr-TR" sz="2000" dirty="0" smtClean="0">
                <a:latin typeface="Comic Sans MS" panose="030F0702030302020204" pitchFamily="66" charset="0"/>
              </a:rPr>
              <a:t> yani </a:t>
            </a:r>
            <a:r>
              <a:rPr lang="tr-TR" sz="2000" dirty="0">
                <a:latin typeface="Comic Sans MS" panose="030F0702030302020204" pitchFamily="66" charset="0"/>
              </a:rPr>
              <a:t>enerji açığa çıkararak yürüyen </a:t>
            </a:r>
            <a:r>
              <a:rPr lang="tr-TR" sz="2000" dirty="0" err="1" smtClean="0">
                <a:latin typeface="Comic Sans MS" panose="030F0702030302020204" pitchFamily="66" charset="0"/>
              </a:rPr>
              <a:t>reksiyonlarda</a:t>
            </a:r>
            <a:r>
              <a:rPr lang="tr-TR" sz="2000" dirty="0">
                <a:latin typeface="Comic Sans MS" panose="030F0702030302020204" pitchFamily="66" charset="0"/>
              </a:rPr>
              <a:t> </a:t>
            </a:r>
            <a:r>
              <a:rPr lang="tr-TR" sz="2000" dirty="0" smtClean="0">
                <a:latin typeface="Comic Sans MS" panose="030F0702030302020204" pitchFamily="66" charset="0"/>
              </a:rPr>
              <a:t>sistemin enerjisi azalır</a:t>
            </a:r>
            <a:r>
              <a:rPr lang="tr-TR" sz="2000" dirty="0">
                <a:latin typeface="Comic Sans MS" panose="030F0702030302020204" pitchFamily="66" charset="0"/>
              </a:rPr>
              <a:t>, çevrenin enerjisi artar. Yanma </a:t>
            </a:r>
            <a:r>
              <a:rPr lang="tr-TR" sz="2000" dirty="0" smtClean="0">
                <a:latin typeface="Comic Sans MS" panose="030F0702030302020204" pitchFamily="66" charset="0"/>
              </a:rPr>
              <a:t>reaksiyonları</a:t>
            </a:r>
            <a:r>
              <a:rPr lang="tr-TR" sz="2000" dirty="0">
                <a:latin typeface="Comic Sans MS" panose="030F0702030302020204" pitchFamily="66" charset="0"/>
              </a:rPr>
              <a:t>, genel olarak ekzotermiktir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endParaRPr lang="en-GB" sz="2000" baseline="-25000"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7033145" y="4521286"/>
            <a:ext cx="4321792" cy="2071546"/>
          </a:xfrm>
          <a:prstGeom prst="rect">
            <a:avLst/>
          </a:prstGeom>
        </p:spPr>
      </p:pic>
    </p:spTree>
    <p:extLst>
      <p:ext uri="{BB962C8B-B14F-4D97-AF65-F5344CB8AC3E}">
        <p14:creationId xmlns:p14="http://schemas.microsoft.com/office/powerpoint/2010/main" val="646670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69242" y="1"/>
            <a:ext cx="10909111" cy="6700914"/>
          </a:xfrm>
        </p:spPr>
        <p:txBody>
          <a:bodyPr numCol="2">
            <a:normAutofit/>
          </a:bodyPr>
          <a:lstStyle/>
          <a:p>
            <a:r>
              <a:rPr lang="tr-TR" sz="2500" b="1" dirty="0" smtClean="0">
                <a:latin typeface="Comic Sans MS" panose="030F0702030302020204" pitchFamily="66" charset="0"/>
              </a:rPr>
              <a:t>Kimyasal </a:t>
            </a:r>
            <a:r>
              <a:rPr lang="tr-TR" sz="2500" b="1" dirty="0">
                <a:latin typeface="Comic Sans MS" panose="030F0702030302020204" pitchFamily="66" charset="0"/>
              </a:rPr>
              <a:t>Denge ve Termokimya</a:t>
            </a: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Bir sistem üç denge halinden birisine sahip olabilir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Kürenin; </a:t>
            </a:r>
            <a:r>
              <a:rPr lang="tr-TR" sz="2000" dirty="0">
                <a:latin typeface="Comic Sans MS" panose="030F0702030302020204" pitchFamily="66" charset="0"/>
              </a:rPr>
              <a:t>A konumu </a:t>
            </a:r>
            <a:r>
              <a:rPr lang="tr-TR" sz="2000" b="1" dirty="0">
                <a:latin typeface="Comic Sans MS" panose="030F0702030302020204" pitchFamily="66" charset="0"/>
              </a:rPr>
              <a:t>devamlı denge </a:t>
            </a:r>
            <a:r>
              <a:rPr lang="tr-TR" sz="2000" b="1" dirty="0" smtClean="0">
                <a:latin typeface="Comic Sans MS" panose="030F0702030302020204" pitchFamily="66" charset="0"/>
              </a:rPr>
              <a:t>hali</a:t>
            </a:r>
            <a:r>
              <a:rPr lang="tr-TR" sz="2000" dirty="0" smtClean="0">
                <a:latin typeface="Comic Sans MS" panose="030F0702030302020204" pitchFamily="66" charset="0"/>
              </a:rPr>
              <a:t>ni, </a:t>
            </a:r>
            <a:br>
              <a:rPr lang="tr-TR" sz="2000" dirty="0" smtClean="0">
                <a:latin typeface="Comic Sans MS" panose="030F0702030302020204" pitchFamily="66" charset="0"/>
              </a:rPr>
            </a:br>
            <a:r>
              <a:rPr lang="tr-TR" sz="2000" dirty="0" smtClean="0">
                <a:latin typeface="Comic Sans MS" panose="030F0702030302020204" pitchFamily="66" charset="0"/>
              </a:rPr>
              <a:t>C </a:t>
            </a:r>
            <a:r>
              <a:rPr lang="tr-TR" sz="2000" dirty="0">
                <a:latin typeface="Comic Sans MS" panose="030F0702030302020204" pitchFamily="66" charset="0"/>
              </a:rPr>
              <a:t>konumu ufak bir </a:t>
            </a:r>
            <a:r>
              <a:rPr lang="tr-TR" sz="2000" dirty="0" smtClean="0">
                <a:latin typeface="Comic Sans MS" panose="030F0702030302020204" pitchFamily="66" charset="0"/>
              </a:rPr>
              <a:t>hareketle bozulabilecek </a:t>
            </a:r>
            <a:r>
              <a:rPr lang="tr-TR" sz="2000" dirty="0">
                <a:latin typeface="Comic Sans MS" panose="030F0702030302020204" pitchFamily="66" charset="0"/>
              </a:rPr>
              <a:t>olan </a:t>
            </a:r>
            <a:r>
              <a:rPr lang="tr-TR" sz="2000" b="1" dirty="0">
                <a:latin typeface="Comic Sans MS" panose="030F0702030302020204" pitchFamily="66" charset="0"/>
              </a:rPr>
              <a:t>geçici denge </a:t>
            </a:r>
            <a:r>
              <a:rPr lang="tr-TR" sz="2000" b="1" dirty="0" smtClean="0">
                <a:latin typeface="Comic Sans MS" panose="030F0702030302020204" pitchFamily="66" charset="0"/>
              </a:rPr>
              <a:t>hali</a:t>
            </a:r>
            <a:r>
              <a:rPr lang="tr-TR" sz="2000" dirty="0" smtClean="0">
                <a:latin typeface="Comic Sans MS" panose="030F0702030302020204" pitchFamily="66" charset="0"/>
              </a:rPr>
              <a:t>ni, B </a:t>
            </a:r>
            <a:r>
              <a:rPr lang="tr-TR" sz="2000" dirty="0">
                <a:latin typeface="Comic Sans MS" panose="030F0702030302020204" pitchFamily="66" charset="0"/>
              </a:rPr>
              <a:t>konumu ise, ancak belirli değişimlerden sonra gelinecek </a:t>
            </a:r>
            <a:r>
              <a:rPr lang="tr-TR" sz="2000" b="1" dirty="0" smtClean="0">
                <a:latin typeface="Comic Sans MS" panose="030F0702030302020204" pitchFamily="66" charset="0"/>
              </a:rPr>
              <a:t>yarı devamlı </a:t>
            </a:r>
            <a:r>
              <a:rPr lang="tr-TR" sz="2000" b="1" dirty="0">
                <a:latin typeface="Comic Sans MS" panose="030F0702030302020204" pitchFamily="66" charset="0"/>
              </a:rPr>
              <a:t>denge hali</a:t>
            </a:r>
            <a:r>
              <a:rPr lang="tr-TR" sz="2000" dirty="0">
                <a:latin typeface="Comic Sans MS" panose="030F0702030302020204" pitchFamily="66" charset="0"/>
              </a:rPr>
              <a:t>ni temsil etmektedir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Bir </a:t>
            </a:r>
            <a:r>
              <a:rPr lang="tr-TR" sz="2000" dirty="0">
                <a:latin typeface="Comic Sans MS" panose="030F0702030302020204" pitchFamily="66" charset="0"/>
              </a:rPr>
              <a:t>sistemin devamlı denge halinden yarı devamlı </a:t>
            </a:r>
            <a:r>
              <a:rPr lang="tr-TR" sz="2000" dirty="0" smtClean="0">
                <a:latin typeface="Comic Sans MS" panose="030F0702030302020204" pitchFamily="66" charset="0"/>
              </a:rPr>
              <a:t>denge haline </a:t>
            </a:r>
            <a:r>
              <a:rPr lang="tr-TR" sz="2000" dirty="0">
                <a:latin typeface="Comic Sans MS" panose="030F0702030302020204" pitchFamily="66" charset="0"/>
              </a:rPr>
              <a:t>veya yarı devamlı denge halinden devamlı denge haline geçmesi için</a:t>
            </a:r>
            <a:br>
              <a:rPr lang="tr-TR" sz="2000" dirty="0">
                <a:latin typeface="Comic Sans MS" panose="030F0702030302020204" pitchFamily="66" charset="0"/>
              </a:rPr>
            </a:br>
            <a:r>
              <a:rPr lang="tr-TR" sz="2000" dirty="0">
                <a:latin typeface="Comic Sans MS" panose="030F0702030302020204" pitchFamily="66" charset="0"/>
              </a:rPr>
              <a:t>gerekli enerji miktarı ile temsili (A: Devamlı denge, B: Yarı devamlı </a:t>
            </a:r>
            <a:r>
              <a:rPr lang="tr-TR" sz="2000" dirty="0" smtClean="0">
                <a:latin typeface="Comic Sans MS" panose="030F0702030302020204" pitchFamily="66" charset="0"/>
              </a:rPr>
              <a:t>denge, C</a:t>
            </a:r>
            <a:r>
              <a:rPr lang="tr-TR" sz="2000" dirty="0">
                <a:latin typeface="Comic Sans MS" panose="030F0702030302020204" pitchFamily="66" charset="0"/>
              </a:rPr>
              <a:t>: Geçici denge) küçük enerji miktarına </a:t>
            </a:r>
            <a:r>
              <a:rPr lang="tr-TR" sz="2000" b="1" dirty="0">
                <a:latin typeface="Comic Sans MS" panose="030F0702030302020204" pitchFamily="66" charset="0"/>
              </a:rPr>
              <a:t>aktivasyon enerjisi </a:t>
            </a:r>
            <a:r>
              <a:rPr lang="tr-TR" sz="2000" dirty="0">
                <a:latin typeface="Comic Sans MS" panose="030F0702030302020204" pitchFamily="66" charset="0"/>
              </a:rPr>
              <a:t>denir.</a:t>
            </a:r>
            <a:br>
              <a:rPr lang="tr-TR" sz="2000"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A konumundan B </a:t>
            </a:r>
            <a:r>
              <a:rPr lang="tr-TR" sz="2000" dirty="0" smtClean="0">
                <a:latin typeface="Comic Sans MS" panose="030F0702030302020204" pitchFamily="66" charset="0"/>
              </a:rPr>
              <a:t>konumuna geçmesi </a:t>
            </a:r>
            <a:r>
              <a:rPr lang="tr-TR" sz="2000" dirty="0">
                <a:latin typeface="Comic Sans MS" panose="030F0702030302020204" pitchFamily="66" charset="0"/>
              </a:rPr>
              <a:t>için gerekli enerji (aktivasyon enerjisi),</a:t>
            </a:r>
            <a:br>
              <a:rPr lang="tr-TR" sz="2000"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E = G.H (+ işaretli)</a:t>
            </a:r>
            <a:br>
              <a:rPr lang="tr-TR" sz="2000"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C </a:t>
            </a:r>
            <a:r>
              <a:rPr lang="tr-TR" sz="2000" dirty="0">
                <a:latin typeface="Comic Sans MS" panose="030F0702030302020204" pitchFamily="66" charset="0"/>
              </a:rPr>
              <a:t>konumundan B konumuna geçerken dışarıya,</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Q</a:t>
            </a:r>
            <a:r>
              <a:rPr lang="tr-TR" sz="2000" baseline="-25000" dirty="0" smtClean="0">
                <a:latin typeface="Comic Sans MS" panose="030F0702030302020204" pitchFamily="66" charset="0"/>
              </a:rPr>
              <a:t>1</a:t>
            </a:r>
            <a:r>
              <a:rPr lang="tr-TR" sz="2000" dirty="0" smtClean="0">
                <a:latin typeface="Comic Sans MS" panose="030F0702030302020204" pitchFamily="66" charset="0"/>
              </a:rPr>
              <a:t> = -</a:t>
            </a:r>
            <a:r>
              <a:rPr lang="tr-TR" sz="2000" dirty="0" err="1" smtClean="0">
                <a:latin typeface="Comic Sans MS" panose="030F0702030302020204" pitchFamily="66" charset="0"/>
              </a:rPr>
              <a:t>G.h</a:t>
            </a:r>
            <a:r>
              <a:rPr lang="tr-TR" sz="2000" dirty="0" smtClean="0">
                <a:latin typeface="Comic Sans MS" panose="030F0702030302020204" pitchFamily="66" charset="0"/>
              </a:rPr>
              <a:t> kadarlık </a:t>
            </a:r>
            <a:r>
              <a:rPr lang="tr-TR" sz="2000" dirty="0">
                <a:latin typeface="Comic Sans MS" panose="030F0702030302020204" pitchFamily="66" charset="0"/>
              </a:rPr>
              <a:t>bir enerji verecektir</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endParaRPr lang="en-GB" sz="2000" baseline="-25000" dirty="0">
              <a:latin typeface="Comic Sans MS" panose="030F0702030302020204" pitchFamily="66" charset="0"/>
            </a:endParaRPr>
          </a:p>
        </p:txBody>
      </p:sp>
      <p:pic>
        <p:nvPicPr>
          <p:cNvPr id="3" name="Resim 2"/>
          <p:cNvPicPr>
            <a:picLocks noChangeAspect="1"/>
          </p:cNvPicPr>
          <p:nvPr/>
        </p:nvPicPr>
        <p:blipFill>
          <a:blip r:embed="rId2"/>
          <a:stretch>
            <a:fillRect/>
          </a:stretch>
        </p:blipFill>
        <p:spPr>
          <a:xfrm>
            <a:off x="1612995" y="3464562"/>
            <a:ext cx="4637680" cy="2892574"/>
          </a:xfrm>
          <a:prstGeom prst="rect">
            <a:avLst/>
          </a:prstGeom>
        </p:spPr>
      </p:pic>
    </p:spTree>
    <p:extLst>
      <p:ext uri="{BB962C8B-B14F-4D97-AF65-F5344CB8AC3E}">
        <p14:creationId xmlns:p14="http://schemas.microsoft.com/office/powerpoint/2010/main" val="886394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69242" y="1"/>
            <a:ext cx="10909111" cy="6700914"/>
          </a:xfrm>
        </p:spPr>
        <p:txBody>
          <a:bodyPr numCol="2">
            <a:normAutofit/>
          </a:bodyPr>
          <a:lstStyle/>
          <a:p>
            <a:r>
              <a:rPr lang="tr-TR" sz="2500" b="1" dirty="0" smtClean="0">
                <a:latin typeface="Comic Sans MS" panose="030F0702030302020204" pitchFamily="66" charset="0"/>
              </a:rPr>
              <a:t>Kimyasal </a:t>
            </a:r>
            <a:r>
              <a:rPr lang="tr-TR" sz="2500" b="1" dirty="0">
                <a:latin typeface="Comic Sans MS" panose="030F0702030302020204" pitchFamily="66" charset="0"/>
              </a:rPr>
              <a:t>Denge ve Termokimya</a:t>
            </a: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Bu durumda sistemin A konumundan B konumuna geçmesi ile </a:t>
            </a:r>
            <a:r>
              <a:rPr lang="tr-TR" sz="2000" dirty="0" smtClean="0">
                <a:latin typeface="Comic Sans MS" panose="030F0702030302020204" pitchFamily="66" charset="0"/>
              </a:rPr>
              <a:t>ilgili, enerji </a:t>
            </a:r>
            <a:r>
              <a:rPr lang="tr-TR" sz="2000" dirty="0" err="1">
                <a:latin typeface="Comic Sans MS" panose="030F0702030302020204" pitchFamily="66" charset="0"/>
              </a:rPr>
              <a:t>blançosu</a:t>
            </a:r>
            <a:r>
              <a:rPr lang="tr-TR" sz="2000" dirty="0">
                <a:latin typeface="Comic Sans MS" panose="030F0702030302020204" pitchFamily="66" charset="0"/>
              </a:rPr>
              <a:t>;</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Q </a:t>
            </a:r>
            <a:r>
              <a:rPr lang="tr-TR" sz="2000" dirty="0">
                <a:latin typeface="Comic Sans MS" panose="030F0702030302020204" pitchFamily="66" charset="0"/>
              </a:rPr>
              <a:t>= GH + (-</a:t>
            </a:r>
            <a:r>
              <a:rPr lang="tr-TR" sz="2000" dirty="0" err="1">
                <a:latin typeface="Comic Sans MS" panose="030F0702030302020204" pitchFamily="66" charset="0"/>
              </a:rPr>
              <a:t>Gh</a:t>
            </a:r>
            <a:r>
              <a:rPr lang="tr-TR" sz="2000" dirty="0">
                <a:latin typeface="Comic Sans MS" panose="030F0702030302020204" pitchFamily="66" charset="0"/>
              </a:rPr>
              <a:t>)</a:t>
            </a:r>
            <a:br>
              <a:rPr lang="tr-TR" sz="2000" dirty="0">
                <a:latin typeface="Comic Sans MS" panose="030F0702030302020204" pitchFamily="66" charset="0"/>
              </a:rPr>
            </a:br>
            <a:r>
              <a:rPr lang="tr-TR" sz="2000" dirty="0">
                <a:latin typeface="Comic Sans MS" panose="030F0702030302020204" pitchFamily="66" charset="0"/>
              </a:rPr>
              <a:t>Q =G(H-h</a:t>
            </a:r>
            <a:r>
              <a:rPr lang="tr-TR" sz="2000" dirty="0" smtClean="0">
                <a:latin typeface="Comic Sans MS" panose="030F0702030302020204" pitchFamily="66" charset="0"/>
              </a:rPr>
              <a:t>)…(1)  şeklindedir</a:t>
            </a:r>
            <a:r>
              <a:rPr lang="tr-TR" sz="2000" dirty="0">
                <a:latin typeface="Comic Sans MS" panose="030F0702030302020204" pitchFamily="66" charset="0"/>
              </a:rPr>
              <a:t>.</a:t>
            </a:r>
            <a:br>
              <a:rPr lang="tr-TR" sz="2000"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Söz konusu </a:t>
            </a:r>
            <a:r>
              <a:rPr lang="tr-TR" sz="2000" dirty="0">
                <a:latin typeface="Comic Sans MS" panose="030F0702030302020204" pitchFamily="66" charset="0"/>
              </a:rPr>
              <a:t>kürenin B konumundan A konumuna geçmesi </a:t>
            </a:r>
            <a:r>
              <a:rPr lang="tr-TR" sz="2000" dirty="0" smtClean="0">
                <a:latin typeface="Comic Sans MS" panose="030F0702030302020204" pitchFamily="66" charset="0"/>
              </a:rPr>
              <a:t>durumunda ise </a:t>
            </a:r>
            <a:r>
              <a:rPr lang="tr-TR" sz="2000" dirty="0">
                <a:latin typeface="Comic Sans MS" panose="030F0702030302020204" pitchFamily="66" charset="0"/>
              </a:rPr>
              <a:t>gerekli enerji (aktivasyon enerjisi):</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E</a:t>
            </a:r>
            <a:r>
              <a:rPr lang="tr-TR" sz="2000" baseline="-25000" dirty="0" smtClean="0">
                <a:latin typeface="Comic Sans MS" panose="030F0702030302020204" pitchFamily="66" charset="0"/>
              </a:rPr>
              <a:t>2</a:t>
            </a:r>
            <a:r>
              <a:rPr lang="tr-TR" sz="2000" dirty="0" smtClean="0">
                <a:latin typeface="Comic Sans MS" panose="030F0702030302020204" pitchFamily="66" charset="0"/>
              </a:rPr>
              <a:t> </a:t>
            </a:r>
            <a:r>
              <a:rPr lang="tr-TR" sz="2000" dirty="0">
                <a:latin typeface="Comic Sans MS" panose="030F0702030302020204" pitchFamily="66" charset="0"/>
              </a:rPr>
              <a:t>= G. h (+ işaretli</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Ancak, küre bilindiği üzere, C konumundan A konumuna </a:t>
            </a:r>
            <a:r>
              <a:rPr lang="tr-TR" sz="2000" dirty="0" smtClean="0">
                <a:latin typeface="Comic Sans MS" panose="030F0702030302020204" pitchFamily="66" charset="0"/>
              </a:rPr>
              <a:t>gelirken dışarıya</a:t>
            </a:r>
            <a:r>
              <a:rPr lang="tr-TR" sz="2000" dirty="0">
                <a:latin typeface="Comic Sans MS" panose="030F0702030302020204" pitchFamily="66" charset="0"/>
              </a:rPr>
              <a:t>,</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Q</a:t>
            </a:r>
            <a:r>
              <a:rPr lang="tr-TR" sz="2000" baseline="-25000" dirty="0" smtClean="0">
                <a:latin typeface="Comic Sans MS" panose="030F0702030302020204" pitchFamily="66" charset="0"/>
              </a:rPr>
              <a:t>2</a:t>
            </a:r>
            <a:r>
              <a:rPr lang="tr-TR" sz="2000" dirty="0" smtClean="0">
                <a:latin typeface="Comic Sans MS" panose="030F0702030302020204" pitchFamily="66" charset="0"/>
              </a:rPr>
              <a:t> </a:t>
            </a:r>
            <a:r>
              <a:rPr lang="tr-TR" sz="2000" dirty="0">
                <a:latin typeface="Comic Sans MS" panose="030F0702030302020204" pitchFamily="66" charset="0"/>
              </a:rPr>
              <a:t>= - G . H</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kadar </a:t>
            </a:r>
            <a:r>
              <a:rPr lang="tr-TR" sz="2000" dirty="0">
                <a:latin typeface="Comic Sans MS" panose="030F0702030302020204" pitchFamily="66" charset="0"/>
              </a:rPr>
              <a:t>enerji verecektir. </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B </a:t>
            </a:r>
            <a:r>
              <a:rPr lang="tr-TR" sz="2000" dirty="0">
                <a:latin typeface="Comic Sans MS" panose="030F0702030302020204" pitchFamily="66" charset="0"/>
              </a:rPr>
              <a:t>den A ya sistemin enerji </a:t>
            </a:r>
            <a:r>
              <a:rPr lang="tr-TR" sz="2000" dirty="0" smtClean="0">
                <a:latin typeface="Comic Sans MS" panose="030F0702030302020204" pitchFamily="66" charset="0"/>
              </a:rPr>
              <a:t>bilançosu;</a:t>
            </a: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Q </a:t>
            </a:r>
            <a:r>
              <a:rPr lang="tr-TR" sz="2000" dirty="0">
                <a:latin typeface="Comic Sans MS" panose="030F0702030302020204" pitchFamily="66" charset="0"/>
              </a:rPr>
              <a:t>= </a:t>
            </a:r>
            <a:r>
              <a:rPr lang="tr-TR" sz="2000" dirty="0" err="1">
                <a:latin typeface="Comic Sans MS" panose="030F0702030302020204" pitchFamily="66" charset="0"/>
              </a:rPr>
              <a:t>Gh</a:t>
            </a:r>
            <a:r>
              <a:rPr lang="tr-TR" sz="2000" dirty="0">
                <a:latin typeface="Comic Sans MS" panose="030F0702030302020204" pitchFamily="66" charset="0"/>
              </a:rPr>
              <a:t> + </a:t>
            </a:r>
            <a:r>
              <a:rPr lang="tr-TR" sz="2000" dirty="0" smtClean="0">
                <a:latin typeface="Comic Sans MS" panose="030F0702030302020204" pitchFamily="66" charset="0"/>
              </a:rPr>
              <a:t>(-GH) veya</a:t>
            </a: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Q = G (h-H</a:t>
            </a:r>
            <a:r>
              <a:rPr lang="tr-TR" sz="2000" dirty="0" smtClean="0">
                <a:latin typeface="Comic Sans MS" panose="030F0702030302020204" pitchFamily="66" charset="0"/>
              </a:rPr>
              <a:t>)…(</a:t>
            </a:r>
            <a:r>
              <a:rPr lang="tr-TR" sz="2000" dirty="0">
                <a:latin typeface="Comic Sans MS" panose="030F0702030302020204" pitchFamily="66" charset="0"/>
              </a:rPr>
              <a:t>2)</a:t>
            </a:r>
            <a:br>
              <a:rPr lang="tr-TR" sz="2000"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H &gt; h olduğundan (1) </a:t>
            </a:r>
            <a:r>
              <a:rPr lang="tr-TR" sz="2000" dirty="0" err="1">
                <a:latin typeface="Comic Sans MS" panose="030F0702030302020204" pitchFamily="66" charset="0"/>
              </a:rPr>
              <a:t>nolu</a:t>
            </a:r>
            <a:r>
              <a:rPr lang="tr-TR" sz="2000" dirty="0">
                <a:latin typeface="Comic Sans MS" panose="030F0702030302020204" pitchFamily="66" charset="0"/>
              </a:rPr>
              <a:t> ısı </a:t>
            </a:r>
            <a:r>
              <a:rPr lang="tr-TR" sz="2000" dirty="0" err="1" smtClean="0">
                <a:latin typeface="Comic Sans MS" panose="030F0702030302020204" pitchFamily="66" charset="0"/>
              </a:rPr>
              <a:t>bilançasu</a:t>
            </a:r>
            <a:r>
              <a:rPr lang="tr-TR" sz="2000" dirty="0" smtClean="0">
                <a:latin typeface="Comic Sans MS" panose="030F0702030302020204" pitchFamily="66" charset="0"/>
              </a:rPr>
              <a:t> </a:t>
            </a:r>
            <a:r>
              <a:rPr lang="tr-TR" sz="2000" dirty="0">
                <a:latin typeface="Comic Sans MS" panose="030F0702030302020204" pitchFamily="66" charset="0"/>
              </a:rPr>
              <a:t>(+), (2) </a:t>
            </a:r>
            <a:r>
              <a:rPr lang="tr-TR" sz="2000" dirty="0" err="1">
                <a:latin typeface="Comic Sans MS" panose="030F0702030302020204" pitchFamily="66" charset="0"/>
              </a:rPr>
              <a:t>nolu</a:t>
            </a:r>
            <a:r>
              <a:rPr lang="tr-TR" sz="2000" dirty="0">
                <a:latin typeface="Comic Sans MS" panose="030F0702030302020204" pitchFamily="66" charset="0"/>
              </a:rPr>
              <a:t> ısı </a:t>
            </a:r>
            <a:r>
              <a:rPr lang="tr-TR" sz="2000" dirty="0" err="1" smtClean="0">
                <a:latin typeface="Comic Sans MS" panose="030F0702030302020204" pitchFamily="66" charset="0"/>
              </a:rPr>
              <a:t>bilançasu</a:t>
            </a:r>
            <a:r>
              <a:rPr lang="tr-TR" sz="2000" dirty="0" smtClean="0">
                <a:latin typeface="Comic Sans MS" panose="030F0702030302020204" pitchFamily="66" charset="0"/>
              </a:rPr>
              <a:t> (-) </a:t>
            </a:r>
            <a:r>
              <a:rPr lang="tr-TR" sz="2000" dirty="0">
                <a:latin typeface="Comic Sans MS" panose="030F0702030302020204" pitchFamily="66" charset="0"/>
              </a:rPr>
              <a:t>işaretlidir. Yani sistem A konumundan B konumuna geçerken ısı alan</a:t>
            </a:r>
            <a:br>
              <a:rPr lang="tr-TR" sz="2000" dirty="0">
                <a:latin typeface="Comic Sans MS" panose="030F0702030302020204" pitchFamily="66" charset="0"/>
              </a:rPr>
            </a:br>
            <a:r>
              <a:rPr lang="tr-TR" sz="2000" dirty="0">
                <a:latin typeface="Comic Sans MS" panose="030F0702030302020204" pitchFamily="66" charset="0"/>
              </a:rPr>
              <a:t>(endotermik), B konumundan A konumuna geçerken ısı veren (</a:t>
            </a:r>
            <a:r>
              <a:rPr lang="tr-TR" sz="2000" dirty="0" smtClean="0">
                <a:latin typeface="Comic Sans MS" panose="030F0702030302020204" pitchFamily="66" charset="0"/>
              </a:rPr>
              <a:t>ekzotermik) türdedir</a:t>
            </a:r>
            <a:r>
              <a:rPr lang="tr-TR" sz="2000" dirty="0">
                <a:latin typeface="Comic Sans MS" panose="030F0702030302020204" pitchFamily="66" charset="0"/>
              </a:rPr>
              <a:t>.</a:t>
            </a:r>
            <a:endParaRPr lang="en-GB" sz="2000" baseline="-25000"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6799145" y="3924928"/>
            <a:ext cx="4255542" cy="2654230"/>
          </a:xfrm>
          <a:prstGeom prst="rect">
            <a:avLst/>
          </a:prstGeom>
        </p:spPr>
      </p:pic>
    </p:spTree>
    <p:extLst>
      <p:ext uri="{BB962C8B-B14F-4D97-AF65-F5344CB8AC3E}">
        <p14:creationId xmlns:p14="http://schemas.microsoft.com/office/powerpoint/2010/main" val="1932571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69242" y="1"/>
            <a:ext cx="10909111" cy="6700914"/>
          </a:xfrm>
        </p:spPr>
        <p:txBody>
          <a:bodyPr numCol="2">
            <a:normAutofit fontScale="90000"/>
          </a:bodyPr>
          <a:lstStyle/>
          <a:p>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500" b="1" dirty="0" smtClean="0">
                <a:latin typeface="Comic Sans MS" panose="030F0702030302020204" pitchFamily="66" charset="0"/>
              </a:rPr>
              <a:t>Kimyasal </a:t>
            </a:r>
            <a:r>
              <a:rPr lang="tr-TR" sz="2500" b="1" dirty="0">
                <a:latin typeface="Comic Sans MS" panose="030F0702030302020204" pitchFamily="66" charset="0"/>
              </a:rPr>
              <a:t>Denge ve Termokimya</a:t>
            </a: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Endotermik </a:t>
            </a:r>
            <a:r>
              <a:rPr lang="tr-TR" sz="2000" dirty="0">
                <a:latin typeface="Comic Sans MS" panose="030F0702030302020204" pitchFamily="66" charset="0"/>
              </a:rPr>
              <a:t>ve ekzotermik reaksiyonlarla ilgili ısı </a:t>
            </a:r>
            <a:r>
              <a:rPr lang="tr-TR" sz="2000" dirty="0" smtClean="0">
                <a:latin typeface="Comic Sans MS" panose="030F0702030302020204" pitchFamily="66" charset="0"/>
              </a:rPr>
              <a:t>enerjisi şematik </a:t>
            </a:r>
            <a:r>
              <a:rPr lang="tr-TR" sz="2000" dirty="0">
                <a:latin typeface="Comic Sans MS" panose="030F0702030302020204" pitchFamily="66" charset="0"/>
              </a:rPr>
              <a:t>olarak </a:t>
            </a:r>
            <a:r>
              <a:rPr lang="tr-TR" sz="2000" dirty="0" smtClean="0">
                <a:latin typeface="Comic Sans MS" panose="030F0702030302020204" pitchFamily="66" charset="0"/>
              </a:rPr>
              <a:t>verilmiştir.</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Reaksiyonun </a:t>
            </a:r>
            <a:r>
              <a:rPr lang="tr-TR" sz="2000" dirty="0">
                <a:latin typeface="Comic Sans MS" panose="030F0702030302020204" pitchFamily="66" charset="0"/>
              </a:rPr>
              <a:t>başlamasından önce, bu şemada (</a:t>
            </a:r>
            <a:r>
              <a:rPr lang="tr-TR" sz="2000" dirty="0" smtClean="0">
                <a:latin typeface="Comic Sans MS" panose="030F0702030302020204" pitchFamily="66" charset="0"/>
              </a:rPr>
              <a:t>E) ile </a:t>
            </a:r>
            <a:r>
              <a:rPr lang="tr-TR" sz="2000" dirty="0">
                <a:latin typeface="Comic Sans MS" panose="030F0702030302020204" pitchFamily="66" charset="0"/>
              </a:rPr>
              <a:t>gösterilen bir aktivasyon enerji barajı vardır; bu enerji temin </a:t>
            </a:r>
            <a:r>
              <a:rPr lang="tr-TR" sz="2000" dirty="0" smtClean="0">
                <a:latin typeface="Comic Sans MS" panose="030F0702030302020204" pitchFamily="66" charset="0"/>
              </a:rPr>
              <a:t>edilmeksizin reaksiyonun </a:t>
            </a:r>
            <a:r>
              <a:rPr lang="tr-TR" sz="2000" dirty="0">
                <a:latin typeface="Comic Sans MS" panose="030F0702030302020204" pitchFamily="66" charset="0"/>
              </a:rPr>
              <a:t>başlatılması imkansızdır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Bu </a:t>
            </a:r>
            <a:r>
              <a:rPr lang="tr-TR" sz="2000" dirty="0">
                <a:latin typeface="Comic Sans MS" panose="030F0702030302020204" pitchFamily="66" charset="0"/>
              </a:rPr>
              <a:t>konuda yapılan hesaplamalar neticesinde</a:t>
            </a:r>
            <a:br>
              <a:rPr lang="tr-TR" sz="2000" dirty="0">
                <a:latin typeface="Comic Sans MS" panose="030F0702030302020204" pitchFamily="66" charset="0"/>
              </a:rPr>
            </a:br>
            <a:r>
              <a:rPr lang="tr-TR" sz="2000" dirty="0" err="1">
                <a:latin typeface="Comic Sans MS" panose="030F0702030302020204" pitchFamily="66" charset="0"/>
              </a:rPr>
              <a:t>aktivasyan</a:t>
            </a:r>
            <a:r>
              <a:rPr lang="tr-TR" sz="2000" dirty="0">
                <a:latin typeface="Comic Sans MS" panose="030F0702030302020204" pitchFamily="66" charset="0"/>
              </a:rPr>
              <a:t> enerjisi 50 </a:t>
            </a:r>
            <a:r>
              <a:rPr lang="tr-TR" sz="2000" dirty="0" err="1">
                <a:latin typeface="Comic Sans MS" panose="030F0702030302020204" pitchFamily="66" charset="0"/>
              </a:rPr>
              <a:t>kCal</a:t>
            </a:r>
            <a:r>
              <a:rPr lang="tr-TR" sz="2000" dirty="0">
                <a:latin typeface="Comic Sans MS" panose="030F0702030302020204" pitchFamily="66" charset="0"/>
              </a:rPr>
              <a:t>/</a:t>
            </a:r>
            <a:r>
              <a:rPr lang="tr-TR" sz="2000" dirty="0" err="1">
                <a:latin typeface="Comic Sans MS" panose="030F0702030302020204" pitchFamily="66" charset="0"/>
              </a:rPr>
              <a:t>mol</a:t>
            </a:r>
            <a:r>
              <a:rPr lang="tr-TR" sz="2000" dirty="0">
                <a:latin typeface="Comic Sans MS" panose="030F0702030302020204" pitchFamily="66" charset="0"/>
              </a:rPr>
              <a:t> olan bir reaksiyon ancak 500 </a:t>
            </a:r>
            <a:r>
              <a:rPr lang="tr-TR" sz="2000" baseline="30000" dirty="0" smtClean="0">
                <a:latin typeface="Comic Sans MS" panose="030F0702030302020204" pitchFamily="66" charset="0"/>
              </a:rPr>
              <a:t>0</a:t>
            </a:r>
            <a:r>
              <a:rPr lang="tr-TR" sz="2000" dirty="0" smtClean="0">
                <a:latin typeface="Comic Sans MS" panose="030F0702030302020204" pitchFamily="66" charset="0"/>
              </a:rPr>
              <a:t>C den yüksek sıcaklıkların uygulanması halinde, hissedilebilecek </a:t>
            </a:r>
            <a:r>
              <a:rPr lang="tr-TR" sz="2000" dirty="0">
                <a:latin typeface="Comic Sans MS" panose="030F0702030302020204" pitchFamily="66" charset="0"/>
              </a:rPr>
              <a:t>derecede hız</a:t>
            </a:r>
            <a:br>
              <a:rPr lang="tr-TR" sz="2000" dirty="0">
                <a:latin typeface="Comic Sans MS" panose="030F0702030302020204" pitchFamily="66" charset="0"/>
              </a:rPr>
            </a:br>
            <a:r>
              <a:rPr lang="tr-TR" sz="2000" dirty="0">
                <a:latin typeface="Comic Sans MS" panose="030F0702030302020204" pitchFamily="66" charset="0"/>
              </a:rPr>
              <a:t>kazanabilmektedir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endParaRPr lang="en-GB" sz="2000" baseline="-25000" dirty="0">
              <a:latin typeface="Comic Sans MS" panose="030F0702030302020204" pitchFamily="66" charset="0"/>
            </a:endParaRPr>
          </a:p>
        </p:txBody>
      </p:sp>
      <p:pic>
        <p:nvPicPr>
          <p:cNvPr id="3" name="Resim 2"/>
          <p:cNvPicPr>
            <a:picLocks noChangeAspect="1"/>
          </p:cNvPicPr>
          <p:nvPr/>
        </p:nvPicPr>
        <p:blipFill>
          <a:blip r:embed="rId2"/>
          <a:stretch>
            <a:fillRect/>
          </a:stretch>
        </p:blipFill>
        <p:spPr>
          <a:xfrm>
            <a:off x="1873788" y="3446061"/>
            <a:ext cx="3859628" cy="3132160"/>
          </a:xfrm>
          <a:prstGeom prst="rect">
            <a:avLst/>
          </a:prstGeom>
        </p:spPr>
      </p:pic>
      <p:pic>
        <p:nvPicPr>
          <p:cNvPr id="5" name="Resim 4"/>
          <p:cNvPicPr>
            <a:picLocks noChangeAspect="1"/>
          </p:cNvPicPr>
          <p:nvPr/>
        </p:nvPicPr>
        <p:blipFill>
          <a:blip r:embed="rId3"/>
          <a:stretch>
            <a:fillRect/>
          </a:stretch>
        </p:blipFill>
        <p:spPr>
          <a:xfrm>
            <a:off x="6941347" y="3454021"/>
            <a:ext cx="4029075" cy="3124200"/>
          </a:xfrm>
          <a:prstGeom prst="rect">
            <a:avLst/>
          </a:prstGeom>
        </p:spPr>
      </p:pic>
    </p:spTree>
    <p:extLst>
      <p:ext uri="{BB962C8B-B14F-4D97-AF65-F5344CB8AC3E}">
        <p14:creationId xmlns:p14="http://schemas.microsoft.com/office/powerpoint/2010/main" val="2901720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69242" y="1"/>
            <a:ext cx="10909111" cy="6700914"/>
          </a:xfrm>
        </p:spPr>
        <p:txBody>
          <a:bodyPr numCol="2">
            <a:normAutofit/>
          </a:bodyPr>
          <a:lstStyle/>
          <a:p>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500" b="1" dirty="0">
                <a:latin typeface="Comic Sans MS" panose="030F0702030302020204" pitchFamily="66" charset="0"/>
              </a:rPr>
              <a:t>Genel Uygulamalar</a:t>
            </a:r>
            <a:br>
              <a:rPr lang="tr-TR" sz="2500" b="1" dirty="0">
                <a:latin typeface="Comic Sans MS" panose="030F0702030302020204" pitchFamily="66" charset="0"/>
              </a:rPr>
            </a:br>
            <a:r>
              <a:rPr lang="tr-TR" sz="2000" u="sng" dirty="0">
                <a:latin typeface="Comic Sans MS" panose="030F0702030302020204" pitchFamily="66" charset="0"/>
              </a:rPr>
              <a:t>PROBLEM 3.4: </a:t>
            </a:r>
            <a:r>
              <a:rPr lang="tr-TR" sz="2000" dirty="0">
                <a:latin typeface="Comic Sans MS" panose="030F0702030302020204" pitchFamily="66" charset="0"/>
              </a:rPr>
              <a:t>Bir depoda bulunan sıvı, elektrik motoruyla </a:t>
            </a:r>
            <a:r>
              <a:rPr lang="tr-TR" sz="2000" dirty="0" smtClean="0">
                <a:latin typeface="Comic Sans MS" panose="030F0702030302020204" pitchFamily="66" charset="0"/>
              </a:rPr>
              <a:t>döndürülen bir </a:t>
            </a:r>
            <a:r>
              <a:rPr lang="tr-TR" sz="2000" dirty="0">
                <a:latin typeface="Comic Sans MS" panose="030F0702030302020204" pitchFamily="66" charset="0"/>
              </a:rPr>
              <a:t>palet yardımıyla </a:t>
            </a:r>
            <a:r>
              <a:rPr lang="tr-TR" sz="2000" dirty="0" smtClean="0">
                <a:latin typeface="Comic Sans MS" panose="030F0702030302020204" pitchFamily="66" charset="0"/>
              </a:rPr>
              <a:t>karıştırılmıştır. Paleti </a:t>
            </a:r>
            <a:r>
              <a:rPr lang="tr-TR" sz="2000" dirty="0">
                <a:latin typeface="Comic Sans MS" panose="030F0702030302020204" pitchFamily="66" charset="0"/>
              </a:rPr>
              <a:t>çevirmek</a:t>
            </a:r>
            <a:br>
              <a:rPr lang="tr-TR" sz="2000" dirty="0">
                <a:latin typeface="Comic Sans MS" panose="030F0702030302020204" pitchFamily="66" charset="0"/>
              </a:rPr>
            </a:br>
            <a:r>
              <a:rPr lang="tr-TR" sz="2000" dirty="0">
                <a:latin typeface="Comic Sans MS" panose="030F0702030302020204" pitchFamily="66" charset="0"/>
              </a:rPr>
              <a:t>için 4500 </a:t>
            </a:r>
            <a:r>
              <a:rPr lang="tr-TR" sz="2000" dirty="0" err="1">
                <a:latin typeface="Comic Sans MS" panose="030F0702030302020204" pitchFamily="66" charset="0"/>
              </a:rPr>
              <a:t>kJ</a:t>
            </a:r>
            <a:r>
              <a:rPr lang="tr-TR" sz="2000" dirty="0">
                <a:latin typeface="Comic Sans MS" panose="030F0702030302020204" pitchFamily="66" charset="0"/>
              </a:rPr>
              <a:t> </a:t>
            </a:r>
            <a:r>
              <a:rPr lang="tr-TR" sz="2000" dirty="0" err="1">
                <a:latin typeface="Comic Sans MS" panose="030F0702030302020204" pitchFamily="66" charset="0"/>
              </a:rPr>
              <a:t>luk</a:t>
            </a:r>
            <a:r>
              <a:rPr lang="tr-TR" sz="2000" dirty="0">
                <a:latin typeface="Comic Sans MS" panose="030F0702030302020204" pitchFamily="66" charset="0"/>
              </a:rPr>
              <a:t> bir iş harcanmış ve bu sırada</a:t>
            </a:r>
            <a:br>
              <a:rPr lang="tr-TR" sz="2000" dirty="0">
                <a:latin typeface="Comic Sans MS" panose="030F0702030302020204" pitchFamily="66" charset="0"/>
              </a:rPr>
            </a:br>
            <a:r>
              <a:rPr lang="tr-TR" sz="2000" dirty="0">
                <a:latin typeface="Comic Sans MS" panose="030F0702030302020204" pitchFamily="66" charset="0"/>
              </a:rPr>
              <a:t>depodan çevreye 2000 </a:t>
            </a:r>
            <a:r>
              <a:rPr lang="tr-TR" sz="2000" dirty="0" err="1">
                <a:latin typeface="Comic Sans MS" panose="030F0702030302020204" pitchFamily="66" charset="0"/>
              </a:rPr>
              <a:t>kJ</a:t>
            </a:r>
            <a:r>
              <a:rPr lang="tr-TR" sz="2000" dirty="0">
                <a:latin typeface="Comic Sans MS" panose="030F0702030302020204" pitchFamily="66" charset="0"/>
              </a:rPr>
              <a:t> </a:t>
            </a:r>
            <a:r>
              <a:rPr lang="tr-TR" sz="2000" dirty="0" err="1">
                <a:latin typeface="Comic Sans MS" panose="030F0702030302020204" pitchFamily="66" charset="0"/>
              </a:rPr>
              <a:t>luk</a:t>
            </a:r>
            <a:r>
              <a:rPr lang="tr-TR" sz="2000" dirty="0">
                <a:latin typeface="Comic Sans MS" panose="030F0702030302020204" pitchFamily="66" charset="0"/>
              </a:rPr>
              <a:t> ısı transfer </a:t>
            </a:r>
            <a:r>
              <a:rPr lang="tr-TR" sz="2000" dirty="0" smtClean="0">
                <a:latin typeface="Comic Sans MS" panose="030F0702030302020204" pitchFamily="66" charset="0"/>
              </a:rPr>
              <a:t>edilmiştir. Sıvı </a:t>
            </a:r>
            <a:r>
              <a:rPr lang="tr-TR" sz="2000" dirty="0">
                <a:latin typeface="Comic Sans MS" panose="030F0702030302020204" pitchFamily="66" charset="0"/>
              </a:rPr>
              <a:t>ve depoyu sistem olarak düşünerek, sistemin </a:t>
            </a:r>
            <a:r>
              <a:rPr lang="tr-TR" sz="2000" dirty="0" smtClean="0">
                <a:latin typeface="Comic Sans MS" panose="030F0702030302020204" pitchFamily="66" charset="0"/>
              </a:rPr>
              <a:t>iç enerji </a:t>
            </a:r>
            <a:r>
              <a:rPr lang="tr-TR" sz="2000" dirty="0">
                <a:latin typeface="Comic Sans MS" panose="030F0702030302020204" pitchFamily="66" charset="0"/>
              </a:rPr>
              <a:t>değişimini bulunuz</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ÇÖZÜM</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el-GR" sz="2000" dirty="0" smtClean="0">
                <a:latin typeface="Comic Sans MS" panose="030F0702030302020204" pitchFamily="66" charset="0"/>
              </a:rPr>
              <a:t>Δ</a:t>
            </a:r>
            <a:r>
              <a:rPr lang="tr-TR" sz="2000" dirty="0" smtClean="0">
                <a:latin typeface="Comic Sans MS" panose="030F0702030302020204" pitchFamily="66" charset="0"/>
              </a:rPr>
              <a:t>U= </a:t>
            </a:r>
            <a:r>
              <a:rPr lang="el-GR" sz="2000" dirty="0" smtClean="0">
                <a:latin typeface="Comic Sans MS" panose="030F0702030302020204" pitchFamily="66" charset="0"/>
              </a:rPr>
              <a:t>Δ</a:t>
            </a:r>
            <a:r>
              <a:rPr lang="tr-TR" sz="2000" dirty="0" smtClean="0">
                <a:latin typeface="Comic Sans MS" panose="030F0702030302020204" pitchFamily="66" charset="0"/>
              </a:rPr>
              <a:t>W </a:t>
            </a:r>
            <a:r>
              <a:rPr lang="tr-TR" sz="2000" dirty="0">
                <a:latin typeface="Comic Sans MS" panose="030F0702030302020204" pitchFamily="66" charset="0"/>
              </a:rPr>
              <a:t>+ </a:t>
            </a:r>
            <a:r>
              <a:rPr lang="el-GR" sz="2000" dirty="0" smtClean="0">
                <a:latin typeface="Comic Sans MS" panose="030F0702030302020204" pitchFamily="66" charset="0"/>
              </a:rPr>
              <a:t>Δ</a:t>
            </a:r>
            <a:r>
              <a:rPr lang="tr-TR" sz="2000" dirty="0" smtClean="0">
                <a:latin typeface="Comic Sans MS" panose="030F0702030302020204" pitchFamily="66" charset="0"/>
              </a:rPr>
              <a:t>Q</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eşitliğinde, işaretlere dikkat edilmek suretiyle değerler </a:t>
            </a:r>
            <a:r>
              <a:rPr lang="tr-TR" sz="2000" dirty="0" smtClean="0">
                <a:latin typeface="Comic Sans MS" panose="030F0702030302020204" pitchFamily="66" charset="0"/>
              </a:rPr>
              <a:t>yerine konarak</a:t>
            </a:r>
            <a:r>
              <a:rPr lang="tr-TR" sz="2000" dirty="0">
                <a:latin typeface="Comic Sans MS" panose="030F0702030302020204" pitchFamily="66" charset="0"/>
              </a:rPr>
              <a:t>, </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el-GR" sz="2000" dirty="0" smtClean="0">
                <a:latin typeface="Comic Sans MS" panose="030F0702030302020204" pitchFamily="66" charset="0"/>
              </a:rPr>
              <a:t>Δ</a:t>
            </a:r>
            <a:r>
              <a:rPr lang="tr-TR" sz="2000" dirty="0">
                <a:latin typeface="Comic Sans MS" panose="030F0702030302020204" pitchFamily="66" charset="0"/>
              </a:rPr>
              <a:t>U =(+4500 ) + (–2000) </a:t>
            </a:r>
            <a:r>
              <a:rPr lang="tr-TR" sz="2000" dirty="0" smtClean="0">
                <a:latin typeface="Comic Sans MS" panose="030F0702030302020204" pitchFamily="66" charset="0"/>
              </a:rPr>
              <a:t/>
            </a:r>
            <a:br>
              <a:rPr lang="tr-TR" sz="2000" dirty="0" smtClean="0">
                <a:latin typeface="Comic Sans MS" panose="030F0702030302020204" pitchFamily="66" charset="0"/>
              </a:rPr>
            </a:br>
            <a:r>
              <a:rPr lang="el-GR" sz="2000" dirty="0" smtClean="0">
                <a:latin typeface="Comic Sans MS" panose="030F0702030302020204" pitchFamily="66" charset="0"/>
              </a:rPr>
              <a:t>Δ</a:t>
            </a:r>
            <a:r>
              <a:rPr lang="tr-TR" sz="2000" dirty="0">
                <a:latin typeface="Comic Sans MS" panose="030F0702030302020204" pitchFamily="66" charset="0"/>
              </a:rPr>
              <a:t>U = 2500 </a:t>
            </a:r>
            <a:r>
              <a:rPr lang="tr-TR" sz="2000" dirty="0" err="1" smtClean="0">
                <a:latin typeface="Comic Sans MS" panose="030F0702030302020204" pitchFamily="66" charset="0"/>
              </a:rPr>
              <a:t>kJ</a:t>
            </a:r>
            <a:r>
              <a:rPr lang="tr-TR" sz="2000" dirty="0" smtClean="0">
                <a:latin typeface="Comic Sans MS" panose="030F0702030302020204" pitchFamily="66" charset="0"/>
              </a:rPr>
              <a:t> bulunur</a:t>
            </a:r>
            <a:r>
              <a:rPr lang="tr-TR" sz="2000" dirty="0">
                <a:latin typeface="Comic Sans MS" panose="030F0702030302020204" pitchFamily="66" charset="0"/>
              </a:rPr>
              <a:t>.</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u="sng" dirty="0">
                <a:latin typeface="Comic Sans MS" panose="030F0702030302020204" pitchFamily="66" charset="0"/>
              </a:rPr>
              <a:t>PROBLEM 3.5:</a:t>
            </a:r>
            <a:r>
              <a:rPr lang="tr-TR" sz="2000" dirty="0">
                <a:latin typeface="Comic Sans MS" panose="030F0702030302020204" pitchFamily="66" charset="0"/>
              </a:rPr>
              <a:t> Bir elektrik motoru mekanik iş olarak çevreye </a:t>
            </a:r>
            <a:r>
              <a:rPr lang="tr-TR" sz="2000" dirty="0" smtClean="0">
                <a:latin typeface="Comic Sans MS" panose="030F0702030302020204" pitchFamily="66" charset="0"/>
              </a:rPr>
              <a:t>saniyede 15 </a:t>
            </a:r>
            <a:r>
              <a:rPr lang="tr-TR" sz="2000" dirty="0" err="1">
                <a:latin typeface="Comic Sans MS" panose="030F0702030302020204" pitchFamily="66" charset="0"/>
              </a:rPr>
              <a:t>kJ</a:t>
            </a:r>
            <a:r>
              <a:rPr lang="tr-TR" sz="2000" dirty="0">
                <a:latin typeface="Comic Sans MS" panose="030F0702030302020204" pitchFamily="66" charset="0"/>
              </a:rPr>
              <a:t> elektrik üretirken, aynı zamanda 2 </a:t>
            </a:r>
            <a:r>
              <a:rPr lang="tr-TR" sz="2000" dirty="0" err="1">
                <a:latin typeface="Comic Sans MS" panose="030F0702030302020204" pitchFamily="66" charset="0"/>
              </a:rPr>
              <a:t>kJ</a:t>
            </a:r>
            <a:r>
              <a:rPr lang="tr-TR" sz="2000" dirty="0">
                <a:latin typeface="Comic Sans MS" panose="030F0702030302020204" pitchFamily="66" charset="0"/>
              </a:rPr>
              <a:t> ısı yaymaktadır.</a:t>
            </a:r>
            <a:br>
              <a:rPr lang="tr-TR" sz="2000" dirty="0">
                <a:latin typeface="Comic Sans MS" panose="030F0702030302020204" pitchFamily="66" charset="0"/>
              </a:rPr>
            </a:br>
            <a:r>
              <a:rPr lang="tr-TR" sz="2000" dirty="0">
                <a:latin typeface="Comic Sans MS" panose="030F0702030302020204" pitchFamily="66" charset="0"/>
              </a:rPr>
              <a:t>Elektrik motorundaki iç enerji değişimi ne</a:t>
            </a:r>
            <a:br>
              <a:rPr lang="tr-TR" sz="2000" dirty="0">
                <a:latin typeface="Comic Sans MS" panose="030F0702030302020204" pitchFamily="66" charset="0"/>
              </a:rPr>
            </a:br>
            <a:r>
              <a:rPr lang="tr-TR" sz="2000" dirty="0">
                <a:latin typeface="Comic Sans MS" panose="030F0702030302020204" pitchFamily="66" charset="0"/>
              </a:rPr>
              <a:t>kadardır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ÇÖZÜM</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Eğer elektrik motoru çevreye saniyede 15 </a:t>
            </a:r>
            <a:r>
              <a:rPr lang="tr-TR" sz="2000" dirty="0" err="1">
                <a:latin typeface="Comic Sans MS" panose="030F0702030302020204" pitchFamily="66" charset="0"/>
              </a:rPr>
              <a:t>kJ</a:t>
            </a:r>
            <a:r>
              <a:rPr lang="tr-TR" sz="2000" dirty="0">
                <a:latin typeface="Comic Sans MS" panose="030F0702030302020204" pitchFamily="66" charset="0"/>
              </a:rPr>
              <a:t> mekanik iş </a:t>
            </a:r>
            <a:r>
              <a:rPr lang="tr-TR" sz="2000" dirty="0" smtClean="0">
                <a:latin typeface="Comic Sans MS" panose="030F0702030302020204" pitchFamily="66" charset="0"/>
              </a:rPr>
              <a:t>yapıyor ve </a:t>
            </a:r>
            <a:r>
              <a:rPr lang="tr-TR" sz="2000" dirty="0">
                <a:latin typeface="Comic Sans MS" panose="030F0702030302020204" pitchFamily="66" charset="0"/>
              </a:rPr>
              <a:t>aynı zamanda 2 </a:t>
            </a:r>
            <a:r>
              <a:rPr lang="tr-TR" sz="2000" dirty="0" err="1">
                <a:latin typeface="Comic Sans MS" panose="030F0702030302020204" pitchFamily="66" charset="0"/>
              </a:rPr>
              <a:t>kJ</a:t>
            </a:r>
            <a:r>
              <a:rPr lang="tr-TR" sz="2000" dirty="0">
                <a:latin typeface="Comic Sans MS" panose="030F0702030302020204" pitchFamily="66" charset="0"/>
              </a:rPr>
              <a:t> ısı yayıyorsa saniyedeki iç enerji değişimi</a:t>
            </a:r>
            <a:br>
              <a:rPr lang="tr-TR" sz="2000" dirty="0">
                <a:latin typeface="Comic Sans MS" panose="030F0702030302020204" pitchFamily="66" charset="0"/>
              </a:rPr>
            </a:br>
            <a:r>
              <a:rPr lang="el-GR" sz="2000" dirty="0">
                <a:latin typeface="Comic Sans MS" panose="030F0702030302020204" pitchFamily="66" charset="0"/>
              </a:rPr>
              <a:t>Δ</a:t>
            </a:r>
            <a:r>
              <a:rPr lang="tr-TR" sz="2000" dirty="0">
                <a:latin typeface="Comic Sans MS" panose="030F0702030302020204" pitchFamily="66" charset="0"/>
              </a:rPr>
              <a:t>U =U</a:t>
            </a:r>
            <a:r>
              <a:rPr lang="tr-TR" sz="2000" baseline="-25000" dirty="0">
                <a:latin typeface="Comic Sans MS" panose="030F0702030302020204" pitchFamily="66" charset="0"/>
              </a:rPr>
              <a:t>2</a:t>
            </a:r>
            <a:r>
              <a:rPr lang="tr-TR" sz="2000" dirty="0">
                <a:latin typeface="Comic Sans MS" panose="030F0702030302020204" pitchFamily="66" charset="0"/>
              </a:rPr>
              <a:t> – U</a:t>
            </a:r>
            <a:r>
              <a:rPr lang="tr-TR" sz="2000" baseline="-25000" dirty="0">
                <a:latin typeface="Comic Sans MS" panose="030F0702030302020204" pitchFamily="66" charset="0"/>
              </a:rPr>
              <a:t>1</a:t>
            </a:r>
            <a:r>
              <a:rPr lang="tr-TR" sz="2000" dirty="0">
                <a:latin typeface="Comic Sans MS" panose="030F0702030302020204" pitchFamily="66" charset="0"/>
              </a:rPr>
              <a:t> = Q + W</a:t>
            </a:r>
            <a:br>
              <a:rPr lang="tr-TR" sz="2000" dirty="0">
                <a:latin typeface="Comic Sans MS" panose="030F0702030302020204" pitchFamily="66" charset="0"/>
              </a:rPr>
            </a:br>
            <a:r>
              <a:rPr lang="el-GR" sz="2000" dirty="0">
                <a:latin typeface="Comic Sans MS" panose="030F0702030302020204" pitchFamily="66" charset="0"/>
              </a:rPr>
              <a:t>Δ</a:t>
            </a:r>
            <a:r>
              <a:rPr lang="tr-TR" sz="2000" dirty="0">
                <a:latin typeface="Comic Sans MS" panose="030F0702030302020204" pitchFamily="66" charset="0"/>
              </a:rPr>
              <a:t>U = - 2 </a:t>
            </a:r>
            <a:r>
              <a:rPr lang="tr-TR" sz="2000" dirty="0" err="1">
                <a:latin typeface="Comic Sans MS" panose="030F0702030302020204" pitchFamily="66" charset="0"/>
              </a:rPr>
              <a:t>kJ</a:t>
            </a:r>
            <a:r>
              <a:rPr lang="tr-TR" sz="2000" dirty="0">
                <a:latin typeface="Comic Sans MS" panose="030F0702030302020204" pitchFamily="66" charset="0"/>
              </a:rPr>
              <a:t> - 15 </a:t>
            </a:r>
            <a:r>
              <a:rPr lang="tr-TR" sz="2000" dirty="0" err="1">
                <a:latin typeface="Comic Sans MS" panose="030F0702030302020204" pitchFamily="66" charset="0"/>
              </a:rPr>
              <a:t>kJ</a:t>
            </a:r>
            <a:r>
              <a:rPr lang="tr-TR" sz="2000" dirty="0">
                <a:latin typeface="Comic Sans MS" panose="030F0702030302020204" pitchFamily="66" charset="0"/>
              </a:rPr>
              <a:t/>
            </a:r>
            <a:br>
              <a:rPr lang="tr-TR" sz="2000" dirty="0">
                <a:latin typeface="Comic Sans MS" panose="030F0702030302020204" pitchFamily="66" charset="0"/>
              </a:rPr>
            </a:br>
            <a:r>
              <a:rPr lang="el-GR" sz="2000" dirty="0">
                <a:latin typeface="Comic Sans MS" panose="030F0702030302020204" pitchFamily="66" charset="0"/>
              </a:rPr>
              <a:t>Δ</a:t>
            </a:r>
            <a:r>
              <a:rPr lang="tr-TR" sz="2000" dirty="0">
                <a:latin typeface="Comic Sans MS" panose="030F0702030302020204" pitchFamily="66" charset="0"/>
              </a:rPr>
              <a:t>U = -17 </a:t>
            </a:r>
            <a:r>
              <a:rPr lang="tr-TR" sz="2000" dirty="0" err="1">
                <a:latin typeface="Comic Sans MS" panose="030F0702030302020204" pitchFamily="66" charset="0"/>
              </a:rPr>
              <a:t>kJ</a:t>
            </a:r>
            <a:r>
              <a:rPr lang="tr-TR" sz="2000" dirty="0">
                <a:latin typeface="Comic Sans MS" panose="030F0702030302020204" pitchFamily="66" charset="0"/>
              </a:rPr>
              <a:t>, bulunur.</a:t>
            </a:r>
            <a:br>
              <a:rPr lang="tr-TR" sz="2000" dirty="0">
                <a:latin typeface="Comic Sans MS" panose="030F0702030302020204" pitchFamily="66" charset="0"/>
              </a:rPr>
            </a:br>
            <a:r>
              <a:rPr lang="tr-TR" sz="2000" dirty="0">
                <a:latin typeface="Comic Sans MS" panose="030F0702030302020204" pitchFamily="66" charset="0"/>
              </a:rPr>
              <a:t>Yani, sistem yüksek bir iç enerji konumundan daha düşük bir </a:t>
            </a:r>
            <a:r>
              <a:rPr lang="tr-TR" sz="2000" dirty="0" smtClean="0">
                <a:latin typeface="Comic Sans MS" panose="030F0702030302020204" pitchFamily="66" charset="0"/>
              </a:rPr>
              <a:t>iç enerji </a:t>
            </a:r>
            <a:r>
              <a:rPr lang="tr-TR" sz="2000" dirty="0">
                <a:latin typeface="Comic Sans MS" panose="030F0702030302020204" pitchFamily="66" charset="0"/>
              </a:rPr>
              <a:t>konumuna geçmiştir (enerji kaybına uğramıştır.).</a:t>
            </a:r>
            <a:br>
              <a:rPr lang="tr-TR" sz="2000" dirty="0">
                <a:latin typeface="Comic Sans MS" panose="030F0702030302020204" pitchFamily="66" charset="0"/>
              </a:rPr>
            </a:br>
            <a:endParaRPr lang="en-GB" sz="2000" baseline="-25000" dirty="0">
              <a:latin typeface="Comic Sans MS" panose="030F0702030302020204" pitchFamily="66" charset="0"/>
            </a:endParaRPr>
          </a:p>
        </p:txBody>
      </p:sp>
    </p:spTree>
    <p:extLst>
      <p:ext uri="{BB962C8B-B14F-4D97-AF65-F5344CB8AC3E}">
        <p14:creationId xmlns:p14="http://schemas.microsoft.com/office/powerpoint/2010/main" val="893782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69242" y="1"/>
            <a:ext cx="10909111" cy="6700914"/>
          </a:xfrm>
        </p:spPr>
        <p:txBody>
          <a:bodyPr numCol="2">
            <a:normAutofit fontScale="90000"/>
          </a:bodyPr>
          <a:lstStyle/>
          <a:p>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500" b="1" dirty="0">
                <a:latin typeface="Comic Sans MS" panose="030F0702030302020204" pitchFamily="66" charset="0"/>
              </a:rPr>
              <a:t>Genel Uygulamalar</a:t>
            </a:r>
            <a:br>
              <a:rPr lang="tr-TR" sz="2500" b="1"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u="sng" dirty="0">
                <a:latin typeface="Comic Sans MS" panose="030F0702030302020204" pitchFamily="66" charset="0"/>
              </a:rPr>
              <a:t>PROBLEM 3.6</a:t>
            </a:r>
            <a:r>
              <a:rPr lang="tr-TR" sz="2000" dirty="0">
                <a:latin typeface="Comic Sans MS" panose="030F0702030302020204" pitchFamily="66" charset="0"/>
              </a:rPr>
              <a:t>: Bir sistem 200 </a:t>
            </a:r>
            <a:r>
              <a:rPr lang="tr-TR" sz="2000" dirty="0" err="1">
                <a:latin typeface="Comic Sans MS" panose="030F0702030302020204" pitchFamily="66" charset="0"/>
              </a:rPr>
              <a:t>kJ</a:t>
            </a:r>
            <a:r>
              <a:rPr lang="tr-TR" sz="2000" dirty="0">
                <a:latin typeface="Comic Sans MS" panose="030F0702030302020204" pitchFamily="66" charset="0"/>
              </a:rPr>
              <a:t> ısı alıp bunun 40 </a:t>
            </a:r>
            <a:r>
              <a:rPr lang="tr-TR" sz="2000" dirty="0" err="1">
                <a:latin typeface="Comic Sans MS" panose="030F0702030302020204" pitchFamily="66" charset="0"/>
              </a:rPr>
              <a:t>kJ’lük</a:t>
            </a:r>
            <a:r>
              <a:rPr lang="tr-TR" sz="2000" dirty="0">
                <a:latin typeface="Comic Sans MS" panose="030F0702030302020204" pitchFamily="66" charset="0"/>
              </a:rPr>
              <a:t> kısmını </a:t>
            </a:r>
            <a:r>
              <a:rPr lang="tr-TR" sz="2000" dirty="0" smtClean="0">
                <a:latin typeface="Comic Sans MS" panose="030F0702030302020204" pitchFamily="66" charset="0"/>
              </a:rPr>
              <a:t>mekanik iş </a:t>
            </a:r>
            <a:r>
              <a:rPr lang="tr-TR" sz="2000" dirty="0">
                <a:latin typeface="Comic Sans MS" panose="030F0702030302020204" pitchFamily="66" charset="0"/>
              </a:rPr>
              <a:t>olarak çevreye harcamış olsun. Buna </a:t>
            </a:r>
            <a:r>
              <a:rPr lang="tr-TR" sz="2000" dirty="0" smtClean="0">
                <a:latin typeface="Comic Sans MS" panose="030F0702030302020204" pitchFamily="66" charset="0"/>
              </a:rPr>
              <a:t>göre sistemin </a:t>
            </a:r>
            <a:r>
              <a:rPr lang="tr-TR" sz="2000" dirty="0">
                <a:latin typeface="Comic Sans MS" panose="030F0702030302020204" pitchFamily="66" charset="0"/>
              </a:rPr>
              <a:t>iç enerji değişimi ne olur?</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ÇÖZÜM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el-GR" sz="2000" dirty="0">
                <a:latin typeface="Comic Sans MS" panose="030F0702030302020204" pitchFamily="66" charset="0"/>
              </a:rPr>
              <a:t>Δ</a:t>
            </a:r>
            <a:r>
              <a:rPr lang="tr-TR" sz="2000" dirty="0">
                <a:latin typeface="Comic Sans MS" panose="030F0702030302020204" pitchFamily="66" charset="0"/>
              </a:rPr>
              <a:t>U =U</a:t>
            </a:r>
            <a:r>
              <a:rPr lang="tr-TR" sz="2000" baseline="-25000" dirty="0">
                <a:latin typeface="Comic Sans MS" panose="030F0702030302020204" pitchFamily="66" charset="0"/>
              </a:rPr>
              <a:t>2</a:t>
            </a:r>
            <a:r>
              <a:rPr lang="tr-TR" sz="2000" dirty="0">
                <a:latin typeface="Comic Sans MS" panose="030F0702030302020204" pitchFamily="66" charset="0"/>
              </a:rPr>
              <a:t> – U</a:t>
            </a:r>
            <a:r>
              <a:rPr lang="tr-TR" sz="2000" baseline="-25000" dirty="0">
                <a:latin typeface="Comic Sans MS" panose="030F0702030302020204" pitchFamily="66" charset="0"/>
              </a:rPr>
              <a:t>1</a:t>
            </a:r>
            <a:r>
              <a:rPr lang="tr-TR" sz="2000" dirty="0">
                <a:latin typeface="Comic Sans MS" panose="030F0702030302020204" pitchFamily="66" charset="0"/>
              </a:rPr>
              <a:t> = </a:t>
            </a:r>
            <a:r>
              <a:rPr lang="el-GR" sz="2000" dirty="0">
                <a:latin typeface="Comic Sans MS" panose="030F0702030302020204" pitchFamily="66" charset="0"/>
              </a:rPr>
              <a:t>Δ</a:t>
            </a:r>
            <a:r>
              <a:rPr lang="tr-TR" sz="2000" dirty="0">
                <a:latin typeface="Comic Sans MS" panose="030F0702030302020204" pitchFamily="66" charset="0"/>
              </a:rPr>
              <a:t>Q + </a:t>
            </a:r>
            <a:r>
              <a:rPr lang="el-GR" sz="2000" dirty="0">
                <a:latin typeface="Comic Sans MS" panose="030F0702030302020204" pitchFamily="66" charset="0"/>
              </a:rPr>
              <a:t>Δ </a:t>
            </a:r>
            <a:r>
              <a:rPr lang="tr-TR" sz="2000" dirty="0">
                <a:latin typeface="Comic Sans MS" panose="030F0702030302020204" pitchFamily="66" charset="0"/>
              </a:rPr>
              <a:t>W</a:t>
            </a:r>
            <a:br>
              <a:rPr lang="tr-TR" sz="2000" dirty="0">
                <a:latin typeface="Comic Sans MS" panose="030F0702030302020204" pitchFamily="66" charset="0"/>
              </a:rPr>
            </a:br>
            <a:r>
              <a:rPr lang="tr-TR" sz="2000" dirty="0">
                <a:latin typeface="Comic Sans MS" panose="030F0702030302020204" pitchFamily="66" charset="0"/>
              </a:rPr>
              <a:t>ifadesinde</a:t>
            </a:r>
            <a:r>
              <a:rPr lang="tr-TR" sz="2000" dirty="0" smtClean="0">
                <a:latin typeface="Comic Sans MS" panose="030F0702030302020204" pitchFamily="66" charset="0"/>
              </a:rPr>
              <a:t>, işaretlere </a:t>
            </a:r>
            <a:r>
              <a:rPr lang="tr-TR" sz="2000" dirty="0">
                <a:latin typeface="Comic Sans MS" panose="030F0702030302020204" pitchFamily="66" charset="0"/>
              </a:rPr>
              <a:t>dikkat edilmek suretiyle değerler </a:t>
            </a:r>
            <a:r>
              <a:rPr lang="tr-TR" sz="2000" dirty="0" smtClean="0">
                <a:latin typeface="Comic Sans MS" panose="030F0702030302020204" pitchFamily="66" charset="0"/>
              </a:rPr>
              <a:t>yerine konarak,</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el-GR" sz="2000" dirty="0">
                <a:latin typeface="Comic Sans MS" panose="030F0702030302020204" pitchFamily="66" charset="0"/>
              </a:rPr>
              <a:t>Δ </a:t>
            </a:r>
            <a:r>
              <a:rPr lang="tr-TR" sz="2000" dirty="0">
                <a:latin typeface="Comic Sans MS" panose="030F0702030302020204" pitchFamily="66" charset="0"/>
              </a:rPr>
              <a:t>Q = +200 </a:t>
            </a:r>
            <a:r>
              <a:rPr lang="tr-TR" sz="2000" dirty="0" err="1">
                <a:latin typeface="Comic Sans MS" panose="030F0702030302020204" pitchFamily="66" charset="0"/>
              </a:rPr>
              <a:t>kJ</a:t>
            </a:r>
            <a:r>
              <a:rPr lang="tr-TR" sz="2000" dirty="0">
                <a:latin typeface="Comic Sans MS" panose="030F0702030302020204" pitchFamily="66" charset="0"/>
              </a:rPr>
              <a:t> (sistemin kazandığı ısı, artı işaretli)</a:t>
            </a:r>
            <a:br>
              <a:rPr lang="tr-TR" sz="2000" dirty="0">
                <a:latin typeface="Comic Sans MS" panose="030F0702030302020204" pitchFamily="66" charset="0"/>
              </a:rPr>
            </a:br>
            <a:r>
              <a:rPr lang="el-GR" sz="2000" dirty="0">
                <a:latin typeface="Comic Sans MS" panose="030F0702030302020204" pitchFamily="66" charset="0"/>
              </a:rPr>
              <a:t>Δ </a:t>
            </a:r>
            <a:r>
              <a:rPr lang="tr-TR" sz="2000" dirty="0">
                <a:latin typeface="Comic Sans MS" panose="030F0702030302020204" pitchFamily="66" charset="0"/>
              </a:rPr>
              <a:t>W = – 40 </a:t>
            </a:r>
            <a:r>
              <a:rPr lang="tr-TR" sz="2000" dirty="0" err="1">
                <a:latin typeface="Comic Sans MS" panose="030F0702030302020204" pitchFamily="66" charset="0"/>
              </a:rPr>
              <a:t>kJ</a:t>
            </a:r>
            <a:r>
              <a:rPr lang="tr-TR" sz="2000" dirty="0">
                <a:latin typeface="Comic Sans MS" panose="030F0702030302020204" pitchFamily="66" charset="0"/>
              </a:rPr>
              <a:t> (sistemin kaybettiği ısı, eksi işaretli)</a:t>
            </a:r>
            <a:br>
              <a:rPr lang="tr-TR" sz="2000" dirty="0">
                <a:latin typeface="Comic Sans MS" panose="030F0702030302020204" pitchFamily="66" charset="0"/>
              </a:rPr>
            </a:br>
            <a:r>
              <a:rPr lang="el-GR" sz="2000" dirty="0">
                <a:latin typeface="Comic Sans MS" panose="030F0702030302020204" pitchFamily="66" charset="0"/>
              </a:rPr>
              <a:t>Δ</a:t>
            </a:r>
            <a:r>
              <a:rPr lang="tr-TR" sz="2000" dirty="0">
                <a:latin typeface="Comic Sans MS" panose="030F0702030302020204" pitchFamily="66" charset="0"/>
              </a:rPr>
              <a:t>U = +200 </a:t>
            </a:r>
            <a:r>
              <a:rPr lang="tr-TR" sz="2000" dirty="0" err="1">
                <a:latin typeface="Comic Sans MS" panose="030F0702030302020204" pitchFamily="66" charset="0"/>
              </a:rPr>
              <a:t>kJ</a:t>
            </a:r>
            <a:r>
              <a:rPr lang="tr-TR" sz="2000" dirty="0">
                <a:latin typeface="Comic Sans MS" panose="030F0702030302020204" pitchFamily="66" charset="0"/>
              </a:rPr>
              <a:t> + (–40 </a:t>
            </a:r>
            <a:r>
              <a:rPr lang="tr-TR" sz="2000" dirty="0" err="1">
                <a:latin typeface="Comic Sans MS" panose="030F0702030302020204" pitchFamily="66" charset="0"/>
              </a:rPr>
              <a:t>kJ</a:t>
            </a:r>
            <a:r>
              <a:rPr lang="tr-TR" sz="2000" dirty="0">
                <a:latin typeface="Comic Sans MS" panose="030F0702030302020204" pitchFamily="66" charset="0"/>
              </a:rPr>
              <a:t>)</a:t>
            </a:r>
            <a:br>
              <a:rPr lang="tr-TR" sz="2000" dirty="0">
                <a:latin typeface="Comic Sans MS" panose="030F0702030302020204" pitchFamily="66" charset="0"/>
              </a:rPr>
            </a:br>
            <a:r>
              <a:rPr lang="el-GR" sz="2000" dirty="0">
                <a:latin typeface="Comic Sans MS" panose="030F0702030302020204" pitchFamily="66" charset="0"/>
              </a:rPr>
              <a:t>Δ</a:t>
            </a:r>
            <a:r>
              <a:rPr lang="tr-TR" sz="2000" dirty="0">
                <a:latin typeface="Comic Sans MS" panose="030F0702030302020204" pitchFamily="66" charset="0"/>
              </a:rPr>
              <a:t>U = 160 </a:t>
            </a:r>
            <a:r>
              <a:rPr lang="tr-TR" sz="2000" dirty="0" err="1">
                <a:latin typeface="Comic Sans MS" panose="030F0702030302020204" pitchFamily="66" charset="0"/>
              </a:rPr>
              <a:t>kJ</a:t>
            </a:r>
            <a:r>
              <a:rPr lang="tr-TR" sz="2000" dirty="0">
                <a:latin typeface="Comic Sans MS" panose="030F0702030302020204" pitchFamily="66" charset="0"/>
              </a:rPr>
              <a:t> , bulunur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u="sng" dirty="0">
                <a:latin typeface="Comic Sans MS" panose="030F0702030302020204" pitchFamily="66" charset="0"/>
              </a:rPr>
              <a:t>PROBLEM 3.7:</a:t>
            </a:r>
            <a:r>
              <a:rPr lang="tr-TR" sz="2000" dirty="0">
                <a:latin typeface="Comic Sans MS" panose="030F0702030302020204" pitchFamily="66" charset="0"/>
              </a:rPr>
              <a:t> Bir piston ve silindir düzeninde ilk hacim 0,1 m</a:t>
            </a:r>
            <a:r>
              <a:rPr lang="tr-TR" sz="2000" baseline="30000" dirty="0">
                <a:latin typeface="Comic Sans MS" panose="030F0702030302020204" pitchFamily="66" charset="0"/>
              </a:rPr>
              <a:t>3</a:t>
            </a:r>
            <a:r>
              <a:rPr lang="tr-TR" sz="2000" dirty="0">
                <a:latin typeface="Comic Sans MS" panose="030F0702030302020204" pitchFamily="66" charset="0"/>
              </a:rPr>
              <a:t> </a:t>
            </a:r>
            <a:r>
              <a:rPr lang="tr-TR" sz="2000" dirty="0" smtClean="0">
                <a:latin typeface="Comic Sans MS" panose="030F0702030302020204" pitchFamily="66" charset="0"/>
              </a:rPr>
              <a:t>olup, içerisinde </a:t>
            </a:r>
            <a:r>
              <a:rPr lang="tr-TR" sz="2000" dirty="0">
                <a:latin typeface="Comic Sans MS" panose="030F0702030302020204" pitchFamily="66" charset="0"/>
              </a:rPr>
              <a:t>150 </a:t>
            </a:r>
            <a:r>
              <a:rPr lang="tr-TR" sz="2000" dirty="0" err="1">
                <a:latin typeface="Comic Sans MS" panose="030F0702030302020204" pitchFamily="66" charset="0"/>
              </a:rPr>
              <a:t>kPa</a:t>
            </a:r>
            <a:r>
              <a:rPr lang="tr-TR" sz="2000" dirty="0">
                <a:latin typeface="Comic Sans MS" panose="030F0702030302020204" pitchFamily="66" charset="0"/>
              </a:rPr>
              <a:t> basınç ve 25 </a:t>
            </a:r>
            <a:r>
              <a:rPr lang="tr-TR" sz="2000" baseline="30000" dirty="0" err="1" smtClean="0">
                <a:latin typeface="Comic Sans MS" panose="030F0702030302020204" pitchFamily="66" charset="0"/>
              </a:rPr>
              <a:t>o</a:t>
            </a:r>
            <a:r>
              <a:rPr lang="tr-TR" sz="2000" dirty="0" err="1" smtClean="0">
                <a:latin typeface="Comic Sans MS" panose="030F0702030302020204" pitchFamily="66" charset="0"/>
              </a:rPr>
              <a:t>C</a:t>
            </a:r>
            <a:r>
              <a:rPr lang="tr-TR" sz="2000" dirty="0" smtClean="0">
                <a:latin typeface="Comic Sans MS" panose="030F0702030302020204" pitchFamily="66" charset="0"/>
              </a:rPr>
              <a:t> </a:t>
            </a:r>
            <a:r>
              <a:rPr lang="tr-TR" sz="2000" dirty="0">
                <a:latin typeface="Comic Sans MS" panose="030F0702030302020204" pitchFamily="66" charset="0"/>
              </a:rPr>
              <a:t>sıcaklıkta </a:t>
            </a:r>
            <a:r>
              <a:rPr lang="tr-TR" sz="2000" dirty="0" smtClean="0">
                <a:latin typeface="Comic Sans MS" panose="030F0702030302020204" pitchFamily="66" charset="0"/>
              </a:rPr>
              <a:t>azot (nitrojen</a:t>
            </a:r>
            <a:r>
              <a:rPr lang="tr-TR" sz="2000" dirty="0">
                <a:latin typeface="Comic Sans MS" panose="030F0702030302020204" pitchFamily="66" charset="0"/>
              </a:rPr>
              <a:t>) bulunmaktadır. </a:t>
            </a:r>
            <a:r>
              <a:rPr lang="tr-TR" sz="2000" dirty="0" smtClean="0">
                <a:latin typeface="Comic Sans MS" panose="030F0702030302020204" pitchFamily="66" charset="0"/>
              </a:rPr>
              <a:t>Piston</a:t>
            </a:r>
            <a:r>
              <a:rPr lang="tr-TR" sz="2000" dirty="0">
                <a:latin typeface="Comic Sans MS" panose="030F0702030302020204" pitchFamily="66" charset="0"/>
              </a:rPr>
              <a:t>, azotun basıncı 1 </a:t>
            </a:r>
            <a:r>
              <a:rPr lang="tr-TR" sz="2000" dirty="0" err="1" smtClean="0">
                <a:latin typeface="Comic Sans MS" panose="030F0702030302020204" pitchFamily="66" charset="0"/>
              </a:rPr>
              <a:t>Mpa</a:t>
            </a:r>
            <a:r>
              <a:rPr lang="tr-TR" sz="2000" dirty="0" smtClean="0">
                <a:latin typeface="Comic Sans MS" panose="030F0702030302020204" pitchFamily="66" charset="0"/>
              </a:rPr>
              <a:t> ve </a:t>
            </a:r>
            <a:r>
              <a:rPr lang="tr-TR" sz="2000" dirty="0">
                <a:latin typeface="Comic Sans MS" panose="030F0702030302020204" pitchFamily="66" charset="0"/>
              </a:rPr>
              <a:t>sıcaklığı 150 </a:t>
            </a:r>
            <a:r>
              <a:rPr lang="tr-TR" sz="2000" baseline="30000" dirty="0">
                <a:latin typeface="Comic Sans MS" panose="030F0702030302020204" pitchFamily="66" charset="0"/>
              </a:rPr>
              <a:t>0</a:t>
            </a:r>
            <a:r>
              <a:rPr lang="tr-TR" sz="2000" dirty="0">
                <a:latin typeface="Comic Sans MS" panose="030F0702030302020204" pitchFamily="66" charset="0"/>
              </a:rPr>
              <a:t>C oluncaya kadar hareket </a:t>
            </a:r>
            <a:r>
              <a:rPr lang="tr-TR" sz="2000" dirty="0" smtClean="0">
                <a:latin typeface="Comic Sans MS" panose="030F0702030302020204" pitchFamily="66" charset="0"/>
              </a:rPr>
              <a:t>ettirilmiş ve </a:t>
            </a:r>
            <a:r>
              <a:rPr lang="tr-TR" sz="2000" dirty="0">
                <a:latin typeface="Comic Sans MS" panose="030F0702030302020204" pitchFamily="66" charset="0"/>
              </a:rPr>
              <a:t>bu sırada 30 </a:t>
            </a:r>
            <a:r>
              <a:rPr lang="tr-TR" sz="2000" dirty="0" err="1">
                <a:latin typeface="Comic Sans MS" panose="030F0702030302020204" pitchFamily="66" charset="0"/>
              </a:rPr>
              <a:t>kJ’lük</a:t>
            </a:r>
            <a:r>
              <a:rPr lang="tr-TR" sz="2000" dirty="0">
                <a:latin typeface="Comic Sans MS" panose="030F0702030302020204" pitchFamily="66" charset="0"/>
              </a:rPr>
              <a:t> iş yapılmıştır. Bu işlem </a:t>
            </a:r>
            <a:r>
              <a:rPr lang="tr-TR" sz="2000" dirty="0" smtClean="0">
                <a:latin typeface="Comic Sans MS" panose="030F0702030302020204" pitchFamily="66" charset="0"/>
              </a:rPr>
              <a:t>sonunda sisteme </a:t>
            </a:r>
            <a:r>
              <a:rPr lang="tr-TR" sz="2000" dirty="0">
                <a:latin typeface="Comic Sans MS" panose="030F0702030302020204" pitchFamily="66" charset="0"/>
              </a:rPr>
              <a:t>ait iç enerji değişimini (enerji </a:t>
            </a:r>
            <a:r>
              <a:rPr lang="tr-TR" sz="2000" dirty="0" smtClean="0">
                <a:latin typeface="Comic Sans MS" panose="030F0702030302020204" pitchFamily="66" charset="0"/>
              </a:rPr>
              <a:t>transferini) hesaplayınız</a:t>
            </a:r>
            <a:r>
              <a:rPr lang="tr-TR" sz="2000" dirty="0">
                <a:latin typeface="Comic Sans MS" panose="030F0702030302020204" pitchFamily="66" charset="0"/>
              </a:rPr>
              <a:t>. (</a:t>
            </a:r>
            <a:r>
              <a:rPr lang="tr-TR" sz="2000" dirty="0" err="1">
                <a:latin typeface="Comic Sans MS" panose="030F0702030302020204" pitchFamily="66" charset="0"/>
              </a:rPr>
              <a:t>C</a:t>
            </a:r>
            <a:r>
              <a:rPr lang="tr-TR" sz="2000" baseline="-25000" dirty="0" err="1">
                <a:latin typeface="Comic Sans MS" panose="030F0702030302020204" pitchFamily="66" charset="0"/>
              </a:rPr>
              <a:t>azot</a:t>
            </a:r>
            <a:r>
              <a:rPr lang="tr-TR" sz="2000" dirty="0">
                <a:latin typeface="Comic Sans MS" panose="030F0702030302020204" pitchFamily="66" charset="0"/>
              </a:rPr>
              <a:t>=0,7448 </a:t>
            </a:r>
            <a:r>
              <a:rPr lang="tr-TR" sz="2000" dirty="0" err="1">
                <a:latin typeface="Comic Sans MS" panose="030F0702030302020204" pitchFamily="66" charset="0"/>
              </a:rPr>
              <a:t>kJ</a:t>
            </a:r>
            <a:r>
              <a:rPr lang="tr-TR" sz="2000" dirty="0">
                <a:latin typeface="Comic Sans MS" panose="030F0702030302020204" pitchFamily="66" charset="0"/>
              </a:rPr>
              <a:t>/</a:t>
            </a:r>
            <a:r>
              <a:rPr lang="tr-TR" sz="2000" dirty="0" err="1">
                <a:latin typeface="Comic Sans MS" panose="030F0702030302020204" pitchFamily="66" charset="0"/>
              </a:rPr>
              <a:t>kgK</a:t>
            </a:r>
            <a:r>
              <a:rPr lang="tr-TR" sz="2000" dirty="0">
                <a:latin typeface="Comic Sans MS" panose="030F0702030302020204" pitchFamily="66" charset="0"/>
              </a:rPr>
              <a:t>, R=0,2968 </a:t>
            </a:r>
            <a:r>
              <a:rPr lang="tr-TR" sz="2000" dirty="0" err="1">
                <a:latin typeface="Comic Sans MS" panose="030F0702030302020204" pitchFamily="66" charset="0"/>
              </a:rPr>
              <a:t>kJ</a:t>
            </a:r>
            <a:r>
              <a:rPr lang="tr-TR" sz="2000" dirty="0">
                <a:latin typeface="Comic Sans MS" panose="030F0702030302020204" pitchFamily="66" charset="0"/>
              </a:rPr>
              <a:t>/</a:t>
            </a:r>
            <a:r>
              <a:rPr lang="tr-TR" sz="2000" dirty="0" err="1">
                <a:latin typeface="Comic Sans MS" panose="030F0702030302020204" pitchFamily="66" charset="0"/>
              </a:rPr>
              <a:t>kgK</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ÇÖZÜM</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Azotun ideal gaz olduğu</a:t>
            </a:r>
            <a:r>
              <a:rPr lang="tr-TR" sz="2000" dirty="0" smtClean="0">
                <a:latin typeface="Comic Sans MS" panose="030F0702030302020204" pitchFamily="66" charset="0"/>
              </a:rPr>
              <a:t>, potansiyel </a:t>
            </a:r>
            <a:r>
              <a:rPr lang="tr-TR" sz="2000" dirty="0">
                <a:latin typeface="Comic Sans MS" panose="030F0702030302020204" pitchFamily="66" charset="0"/>
              </a:rPr>
              <a:t>ve kinetik enerjilerin </a:t>
            </a:r>
            <a:r>
              <a:rPr lang="tr-TR" sz="2000" dirty="0" smtClean="0">
                <a:latin typeface="Comic Sans MS" panose="030F0702030302020204" pitchFamily="66" charset="0"/>
              </a:rPr>
              <a:t>ihmal edildiği </a:t>
            </a:r>
            <a:r>
              <a:rPr lang="tr-TR" sz="2000" dirty="0">
                <a:latin typeface="Comic Sans MS" panose="030F0702030302020204" pitchFamily="66" charset="0"/>
              </a:rPr>
              <a:t>kabul edilecektir.</a:t>
            </a:r>
            <a:br>
              <a:rPr lang="tr-TR" sz="2000" dirty="0">
                <a:latin typeface="Comic Sans MS" panose="030F0702030302020204" pitchFamily="66" charset="0"/>
              </a:rPr>
            </a:br>
            <a:r>
              <a:rPr lang="tr-TR" sz="2000" dirty="0">
                <a:latin typeface="Comic Sans MS" panose="030F0702030302020204" pitchFamily="66" charset="0"/>
              </a:rPr>
              <a:t>PV = </a:t>
            </a:r>
            <a:r>
              <a:rPr lang="tr-TR" sz="2000" dirty="0" err="1">
                <a:latin typeface="Comic Sans MS" panose="030F0702030302020204" pitchFamily="66" charset="0"/>
              </a:rPr>
              <a:t>mRT</a:t>
            </a:r>
            <a:r>
              <a:rPr lang="tr-TR" sz="2000" dirty="0">
                <a:latin typeface="Comic Sans MS" panose="030F0702030302020204" pitchFamily="66" charset="0"/>
              </a:rPr>
              <a:t> ifadesinden,</a:t>
            </a:r>
            <a:br>
              <a:rPr lang="tr-TR" sz="2000" dirty="0">
                <a:latin typeface="Comic Sans MS" panose="030F0702030302020204" pitchFamily="66" charset="0"/>
              </a:rPr>
            </a:br>
            <a:r>
              <a:rPr lang="tr-TR" sz="2000" dirty="0">
                <a:latin typeface="Comic Sans MS" panose="030F0702030302020204" pitchFamily="66" charset="0"/>
              </a:rPr>
              <a:t>m=(150.0,1)/(0,2968.298)=0,1695 kg</a:t>
            </a:r>
            <a:br>
              <a:rPr lang="tr-TR" sz="2000" dirty="0">
                <a:latin typeface="Comic Sans MS" panose="030F0702030302020204" pitchFamily="66" charset="0"/>
              </a:rPr>
            </a:br>
            <a:r>
              <a:rPr lang="tr-TR" sz="2000" dirty="0">
                <a:latin typeface="Comic Sans MS" panose="030F0702030302020204" pitchFamily="66" charset="0"/>
              </a:rPr>
              <a:t>Q = </a:t>
            </a:r>
            <a:r>
              <a:rPr lang="tr-TR" sz="2000" dirty="0" err="1">
                <a:latin typeface="Comic Sans MS" panose="030F0702030302020204" pitchFamily="66" charset="0"/>
              </a:rPr>
              <a:t>m.C</a:t>
            </a:r>
            <a:r>
              <a:rPr lang="tr-TR" sz="2000" baseline="-25000" dirty="0" err="1">
                <a:latin typeface="Comic Sans MS" panose="030F0702030302020204" pitchFamily="66" charset="0"/>
              </a:rPr>
              <a:t>azot</a:t>
            </a:r>
            <a:r>
              <a:rPr lang="tr-TR" sz="2000" dirty="0">
                <a:latin typeface="Comic Sans MS" panose="030F0702030302020204" pitchFamily="66" charset="0"/>
              </a:rPr>
              <a:t>. (T</a:t>
            </a:r>
            <a:r>
              <a:rPr lang="tr-TR" sz="2000" baseline="-25000" dirty="0">
                <a:latin typeface="Comic Sans MS" panose="030F0702030302020204" pitchFamily="66" charset="0"/>
              </a:rPr>
              <a:t>2</a:t>
            </a:r>
            <a:r>
              <a:rPr lang="tr-TR" sz="2000" dirty="0">
                <a:latin typeface="Comic Sans MS" panose="030F0702030302020204" pitchFamily="66" charset="0"/>
              </a:rPr>
              <a:t> –T</a:t>
            </a:r>
            <a:r>
              <a:rPr lang="tr-TR" sz="2000" baseline="-25000" dirty="0">
                <a:latin typeface="Comic Sans MS" panose="030F0702030302020204" pitchFamily="66" charset="0"/>
              </a:rPr>
              <a:t>1</a:t>
            </a:r>
            <a:r>
              <a:rPr lang="tr-TR" sz="2000" dirty="0">
                <a:latin typeface="Comic Sans MS" panose="030F0702030302020204" pitchFamily="66" charset="0"/>
              </a:rPr>
              <a:t>) ifadesinden,</a:t>
            </a:r>
            <a:br>
              <a:rPr lang="tr-TR" sz="2000" dirty="0">
                <a:latin typeface="Comic Sans MS" panose="030F0702030302020204" pitchFamily="66" charset="0"/>
              </a:rPr>
            </a:br>
            <a:r>
              <a:rPr lang="tr-TR" sz="2000" dirty="0">
                <a:latin typeface="Comic Sans MS" panose="030F0702030302020204" pitchFamily="66" charset="0"/>
              </a:rPr>
              <a:t>Q = 0,1695 .0,7448.(</a:t>
            </a:r>
            <a:r>
              <a:rPr lang="tr-TR" sz="2000" dirty="0" smtClean="0">
                <a:latin typeface="Comic Sans MS" panose="030F0702030302020204" pitchFamily="66" charset="0"/>
              </a:rPr>
              <a:t>423-298</a:t>
            </a:r>
            <a:r>
              <a:rPr lang="tr-TR" sz="2000" dirty="0">
                <a:latin typeface="Comic Sans MS" panose="030F0702030302020204" pitchFamily="66" charset="0"/>
              </a:rPr>
              <a:t>) = 15,78 </a:t>
            </a:r>
            <a:r>
              <a:rPr lang="tr-TR" sz="2000" dirty="0" err="1">
                <a:latin typeface="Comic Sans MS" panose="030F0702030302020204" pitchFamily="66" charset="0"/>
              </a:rPr>
              <a:t>kj</a:t>
            </a:r>
            <a:r>
              <a:rPr lang="tr-TR" sz="2000" dirty="0">
                <a:latin typeface="Comic Sans MS" panose="030F0702030302020204" pitchFamily="66" charset="0"/>
              </a:rPr>
              <a:t> (Sisteme verilen </a:t>
            </a:r>
            <a:r>
              <a:rPr lang="tr-TR" sz="2000" dirty="0" smtClean="0">
                <a:latin typeface="Comic Sans MS" panose="030F0702030302020204" pitchFamily="66" charset="0"/>
              </a:rPr>
              <a:t>ısı miktarı</a:t>
            </a:r>
            <a:r>
              <a:rPr lang="tr-TR" sz="2000" dirty="0">
                <a:latin typeface="Comic Sans MS" panose="030F0702030302020204" pitchFamily="66" charset="0"/>
              </a:rPr>
              <a:t>)</a:t>
            </a:r>
            <a:br>
              <a:rPr lang="tr-TR" sz="2000" dirty="0">
                <a:latin typeface="Comic Sans MS" panose="030F0702030302020204" pitchFamily="66" charset="0"/>
              </a:rPr>
            </a:br>
            <a:r>
              <a:rPr lang="tr-TR" sz="2000" dirty="0">
                <a:latin typeface="Comic Sans MS" panose="030F0702030302020204" pitchFamily="66" charset="0"/>
              </a:rPr>
              <a:t>W = 30 </a:t>
            </a:r>
            <a:r>
              <a:rPr lang="tr-TR" sz="2000" dirty="0" err="1">
                <a:latin typeface="Comic Sans MS" panose="030F0702030302020204" pitchFamily="66" charset="0"/>
              </a:rPr>
              <a:t>kj</a:t>
            </a:r>
            <a:r>
              <a:rPr lang="tr-TR" sz="2000" dirty="0">
                <a:latin typeface="Comic Sans MS" panose="030F0702030302020204" pitchFamily="66" charset="0"/>
              </a:rPr>
              <a:t> (Dışarıya yapılan iş miktarı)</a:t>
            </a:r>
            <a:br>
              <a:rPr lang="tr-TR" sz="2000" dirty="0">
                <a:latin typeface="Comic Sans MS" panose="030F0702030302020204" pitchFamily="66" charset="0"/>
              </a:rPr>
            </a:br>
            <a:r>
              <a:rPr lang="tr-TR" sz="2000" dirty="0">
                <a:latin typeface="Comic Sans MS" panose="030F0702030302020204" pitchFamily="66" charset="0"/>
              </a:rPr>
              <a:t>Yukarıdaki veriler,</a:t>
            </a:r>
            <a:br>
              <a:rPr lang="tr-TR" sz="2000" dirty="0">
                <a:latin typeface="Comic Sans MS" panose="030F0702030302020204" pitchFamily="66" charset="0"/>
              </a:rPr>
            </a:br>
            <a:r>
              <a:rPr lang="el-GR" sz="2000" dirty="0">
                <a:latin typeface="Comic Sans MS" panose="030F0702030302020204" pitchFamily="66" charset="0"/>
              </a:rPr>
              <a:t>Δ</a:t>
            </a:r>
            <a:r>
              <a:rPr lang="tr-TR" sz="2000" dirty="0">
                <a:latin typeface="Comic Sans MS" panose="030F0702030302020204" pitchFamily="66" charset="0"/>
              </a:rPr>
              <a:t>U =U</a:t>
            </a:r>
            <a:r>
              <a:rPr lang="tr-TR" sz="2000" baseline="-25000" dirty="0">
                <a:latin typeface="Comic Sans MS" panose="030F0702030302020204" pitchFamily="66" charset="0"/>
              </a:rPr>
              <a:t>2</a:t>
            </a:r>
            <a:r>
              <a:rPr lang="tr-TR" sz="2000" dirty="0">
                <a:latin typeface="Comic Sans MS" panose="030F0702030302020204" pitchFamily="66" charset="0"/>
              </a:rPr>
              <a:t> – U</a:t>
            </a:r>
            <a:r>
              <a:rPr lang="tr-TR" sz="2000" baseline="-25000" dirty="0">
                <a:latin typeface="Comic Sans MS" panose="030F0702030302020204" pitchFamily="66" charset="0"/>
              </a:rPr>
              <a:t>1</a:t>
            </a:r>
            <a:r>
              <a:rPr lang="tr-TR" sz="2000" dirty="0">
                <a:latin typeface="Comic Sans MS" panose="030F0702030302020204" pitchFamily="66" charset="0"/>
              </a:rPr>
              <a:t> =</a:t>
            </a:r>
            <a:r>
              <a:rPr lang="el-GR" sz="2000" dirty="0">
                <a:latin typeface="Comic Sans MS" panose="030F0702030302020204" pitchFamily="66" charset="0"/>
              </a:rPr>
              <a:t>Δ </a:t>
            </a:r>
            <a:r>
              <a:rPr lang="tr-TR" sz="2000" dirty="0">
                <a:latin typeface="Comic Sans MS" panose="030F0702030302020204" pitchFamily="66" charset="0"/>
              </a:rPr>
              <a:t>Q + </a:t>
            </a:r>
            <a:r>
              <a:rPr lang="el-GR" sz="2000" dirty="0">
                <a:latin typeface="Comic Sans MS" panose="030F0702030302020204" pitchFamily="66" charset="0"/>
              </a:rPr>
              <a:t>Δ</a:t>
            </a:r>
            <a:r>
              <a:rPr lang="tr-TR" sz="2000" dirty="0">
                <a:latin typeface="Comic Sans MS" panose="030F0702030302020204" pitchFamily="66" charset="0"/>
              </a:rPr>
              <a:t>W</a:t>
            </a:r>
            <a:br>
              <a:rPr lang="tr-TR" sz="2000" dirty="0">
                <a:latin typeface="Comic Sans MS" panose="030F0702030302020204" pitchFamily="66" charset="0"/>
              </a:rPr>
            </a:br>
            <a:r>
              <a:rPr lang="el-GR" sz="2000" dirty="0" smtClean="0">
                <a:latin typeface="Comic Sans MS" panose="030F0702030302020204" pitchFamily="66" charset="0"/>
              </a:rPr>
              <a:t>Δ</a:t>
            </a:r>
            <a:r>
              <a:rPr lang="tr-TR" sz="2000" dirty="0">
                <a:latin typeface="Comic Sans MS" panose="030F0702030302020204" pitchFamily="66" charset="0"/>
              </a:rPr>
              <a:t>U =U</a:t>
            </a:r>
            <a:r>
              <a:rPr lang="tr-TR" sz="2000" baseline="-25000" dirty="0">
                <a:latin typeface="Comic Sans MS" panose="030F0702030302020204" pitchFamily="66" charset="0"/>
              </a:rPr>
              <a:t>2</a:t>
            </a:r>
            <a:r>
              <a:rPr lang="tr-TR" sz="2000" dirty="0">
                <a:latin typeface="Comic Sans MS" panose="030F0702030302020204" pitchFamily="66" charset="0"/>
              </a:rPr>
              <a:t> – U</a:t>
            </a:r>
            <a:r>
              <a:rPr lang="tr-TR" sz="2000" baseline="-25000" dirty="0">
                <a:latin typeface="Comic Sans MS" panose="030F0702030302020204" pitchFamily="66" charset="0"/>
              </a:rPr>
              <a:t>1</a:t>
            </a:r>
            <a:r>
              <a:rPr lang="tr-TR" sz="2000" dirty="0">
                <a:latin typeface="Comic Sans MS" panose="030F0702030302020204" pitchFamily="66" charset="0"/>
              </a:rPr>
              <a:t> = (+15,78 </a:t>
            </a:r>
            <a:r>
              <a:rPr lang="tr-TR" sz="2000" dirty="0" err="1">
                <a:latin typeface="Comic Sans MS" panose="030F0702030302020204" pitchFamily="66" charset="0"/>
              </a:rPr>
              <a:t>kj</a:t>
            </a:r>
            <a:r>
              <a:rPr lang="tr-TR" sz="2000" dirty="0">
                <a:latin typeface="Comic Sans MS" panose="030F0702030302020204" pitchFamily="66" charset="0"/>
              </a:rPr>
              <a:t>) + (-30 </a:t>
            </a:r>
            <a:r>
              <a:rPr lang="tr-TR" sz="2000" dirty="0" err="1">
                <a:latin typeface="Comic Sans MS" panose="030F0702030302020204" pitchFamily="66" charset="0"/>
              </a:rPr>
              <a:t>kj</a:t>
            </a:r>
            <a:r>
              <a:rPr lang="tr-TR" sz="2000" dirty="0">
                <a:latin typeface="Comic Sans MS" panose="030F0702030302020204" pitchFamily="66" charset="0"/>
              </a:rPr>
              <a:t>)</a:t>
            </a:r>
            <a:br>
              <a:rPr lang="tr-TR" sz="2000" dirty="0">
                <a:latin typeface="Comic Sans MS" panose="030F0702030302020204" pitchFamily="66" charset="0"/>
              </a:rPr>
            </a:br>
            <a:r>
              <a:rPr lang="el-GR" sz="2000" dirty="0">
                <a:latin typeface="Comic Sans MS" panose="030F0702030302020204" pitchFamily="66" charset="0"/>
              </a:rPr>
              <a:t>Δ</a:t>
            </a:r>
            <a:r>
              <a:rPr lang="tr-TR" sz="2000" dirty="0">
                <a:latin typeface="Comic Sans MS" panose="030F0702030302020204" pitchFamily="66" charset="0"/>
              </a:rPr>
              <a:t>U = -14,2 </a:t>
            </a:r>
            <a:r>
              <a:rPr lang="tr-TR" sz="2000" dirty="0" err="1">
                <a:latin typeface="Comic Sans MS" panose="030F0702030302020204" pitchFamily="66" charset="0"/>
              </a:rPr>
              <a:t>kj</a:t>
            </a:r>
            <a:r>
              <a:rPr lang="tr-TR" sz="2000" dirty="0">
                <a:latin typeface="Comic Sans MS" panose="030F0702030302020204" pitchFamily="66" charset="0"/>
              </a:rPr>
              <a:t> , bulunur.</a:t>
            </a:r>
            <a:br>
              <a:rPr lang="tr-TR" sz="2000" dirty="0">
                <a:latin typeface="Comic Sans MS" panose="030F0702030302020204" pitchFamily="66" charset="0"/>
              </a:rPr>
            </a:br>
            <a:endParaRPr lang="en-GB" sz="2000" baseline="-25000" dirty="0">
              <a:latin typeface="Comic Sans MS" panose="030F0702030302020204" pitchFamily="66" charset="0"/>
            </a:endParaRPr>
          </a:p>
        </p:txBody>
      </p:sp>
    </p:spTree>
    <p:extLst>
      <p:ext uri="{BB962C8B-B14F-4D97-AF65-F5344CB8AC3E}">
        <p14:creationId xmlns:p14="http://schemas.microsoft.com/office/powerpoint/2010/main" val="3452222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905</TotalTime>
  <Words>26</Words>
  <Application>Microsoft Office PowerPoint</Application>
  <PresentationFormat>Geniş ekran</PresentationFormat>
  <Paragraphs>13</Paragraphs>
  <Slides>12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Arial</vt:lpstr>
      <vt:lpstr>Century Gothic</vt:lpstr>
      <vt:lpstr>Comic Sans MS</vt:lpstr>
      <vt:lpstr>Wingdings</vt:lpstr>
      <vt:lpstr>Wingdings 3</vt:lpstr>
      <vt:lpstr>Duman</vt:lpstr>
      <vt:lpstr>AET201 Termodinamik ve Isı Transferi Ders Notları-8         </vt:lpstr>
      <vt:lpstr> Kimyasal Termodinamik  Kimyasal değişmeler, hep enerji alış verişiyle gerçekleşir.   Yanma olayları, bir kimyasal değişmedir ve ısı, ışık biçimlerinde enerji açığa çıkararak oluşur.   Şekerin vücudumuzda yanınca enerji verdiğini (ısı açığa çıkardığını) biliriz.   Şekeri ya da tuzu suda daha çok çözmek için, çözeltiyi ısıtmak, yani sisteme enerji vermek gerekir.       Kimyasal reaksiyonlar iki şartta gerçekleşebilir: 1. Sabit hacimde (kapalı bir kapta) 2. Sabit basınçta (piston-silindir sisteminde veya açık hava atmosferinde)   </vt:lpstr>
      <vt:lpstr> Reaksiyonlarda İç Enerji, Entalpi ve Reaksiyon Isısı  İç Enerji  Bir sistemin hal değişimi ile ilgili iç enerji değişiminde,  Δ U = U2 – U1  bağıntısına göre U2 &gt; U1 ise sistem enerji kazanmıştır ve Δ U pozitif işaretli olacaktır. U2 &lt; U1 ise sistem enerji kaybetmiştir ve Δ U negatif işaretli olacaktır.      Mesela, suyun elektrolizle hidrojen ve oksijen olan elementlerine ayrıştırılabilmesi için sisteme enerji verilmelidir.  H2 O (s) → H2 (g) + 1/2 O2 (g)  Yukarıda verilen kimyasal reaksiyonda suyun elementlerine ayrışması için sisteme enerji verildiğine göre, H2 ve O2’nin iç enerjisi, suyun iç enerjisinden daha büyüktür, denilebilir.</vt:lpstr>
      <vt:lpstr> Entalpi/Reaksiyon Isısı  Reksiyonlara ait entalpi değişmesi veya reaksiyon ısısı ise, reaksiyon ürünleri ile reaksiyona giren maddelerin entalpilerinin farkına eşittir:  ΔH = ΣH (ürünler) – ΣH (girenler)  Örneğin, metan gazı yanınca, karbondioksit ve su oluşur. Bu reaksiyonda 1 mol CH4 sabit basınçta yanınca 192 kcal (802 kJ) değerinde enerji açığa çıkar.  CH4(g)+2O2(g)→CO2(g)+2H2O(g),ΔH=-802kJ  Entalpi değişiminin eksi (-) işaretli olması, reksiyonun ekzotermik(çevreye ısı veren) olduğunu gösterir.   Şayet,aşağıdaki reaksiyonda olduğu gibi, 2 mol CH4, 4 mol O2 ile yanarsa 2 x 802 = 1604 kJ enerji açığa çıkacaktır.  2CH4(g)+4O2(g)→2CO2(g)+4H2O(g), ΔH=-1604 kj  Bilindiği üzere, yukarıdaki reaksiyonda olduğu gibi, ekzotermik reksiyonlarda yani enerji açığa çıkararak yürüyen reksiyonlarda sistemin enerjisi azalır, çevrenin enerjisi artar. Yanma reaksiyonları, genel olarak ekzotermiktir.  </vt:lpstr>
      <vt:lpstr>Kimyasal Denge ve Termokimya  Bir sistem üç denge halinden birisine sahip olabilir:  Kürenin; A konumu devamlı denge halini,  C konumu ufak bir hareketle bozulabilecek olan geçici denge halini, B konumu ise, ancak belirli değişimlerden sonra gelinecek yarı devamlı denge halini temsil etmektedir.              Bir sistemin devamlı denge halinden yarı devamlı denge haline veya yarı devamlı denge halinden devamlı denge haline geçmesi için gerekli enerji miktarı ile temsili (A: Devamlı denge, B: Yarı devamlı denge, C: Geçici denge) küçük enerji miktarına aktivasyon enerjisi denir.  A konumundan B konumuna geçmesi için gerekli enerji (aktivasyon enerjisi),  E = G.H (+ işaretli)  C konumundan B konumuna geçerken dışarıya,  Q1 = -G.h kadarlık bir enerji verecektir   </vt:lpstr>
      <vt:lpstr>Kimyasal Denge ve Termokimya  Bu durumda sistemin A konumundan B konumuna geçmesi ile ilgili, enerji blançosu;  Q = GH + (-Gh) Q =G(H-h)…(1)  şeklindedir.  Söz konusu kürenin B konumundan A konumuna geçmesi durumunda ise gerekli enerji (aktivasyon enerjisi):  E2 = G. h (+ işaretli)  Ancak, küre bilindiği üzere, C konumundan A konumuna gelirken dışarıya,  Q2 = - G . H  kadar enerji verecektir.     B den A ya sistemin enerji bilançosu;  Q = Gh + (-GH) veya Q = G (h-H)…(2)  H &gt; h olduğundan (1) nolu ısı bilançasu (+), (2) nolu ısı bilançasu (-) işaretlidir. Yani sistem A konumundan B konumuna geçerken ısı alan (endotermik), B konumundan A konumuna geçerken ısı veren (ekzotermik) türdedir.</vt:lpstr>
      <vt:lpstr> Kimyasal Denge ve Termokimya  Endotermik ve ekzotermik reaksiyonlarla ilgili ısı enerjisi şematik olarak verilmiştir.  Reaksiyonun başlamasından önce, bu şemada (E) ile gösterilen bir aktivasyon enerji barajı vardır; bu enerji temin edilmeksizin reaksiyonun başlatılması imkansızdır.                 Bu konuda yapılan hesaplamalar neticesinde aktivasyan enerjisi 50 kCal/mol olan bir reaksiyon ancak 500 0C den yüksek sıcaklıkların uygulanması halinde, hissedilebilecek derecede hız kazanabilmektedir.              </vt:lpstr>
      <vt:lpstr> Genel Uygulamalar PROBLEM 3.4: Bir depoda bulunan sıvı, elektrik motoruyla döndürülen bir palet yardımıyla karıştırılmıştır. Paleti çevirmek için 4500 kJ luk bir iş harcanmış ve bu sırada depodan çevreye 2000 kJ luk ısı transfer edilmiştir. Sıvı ve depoyu sistem olarak düşünerek, sistemin iç enerji değişimini bulunuz.  ÇÖZÜM:  ΔU= ΔW + ΔQ  eşitliğinde, işaretlere dikkat edilmek suretiyle değerler yerine konarak,   ΔU =(+4500 ) + (–2000)  ΔU = 2500 kJ bulunur.    PROBLEM 3.5: Bir elektrik motoru mekanik iş olarak çevreye saniyede 15 kJ elektrik üretirken, aynı zamanda 2 kJ ısı yaymaktadır. Elektrik motorundaki iç enerji değişimi ne kadardır?  ÇÖZÜM:  Eğer elektrik motoru çevreye saniyede 15 kJ mekanik iş yapıyor ve aynı zamanda 2 kJ ısı yayıyorsa saniyedeki iç enerji değişimi ΔU =U2 – U1 = Q + W ΔU = - 2 kJ - 15 kJ ΔU = -17 kJ, bulunur. Yani, sistem yüksek bir iç enerji konumundan daha düşük bir iç enerji konumuna geçmiştir (enerji kaybına uğramıştır.). </vt:lpstr>
      <vt:lpstr> Genel Uygulamalar  PROBLEM 3.6: Bir sistem 200 kJ ısı alıp bunun 40 kJ’lük kısmını mekanik iş olarak çevreye harcamış olsun. Buna göre sistemin iç enerji değişimi ne olur?  ÇÖZÜM :  ΔU =U2 – U1 = ΔQ + Δ W ifadesinde, işaretlere dikkat edilmek suretiyle değerler yerine konarak,  Δ Q = +200 kJ (sistemin kazandığı ısı, artı işaretli) Δ W = – 40 kJ (sistemin kaybettiği ısı, eksi işaretli) ΔU = +200 kJ + (–40 kJ) ΔU = 160 kJ , bulunur.      PROBLEM 3.7: Bir piston ve silindir düzeninde ilk hacim 0,1 m3 olup, içerisinde 150 kPa basınç ve 25 oC sıcaklıkta azot (nitrojen) bulunmaktadır. Piston, azotun basıncı 1 Mpa ve sıcaklığı 150 0C oluncaya kadar hareket ettirilmiş ve bu sırada 30 kJ’lük iş yapılmıştır. Bu işlem sonunda sisteme ait iç enerji değişimini (enerji transferini) hesaplayınız. (Cazot=0,7448 kJ/kgK, R=0,2968 kJ/kgK)  ÇÖZÜM:  Azotun ideal gaz olduğu, potansiyel ve kinetik enerjilerin ihmal edildiği kabul edilecektir. PV = mRT ifadesinden, m=(150.0,1)/(0,2968.298)=0,1695 kg Q = m.Cazot. (T2 –T1) ifadesinden, Q = 0,1695 .0,7448.(423-298) = 15,78 kj (Sisteme verilen ısı miktarı) W = 30 kj (Dışarıya yapılan iş miktarı) Yukarıdaki veriler, ΔU =U2 – U1 =Δ Q + ΔW ΔU =U2 – U1 = (+15,78 kj) + (-30 kj) ΔU = -14,2 kj , bulunur. </vt:lpstr>
      <vt:lpstr>Genel Uygulamalar  PROBLEM 3.8: Kapalı bir sistemde (piston-silindir sisteminde) sodyum metalinin su ile tepkimesinde sodyum hidroksit çözeltisi ve hidrojen gazı oluşur. Bu tepkimede 2 mol sodyum için iç enerji değişimi –370 kJ’dür. Bu esnada, 2.5 kJ değerinde iş yapılmıştır. Tepkimenin entalpi değişimini hesaplayınız.  ÇÖZÜM :  Reaksiyon aşağıda olduğu gibidir. 2Na(k)+2H2O (s) → 2NaOH(aq)+H2(g) Bu tepkimede açığa çıkan hidrojen gazı, sabit basınçta hacım değişmesine sebep olacaktır.(yani, pistonu yukarı itecek yani dışarıya iş transfer olacaktır): Δ H = ΔU- P.ΔV, ifadesine göre, Δ H = (-370)-(2.5) Δ H = -372.5 kJ bulunur.   PROBLEM 3.9: SO2(g) ve SO3(g) maddelerinin standart oluşum entalpileri sırayla –296 kJ/mol ve –394 kJ/mol-dür. Buna göre aşağıdaki reaksiyonun entalpisi kaç kJ’ dir?  2SO2(g) + O2 (g) → 2SO3(g)  ÇÖZÜM:  Oluşum entalpilerine bağlı olarak reaksiyonun entalpi değişimi, ürünlerle reaksiyona girenlerin entalpi değişimleri farkına eşit olduğundan, Δ H = ΣH (ürünler) – ΣH (girenler) Yukarıda verilen reaksiyon için, Δ H° = 2 (–394)– 2(–296) , Δ H ° = –196 kJ bulunur. </vt:lpstr>
      <vt:lpstr>Genel Uygulamalar  PROBLEM 3.10: Oluşum entalpileri aşağıda verildiğine göre, bir mol metanolun aşağıdaki reaksiyona göre molar yanma entalpisi kaç kJ’dir?  CH3OH(s) + 3/2O2 (g) → CO2(g) + 2H2O (g) Oluşum entalpileri: CH3OH (s) : -239 kJ/mol, CO2(g): -394kJ/mol, H2O(g) : -242 kJ/mol ÇÖZÜM : Maddelerin oluşum entalpilerini altlarına yazalım: CH3OH(s) + 3/2O2 (g) → CO2 (g) + 2H2O (g) (-239)          (0)             (-394)        2(-242) reaksiyon entalpileri ürünlerle girenlerin entalpileri farkına eşit olduğundan Δ H ° = ΔHürünler – ΔHgirenler Δ H ° =2 (-242) + (-394) – (-239) Δ H ° = - 639 kJ /mol methanol sonucu elde edilir. </vt:lpstr>
      <vt:lpstr>KAYNAKÇA   TEMEL KAVRAMLARI İLE MÜHENDİSLİK TERMODİNAMİĞİ, Prof. Dr. Mustafa AKDAĞ, QAFQAZ  ÜNİVERSİTESİ  YAYINLARI, Bakü, 2009.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AET201 Termodinamik ve Isı Transferi Ders Notları         </dc:title>
  <dc:creator>Hp</dc:creator>
  <cp:lastModifiedBy>Hp</cp:lastModifiedBy>
  <cp:revision>287</cp:revision>
  <dcterms:created xsi:type="dcterms:W3CDTF">2020-05-06T11:45:07Z</dcterms:created>
  <dcterms:modified xsi:type="dcterms:W3CDTF">2020-05-12T23:07:57Z</dcterms:modified>
</cp:coreProperties>
</file>