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66" r:id="rId3"/>
    <p:sldId id="268" r:id="rId4"/>
    <p:sldId id="270" r:id="rId5"/>
    <p:sldId id="27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34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43DB1A-84FE-47F9-84EB-AC1C61C3F904}" type="doc">
      <dgm:prSet loTypeId="urn:microsoft.com/office/officeart/2005/8/layout/vList2" loCatId="list" qsTypeId="urn:microsoft.com/office/officeart/2005/8/quickstyle/simple4" qsCatId="simple" csTypeId="urn:microsoft.com/office/officeart/2005/8/colors/accent6_5" csCatId="accent6" phldr="1"/>
      <dgm:spPr/>
      <dgm:t>
        <a:bodyPr/>
        <a:lstStyle/>
        <a:p>
          <a:endParaRPr lang="tr-TR"/>
        </a:p>
      </dgm:t>
    </dgm:pt>
    <dgm:pt modelId="{FC073F77-938E-41DD-9FBC-95774B8FDD2C}">
      <dgm:prSet custT="1"/>
      <dgm:spPr/>
      <dgm:t>
        <a:bodyPr/>
        <a:lstStyle/>
        <a:p>
          <a:pPr algn="ctr" rtl="0"/>
          <a:r>
            <a:rPr lang="tr-TR" sz="3200" b="1" dirty="0" smtClean="0">
              <a:solidFill>
                <a:schemeClr val="tx1"/>
              </a:solidFill>
            </a:rPr>
            <a:t>ATP-ADP </a:t>
          </a:r>
          <a:r>
            <a:rPr lang="tr-TR" sz="3200" b="1" dirty="0" err="1" smtClean="0">
              <a:solidFill>
                <a:schemeClr val="tx1"/>
              </a:solidFill>
            </a:rPr>
            <a:t>Translokaz</a:t>
          </a:r>
          <a:endParaRPr lang="tr-TR" sz="3200" b="1" dirty="0" smtClean="0">
            <a:solidFill>
              <a:schemeClr val="tx1"/>
            </a:solidFill>
          </a:endParaRPr>
        </a:p>
        <a:p>
          <a:pPr algn="ctr" rtl="0"/>
          <a:r>
            <a:rPr lang="tr-TR" sz="3200" b="1" dirty="0" smtClean="0">
              <a:solidFill>
                <a:schemeClr val="tx1"/>
              </a:solidFill>
            </a:rPr>
            <a:t>(</a:t>
          </a:r>
          <a:r>
            <a:rPr lang="tr-TR" sz="3200" b="1" dirty="0" err="1" smtClean="0">
              <a:solidFill>
                <a:schemeClr val="tx1"/>
              </a:solidFill>
            </a:rPr>
            <a:t>Adenin</a:t>
          </a:r>
          <a:r>
            <a:rPr lang="tr-TR" sz="3200" b="1" dirty="0" smtClean="0">
              <a:solidFill>
                <a:schemeClr val="tx1"/>
              </a:solidFill>
            </a:rPr>
            <a:t> </a:t>
          </a:r>
          <a:r>
            <a:rPr lang="tr-TR" sz="3200" b="1" dirty="0" err="1" smtClean="0">
              <a:solidFill>
                <a:schemeClr val="tx1"/>
              </a:solidFill>
            </a:rPr>
            <a:t>Nükleotit</a:t>
          </a:r>
          <a:r>
            <a:rPr lang="tr-TR" sz="3200" b="1" dirty="0" smtClean="0">
              <a:solidFill>
                <a:schemeClr val="tx1"/>
              </a:solidFill>
            </a:rPr>
            <a:t> </a:t>
          </a:r>
          <a:r>
            <a:rPr lang="tr-TR" sz="3200" b="1" dirty="0" err="1" smtClean="0">
              <a:solidFill>
                <a:schemeClr val="tx1"/>
              </a:solidFill>
            </a:rPr>
            <a:t>Translokaz</a:t>
          </a:r>
          <a:r>
            <a:rPr lang="tr-TR" sz="3200" b="1" dirty="0" smtClean="0">
              <a:solidFill>
                <a:schemeClr val="tx1"/>
              </a:solidFill>
            </a:rPr>
            <a:t> (ANT))</a:t>
          </a:r>
          <a:endParaRPr lang="tr-TR" sz="3200" b="1" dirty="0">
            <a:solidFill>
              <a:schemeClr val="tx1"/>
            </a:solidFill>
          </a:endParaRPr>
        </a:p>
      </dgm:t>
    </dgm:pt>
    <dgm:pt modelId="{E5F617E1-350A-4BE2-9830-3404A9D48843}" type="parTrans" cxnId="{84406CCF-A5B7-4A34-8A9C-BC74AEB1A3C5}">
      <dgm:prSet/>
      <dgm:spPr/>
      <dgm:t>
        <a:bodyPr/>
        <a:lstStyle/>
        <a:p>
          <a:endParaRPr lang="tr-TR" sz="3200"/>
        </a:p>
      </dgm:t>
    </dgm:pt>
    <dgm:pt modelId="{489B8B66-07D1-4F8A-B8DC-60941FD5F02F}" type="sibTrans" cxnId="{84406CCF-A5B7-4A34-8A9C-BC74AEB1A3C5}">
      <dgm:prSet/>
      <dgm:spPr/>
      <dgm:t>
        <a:bodyPr/>
        <a:lstStyle/>
        <a:p>
          <a:endParaRPr lang="tr-TR" sz="3200"/>
        </a:p>
      </dgm:t>
    </dgm:pt>
    <dgm:pt modelId="{0F427E21-A9B6-4275-B05D-86ADA1F3387A}" type="pres">
      <dgm:prSet presAssocID="{2143DB1A-84FE-47F9-84EB-AC1C61C3F90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5145B63-5040-41C2-85BF-37207B851DBF}" type="pres">
      <dgm:prSet presAssocID="{FC073F77-938E-41DD-9FBC-95774B8FDD2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4406CCF-A5B7-4A34-8A9C-BC74AEB1A3C5}" srcId="{2143DB1A-84FE-47F9-84EB-AC1C61C3F904}" destId="{FC073F77-938E-41DD-9FBC-95774B8FDD2C}" srcOrd="0" destOrd="0" parTransId="{E5F617E1-350A-4BE2-9830-3404A9D48843}" sibTransId="{489B8B66-07D1-4F8A-B8DC-60941FD5F02F}"/>
    <dgm:cxn modelId="{116FD0F9-9BA5-40D0-861A-9CD9FF89D452}" type="presOf" srcId="{2143DB1A-84FE-47F9-84EB-AC1C61C3F904}" destId="{0F427E21-A9B6-4275-B05D-86ADA1F3387A}" srcOrd="0" destOrd="0" presId="urn:microsoft.com/office/officeart/2005/8/layout/vList2"/>
    <dgm:cxn modelId="{BD2E45FE-78A9-4D9D-90F9-930A8FC07F44}" type="presOf" srcId="{FC073F77-938E-41DD-9FBC-95774B8FDD2C}" destId="{C5145B63-5040-41C2-85BF-37207B851DBF}" srcOrd="0" destOrd="0" presId="urn:microsoft.com/office/officeart/2005/8/layout/vList2"/>
    <dgm:cxn modelId="{6BCA6BFF-14E8-477F-92A4-B60C5734BD5C}" type="presParOf" srcId="{0F427E21-A9B6-4275-B05D-86ADA1F3387A}" destId="{C5145B63-5040-41C2-85BF-37207B851DBF}" srcOrd="0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84D89C-ABBE-4259-89EF-1757CD46780C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tr-TR"/>
        </a:p>
      </dgm:t>
    </dgm:pt>
    <dgm:pt modelId="{2059B2C3-8953-4C31-A15A-BD10408C8775}">
      <dgm:prSet/>
      <dgm:spPr/>
      <dgm:t>
        <a:bodyPr/>
        <a:lstStyle/>
        <a:p>
          <a:pPr algn="ctr" rtl="0"/>
          <a:r>
            <a:rPr lang="tr-TR" b="1" dirty="0" smtClean="0">
              <a:solidFill>
                <a:schemeClr val="tx1"/>
              </a:solidFill>
            </a:rPr>
            <a:t>Fosfat </a:t>
          </a:r>
          <a:r>
            <a:rPr lang="tr-TR" b="1" dirty="0" err="1" smtClean="0">
              <a:solidFill>
                <a:schemeClr val="tx1"/>
              </a:solidFill>
            </a:rPr>
            <a:t>Translokaz</a:t>
          </a:r>
          <a:endParaRPr lang="tr-TR" b="1" dirty="0">
            <a:solidFill>
              <a:schemeClr val="tx1"/>
            </a:solidFill>
          </a:endParaRPr>
        </a:p>
      </dgm:t>
    </dgm:pt>
    <dgm:pt modelId="{61CD0C6E-0E31-4B00-A509-503772905C57}" type="parTrans" cxnId="{39AEF14D-1D7F-465A-81CE-FDE1B76D5A32}">
      <dgm:prSet/>
      <dgm:spPr/>
      <dgm:t>
        <a:bodyPr/>
        <a:lstStyle/>
        <a:p>
          <a:endParaRPr lang="tr-TR"/>
        </a:p>
      </dgm:t>
    </dgm:pt>
    <dgm:pt modelId="{C08B7A21-0E2B-4C6C-A363-A9C171757FDC}" type="sibTrans" cxnId="{39AEF14D-1D7F-465A-81CE-FDE1B76D5A32}">
      <dgm:prSet/>
      <dgm:spPr/>
      <dgm:t>
        <a:bodyPr/>
        <a:lstStyle/>
        <a:p>
          <a:endParaRPr lang="tr-TR"/>
        </a:p>
      </dgm:t>
    </dgm:pt>
    <dgm:pt modelId="{24D97C99-3E6B-41D7-997E-E0F3F2B1727B}" type="pres">
      <dgm:prSet presAssocID="{1A84D89C-ABBE-4259-89EF-1757CD46780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87DA421-C7CD-452F-8F20-E8984E3FB5A7}" type="pres">
      <dgm:prSet presAssocID="{2059B2C3-8953-4C31-A15A-BD10408C877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A28406F-D11F-415E-BF70-3644CF87FCAB}" type="presOf" srcId="{1A84D89C-ABBE-4259-89EF-1757CD46780C}" destId="{24D97C99-3E6B-41D7-997E-E0F3F2B1727B}" srcOrd="0" destOrd="0" presId="urn:microsoft.com/office/officeart/2005/8/layout/vList2"/>
    <dgm:cxn modelId="{39AEF14D-1D7F-465A-81CE-FDE1B76D5A32}" srcId="{1A84D89C-ABBE-4259-89EF-1757CD46780C}" destId="{2059B2C3-8953-4C31-A15A-BD10408C8775}" srcOrd="0" destOrd="0" parTransId="{61CD0C6E-0E31-4B00-A509-503772905C57}" sibTransId="{C08B7A21-0E2B-4C6C-A363-A9C171757FDC}"/>
    <dgm:cxn modelId="{9A01CE51-BA78-47EB-B219-C3AD237AE4A9}" type="presOf" srcId="{2059B2C3-8953-4C31-A15A-BD10408C8775}" destId="{887DA421-C7CD-452F-8F20-E8984E3FB5A7}" srcOrd="0" destOrd="0" presId="urn:microsoft.com/office/officeart/2005/8/layout/vList2"/>
    <dgm:cxn modelId="{697D90BD-7018-4F47-B71C-17EF1DFE9CB6}" type="presParOf" srcId="{24D97C99-3E6B-41D7-997E-E0F3F2B1727B}" destId="{887DA421-C7CD-452F-8F20-E8984E3FB5A7}" srcOrd="0" destOrd="0" presId="urn:microsoft.com/office/officeart/2005/8/layout/v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01E606-6897-4628-9A7B-3CC70F3B942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C4DBB52-1F15-46B6-8E52-6ACE67BA5061}">
      <dgm:prSet custT="1"/>
      <dgm:spPr>
        <a:solidFill>
          <a:srgbClr val="D834CC"/>
        </a:solidFill>
      </dgm:spPr>
      <dgm:t>
        <a:bodyPr/>
        <a:lstStyle/>
        <a:p>
          <a:pPr algn="ctr" rtl="0"/>
          <a:r>
            <a:rPr lang="tr-TR" sz="3600" b="1" dirty="0" smtClean="0">
              <a:solidFill>
                <a:schemeClr val="tx1"/>
              </a:solidFill>
            </a:rPr>
            <a:t>Diğer Taşıyıcılar</a:t>
          </a:r>
          <a:endParaRPr lang="tr-TR" sz="3600" b="1" dirty="0">
            <a:solidFill>
              <a:schemeClr val="tx1"/>
            </a:solidFill>
          </a:endParaRPr>
        </a:p>
      </dgm:t>
    </dgm:pt>
    <dgm:pt modelId="{1BD00BB9-9C4B-4EFF-9931-5FF74740D468}" type="parTrans" cxnId="{66551FB9-3951-4232-8E24-7DAB42401B17}">
      <dgm:prSet/>
      <dgm:spPr/>
      <dgm:t>
        <a:bodyPr/>
        <a:lstStyle/>
        <a:p>
          <a:endParaRPr lang="tr-TR"/>
        </a:p>
      </dgm:t>
    </dgm:pt>
    <dgm:pt modelId="{30FEC203-6221-4C73-BACE-972C43BC071C}" type="sibTrans" cxnId="{66551FB9-3951-4232-8E24-7DAB42401B17}">
      <dgm:prSet/>
      <dgm:spPr/>
      <dgm:t>
        <a:bodyPr/>
        <a:lstStyle/>
        <a:p>
          <a:endParaRPr lang="tr-TR"/>
        </a:p>
      </dgm:t>
    </dgm:pt>
    <dgm:pt modelId="{FCF17983-E28A-4E7B-93A7-80B1C0F95742}" type="pres">
      <dgm:prSet presAssocID="{7301E606-6897-4628-9A7B-3CC70F3B942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60EB152-56FC-47DD-8CB2-EE0A9F3E741F}" type="pres">
      <dgm:prSet presAssocID="{BC4DBB52-1F15-46B6-8E52-6ACE67BA506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6551FB9-3951-4232-8E24-7DAB42401B17}" srcId="{7301E606-6897-4628-9A7B-3CC70F3B942E}" destId="{BC4DBB52-1F15-46B6-8E52-6ACE67BA5061}" srcOrd="0" destOrd="0" parTransId="{1BD00BB9-9C4B-4EFF-9931-5FF74740D468}" sibTransId="{30FEC203-6221-4C73-BACE-972C43BC071C}"/>
    <dgm:cxn modelId="{BF8DF2CD-26A2-4A7D-A860-B3A3FDCA8F91}" type="presOf" srcId="{BC4DBB52-1F15-46B6-8E52-6ACE67BA5061}" destId="{860EB152-56FC-47DD-8CB2-EE0A9F3E741F}" srcOrd="0" destOrd="0" presId="urn:microsoft.com/office/officeart/2005/8/layout/vList2"/>
    <dgm:cxn modelId="{8BE671FA-6192-47F8-9E32-E632F6869FBD}" type="presOf" srcId="{7301E606-6897-4628-9A7B-3CC70F3B942E}" destId="{FCF17983-E28A-4E7B-93A7-80B1C0F95742}" srcOrd="0" destOrd="0" presId="urn:microsoft.com/office/officeart/2005/8/layout/vList2"/>
    <dgm:cxn modelId="{087146AF-3E0A-4338-BC50-774D540BB991}" type="presParOf" srcId="{FCF17983-E28A-4E7B-93A7-80B1C0F95742}" destId="{860EB152-56FC-47DD-8CB2-EE0A9F3E741F}" srcOrd="0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935E-C827-4EA4-ACF6-E8AAC8D4F9A4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116B-F06F-4EA1-8B64-2399B75CB4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935E-C827-4EA4-ACF6-E8AAC8D4F9A4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116B-F06F-4EA1-8B64-2399B75CB4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935E-C827-4EA4-ACF6-E8AAC8D4F9A4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116B-F06F-4EA1-8B64-2399B75CB4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935E-C827-4EA4-ACF6-E8AAC8D4F9A4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116B-F06F-4EA1-8B64-2399B75CB4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935E-C827-4EA4-ACF6-E8AAC8D4F9A4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116B-F06F-4EA1-8B64-2399B75CB4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935E-C827-4EA4-ACF6-E8AAC8D4F9A4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116B-F06F-4EA1-8B64-2399B75CB4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935E-C827-4EA4-ACF6-E8AAC8D4F9A4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116B-F06F-4EA1-8B64-2399B75CB4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935E-C827-4EA4-ACF6-E8AAC8D4F9A4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116B-F06F-4EA1-8B64-2399B75CB4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935E-C827-4EA4-ACF6-E8AAC8D4F9A4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116B-F06F-4EA1-8B64-2399B75CB4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935E-C827-4EA4-ACF6-E8AAC8D4F9A4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116B-F06F-4EA1-8B64-2399B75CB4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935E-C827-4EA4-ACF6-E8AAC8D4F9A4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116B-F06F-4EA1-8B64-2399B75CB4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6935E-C827-4EA4-ACF6-E8AAC8D4F9A4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9116B-F06F-4EA1-8B64-2399B75CB43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Mitokondrideki </a:t>
            </a:r>
            <a:r>
              <a:rPr lang="tr-TR" dirty="0" err="1" smtClean="0"/>
              <a:t>Translokazlar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yagram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504351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tr-TR" dirty="0"/>
              <a:t>Mitokondri </a:t>
            </a:r>
            <a:r>
              <a:rPr lang="tr-TR" dirty="0" smtClean="0"/>
              <a:t>iç zarının </a:t>
            </a:r>
            <a:r>
              <a:rPr lang="tr-TR" dirty="0"/>
              <a:t>transport sistemleri ADP ve </a:t>
            </a:r>
            <a:r>
              <a:rPr lang="tr-TR" dirty="0" err="1" smtClean="0"/>
              <a:t>Pi’yi</a:t>
            </a:r>
            <a:r>
              <a:rPr lang="tr-TR" dirty="0" smtClean="0"/>
              <a:t> </a:t>
            </a:r>
            <a:r>
              <a:rPr lang="tr-TR" dirty="0" err="1"/>
              <a:t>matrikse</a:t>
            </a:r>
            <a:r>
              <a:rPr lang="tr-TR" dirty="0"/>
              <a:t>, yeni </a:t>
            </a:r>
            <a:r>
              <a:rPr lang="tr-TR" dirty="0" smtClean="0"/>
              <a:t>sentezlenmiş </a:t>
            </a:r>
            <a:r>
              <a:rPr lang="tr-TR" dirty="0" err="1"/>
              <a:t>ATP’yi</a:t>
            </a:r>
            <a:r>
              <a:rPr lang="tr-TR" dirty="0"/>
              <a:t> de </a:t>
            </a:r>
            <a:r>
              <a:rPr lang="tr-TR" dirty="0" err="1"/>
              <a:t>sitozole</a:t>
            </a:r>
            <a:r>
              <a:rPr lang="tr-TR" dirty="0"/>
              <a:t> taşır. </a:t>
            </a:r>
            <a:endParaRPr lang="tr-TR" dirty="0" smtClean="0"/>
          </a:p>
          <a:p>
            <a:pPr algn="just"/>
            <a:r>
              <a:rPr lang="tr-TR" dirty="0" err="1" smtClean="0"/>
              <a:t>Adenin</a:t>
            </a:r>
            <a:r>
              <a:rPr lang="tr-TR" dirty="0" smtClean="0"/>
              <a:t> </a:t>
            </a:r>
            <a:r>
              <a:rPr lang="tr-TR" dirty="0" err="1"/>
              <a:t>nükleotit</a:t>
            </a:r>
            <a:r>
              <a:rPr lang="tr-TR" dirty="0"/>
              <a:t> </a:t>
            </a:r>
            <a:r>
              <a:rPr lang="tr-TR" dirty="0" err="1"/>
              <a:t>translokaz</a:t>
            </a:r>
            <a:r>
              <a:rPr lang="tr-TR" dirty="0"/>
              <a:t> bir </a:t>
            </a:r>
            <a:r>
              <a:rPr lang="tr-TR" dirty="0" err="1"/>
              <a:t>antiporterdir</a:t>
            </a:r>
            <a:r>
              <a:rPr lang="tr-TR" dirty="0"/>
              <a:t>; aynı protein </a:t>
            </a:r>
            <a:r>
              <a:rPr lang="tr-TR" dirty="0" err="1"/>
              <a:t>ADP’yi</a:t>
            </a:r>
            <a:r>
              <a:rPr lang="tr-TR" dirty="0"/>
              <a:t> </a:t>
            </a:r>
            <a:r>
              <a:rPr lang="tr-TR" dirty="0" err="1"/>
              <a:t>matrikse</a:t>
            </a:r>
            <a:r>
              <a:rPr lang="tr-TR" dirty="0"/>
              <a:t> geçirirken </a:t>
            </a:r>
            <a:r>
              <a:rPr lang="tr-TR" dirty="0" err="1"/>
              <a:t>ATP'yi</a:t>
            </a:r>
            <a:r>
              <a:rPr lang="tr-TR" dirty="0"/>
              <a:t> dışarı çıkarır. </a:t>
            </a:r>
            <a:endParaRPr lang="tr-TR" dirty="0" smtClean="0"/>
          </a:p>
          <a:p>
            <a:pPr algn="just"/>
            <a:r>
              <a:rPr lang="tr-TR" b="1" dirty="0" smtClean="0"/>
              <a:t>ATP</a:t>
            </a:r>
            <a:r>
              <a:rPr lang="tr-TR" b="1" baseline="30000" dirty="0" smtClean="0"/>
              <a:t>-</a:t>
            </a:r>
            <a:r>
              <a:rPr lang="tr-TR" b="1" dirty="0" smtClean="0"/>
              <a:t>4’</a:t>
            </a:r>
            <a:r>
              <a:rPr lang="tr-TR" dirty="0" smtClean="0"/>
              <a:t>ün </a:t>
            </a:r>
            <a:r>
              <a:rPr lang="tr-TR" b="1" dirty="0"/>
              <a:t>ADP</a:t>
            </a:r>
            <a:r>
              <a:rPr lang="tr-TR" b="1" baseline="30000" dirty="0"/>
              <a:t>-</a:t>
            </a:r>
            <a:r>
              <a:rPr lang="tr-TR" b="1" dirty="0"/>
              <a:t>3</a:t>
            </a:r>
            <a:r>
              <a:rPr lang="tr-TR" dirty="0"/>
              <a:t> ile yer değiştirmesi net olarak bir </a:t>
            </a:r>
            <a:r>
              <a:rPr lang="tr-TR" dirty="0" smtClean="0"/>
              <a:t>negatif </a:t>
            </a:r>
            <a:r>
              <a:rPr lang="tr-TR" dirty="0"/>
              <a:t>yükü dışarı çıkarır, bu da iç zarın iki tarafında yük farkına (dışarı pozitif) </a:t>
            </a:r>
            <a:r>
              <a:rPr lang="tr-TR" dirty="0" smtClean="0"/>
              <a:t>neden olur</a:t>
            </a:r>
            <a:r>
              <a:rPr lang="tr-TR" dirty="0"/>
              <a:t>.</a:t>
            </a:r>
            <a:br>
              <a:rPr lang="tr-TR" dirty="0"/>
            </a:b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yagram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1600201"/>
            <a:ext cx="8401080" cy="1971676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tr-TR" dirty="0" smtClean="0"/>
              <a:t>Pi; pH7'de </a:t>
            </a:r>
            <a:r>
              <a:rPr lang="tr-TR" dirty="0"/>
              <a:t>hem </a:t>
            </a:r>
            <a:r>
              <a:rPr lang="tr-TR" b="1" dirty="0"/>
              <a:t>HP0</a:t>
            </a:r>
            <a:r>
              <a:rPr lang="tr-TR" b="1" baseline="-25000" dirty="0"/>
              <a:t>4</a:t>
            </a:r>
            <a:r>
              <a:rPr lang="tr-TR" b="1" baseline="30000" dirty="0"/>
              <a:t>-2</a:t>
            </a:r>
            <a:r>
              <a:rPr lang="tr-TR" dirty="0"/>
              <a:t> hem de </a:t>
            </a:r>
            <a:r>
              <a:rPr lang="tr-TR" b="1" dirty="0" smtClean="0"/>
              <a:t>H</a:t>
            </a:r>
            <a:r>
              <a:rPr lang="tr-TR" b="1" baseline="-25000" dirty="0" smtClean="0"/>
              <a:t>2</a:t>
            </a:r>
            <a:r>
              <a:rPr lang="tr-TR" b="1" dirty="0" smtClean="0"/>
              <a:t>P0</a:t>
            </a:r>
            <a:r>
              <a:rPr lang="tr-TR" b="1" baseline="-25000" dirty="0" smtClean="0"/>
              <a:t>4</a:t>
            </a:r>
            <a:r>
              <a:rPr lang="tr-TR" b="1" baseline="30000" dirty="0" smtClean="0"/>
              <a:t>- </a:t>
            </a:r>
            <a:r>
              <a:rPr lang="tr-TR" dirty="0" smtClean="0"/>
              <a:t>formunda bulunur; fosfat </a:t>
            </a:r>
            <a:r>
              <a:rPr lang="tr-TR" dirty="0" err="1" smtClean="0"/>
              <a:t>translokaz</a:t>
            </a:r>
            <a:r>
              <a:rPr lang="tr-TR" b="1" dirty="0" smtClean="0"/>
              <a:t> H</a:t>
            </a:r>
            <a:r>
              <a:rPr lang="tr-TR" b="1" baseline="-25000" dirty="0" smtClean="0"/>
              <a:t>2</a:t>
            </a:r>
            <a:r>
              <a:rPr lang="tr-TR" b="1" dirty="0" smtClean="0"/>
              <a:t>P0</a:t>
            </a:r>
            <a:r>
              <a:rPr lang="tr-TR" b="1" baseline="-25000" dirty="0" smtClean="0"/>
              <a:t>4</a:t>
            </a:r>
            <a:r>
              <a:rPr lang="tr-TR" b="1" baseline="30000" dirty="0" smtClean="0"/>
              <a:t>- </a:t>
            </a:r>
            <a:r>
              <a:rPr lang="tr-TR" dirty="0" smtClean="0"/>
              <a:t> için özgüldür</a:t>
            </a:r>
            <a:r>
              <a:rPr lang="tr-TR" dirty="0"/>
              <a:t> </a:t>
            </a:r>
            <a:r>
              <a:rPr lang="tr-TR" dirty="0" smtClean="0"/>
              <a:t>ve bir protonunda beraberinde </a:t>
            </a:r>
            <a:r>
              <a:rPr lang="tr-TR" dirty="0" err="1" smtClean="0"/>
              <a:t>matrikse</a:t>
            </a:r>
            <a:r>
              <a:rPr lang="tr-TR" dirty="0" smtClean="0"/>
              <a:t> taşınmasına aracılık eder.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yagram"/>
          <p:cNvGraphicFramePr/>
          <p:nvPr/>
        </p:nvGraphicFramePr>
        <p:xfrm>
          <a:off x="214282" y="214290"/>
          <a:ext cx="8501122" cy="796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1142984"/>
            <a:ext cx="8429684" cy="550072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just"/>
            <a:r>
              <a:rPr lang="tr-TR" sz="2800" dirty="0" smtClean="0"/>
              <a:t>Mitokondri iç </a:t>
            </a:r>
            <a:r>
              <a:rPr lang="tr-TR" sz="2800" dirty="0" err="1" smtClean="0"/>
              <a:t>membranı</a:t>
            </a:r>
            <a:r>
              <a:rPr lang="tr-TR" sz="2800" dirty="0" smtClean="0"/>
              <a:t>, bazı iyonlar ve </a:t>
            </a:r>
            <a:r>
              <a:rPr lang="tr-TR" sz="2800" dirty="0" err="1" smtClean="0"/>
              <a:t>metabolitlerin</a:t>
            </a:r>
            <a:r>
              <a:rPr lang="tr-TR" sz="2800" dirty="0" smtClean="0"/>
              <a:t> </a:t>
            </a:r>
            <a:r>
              <a:rPr lang="tr-TR" sz="2800" dirty="0" err="1" smtClean="0"/>
              <a:t>sitozol</a:t>
            </a:r>
            <a:r>
              <a:rPr lang="tr-TR" sz="2800" dirty="0" smtClean="0"/>
              <a:t> ile mit. </a:t>
            </a:r>
            <a:r>
              <a:rPr lang="tr-TR" sz="2800" dirty="0" err="1" smtClean="0"/>
              <a:t>Matriksi</a:t>
            </a:r>
            <a:r>
              <a:rPr lang="tr-TR" sz="2800" dirty="0" smtClean="0"/>
              <a:t> arasındaki değişimleri için de taşıyıcı sistemler içermektedir.</a:t>
            </a:r>
          </a:p>
          <a:p>
            <a:pPr algn="just"/>
            <a:r>
              <a:rPr lang="tr-TR" sz="2800" dirty="0" smtClean="0"/>
              <a:t>Bunların bazıları </a:t>
            </a:r>
            <a:r>
              <a:rPr lang="tr-TR" sz="2800" dirty="0" err="1" smtClean="0"/>
              <a:t>antiporter</a:t>
            </a:r>
            <a:r>
              <a:rPr lang="tr-TR" sz="2800" dirty="0" smtClean="0"/>
              <a:t>, bazıları </a:t>
            </a:r>
            <a:r>
              <a:rPr lang="tr-TR" sz="2800" dirty="0" err="1" smtClean="0"/>
              <a:t>simporter</a:t>
            </a:r>
            <a:r>
              <a:rPr lang="tr-TR" sz="2800" dirty="0" smtClean="0"/>
              <a:t> olarak çalışır.</a:t>
            </a:r>
          </a:p>
          <a:p>
            <a:pPr algn="just"/>
            <a:r>
              <a:rPr lang="tr-TR" sz="2800" dirty="0" err="1" smtClean="0"/>
              <a:t>Dikarboksilat</a:t>
            </a:r>
            <a:r>
              <a:rPr lang="tr-TR" sz="2800" dirty="0" smtClean="0"/>
              <a:t> taşıyıcısı; </a:t>
            </a:r>
            <a:r>
              <a:rPr lang="tr-TR" sz="2800" dirty="0" err="1" smtClean="0"/>
              <a:t>malat</a:t>
            </a:r>
            <a:r>
              <a:rPr lang="tr-TR" sz="2800" dirty="0" smtClean="0"/>
              <a:t>, </a:t>
            </a:r>
            <a:r>
              <a:rPr lang="tr-TR" sz="2800" dirty="0" err="1" smtClean="0"/>
              <a:t>süksinat</a:t>
            </a:r>
            <a:r>
              <a:rPr lang="tr-TR" sz="2800" dirty="0"/>
              <a:t> </a:t>
            </a:r>
            <a:r>
              <a:rPr lang="tr-TR" sz="2800" dirty="0" smtClean="0"/>
              <a:t>ve </a:t>
            </a:r>
            <a:r>
              <a:rPr lang="tr-TR" sz="2800" dirty="0" err="1" smtClean="0"/>
              <a:t>fumarat</a:t>
            </a:r>
            <a:r>
              <a:rPr lang="tr-TR" sz="2800" dirty="0" smtClean="0"/>
              <a:t> gibi </a:t>
            </a:r>
            <a:r>
              <a:rPr lang="tr-TR" sz="2800" dirty="0" err="1" smtClean="0"/>
              <a:t>dikarboksilik</a:t>
            </a:r>
            <a:r>
              <a:rPr lang="tr-TR" sz="2800" dirty="0" smtClean="0"/>
              <a:t> asitlerin fosfat ile değişimini,</a:t>
            </a:r>
          </a:p>
          <a:p>
            <a:pPr algn="just"/>
            <a:r>
              <a:rPr lang="tr-TR" sz="2800" dirty="0" err="1" smtClean="0"/>
              <a:t>Trikarboksilat</a:t>
            </a:r>
            <a:r>
              <a:rPr lang="tr-TR" sz="2800" dirty="0" smtClean="0"/>
              <a:t> taşıyıcısı; </a:t>
            </a:r>
            <a:r>
              <a:rPr lang="tr-TR" sz="2800" dirty="0" err="1" smtClean="0"/>
              <a:t>sitrat</a:t>
            </a:r>
            <a:r>
              <a:rPr lang="tr-TR" sz="2800" dirty="0" smtClean="0"/>
              <a:t> ve H</a:t>
            </a:r>
            <a:r>
              <a:rPr lang="tr-TR" sz="2800" baseline="30000" dirty="0" smtClean="0"/>
              <a:t>+</a:t>
            </a:r>
            <a:r>
              <a:rPr lang="tr-TR" sz="2800" dirty="0" smtClean="0"/>
              <a:t> iyonlarının </a:t>
            </a:r>
            <a:r>
              <a:rPr lang="tr-TR" sz="2800" dirty="0" err="1" smtClean="0"/>
              <a:t>malat</a:t>
            </a:r>
            <a:r>
              <a:rPr lang="tr-TR" sz="2800" dirty="0" smtClean="0"/>
              <a:t> ile değişimini</a:t>
            </a:r>
          </a:p>
          <a:p>
            <a:pPr algn="just"/>
            <a:r>
              <a:rPr lang="tr-TR" sz="2800" dirty="0" err="1" smtClean="0"/>
              <a:t>Piruvat</a:t>
            </a:r>
            <a:r>
              <a:rPr lang="tr-TR" sz="2800" dirty="0" smtClean="0"/>
              <a:t> taşıyıcısı; </a:t>
            </a:r>
            <a:r>
              <a:rPr lang="tr-TR" sz="2800" dirty="0" err="1" smtClean="0"/>
              <a:t>pirüvatın</a:t>
            </a:r>
            <a:r>
              <a:rPr lang="tr-TR" sz="2800" dirty="0" smtClean="0"/>
              <a:t> OH</a:t>
            </a:r>
            <a:r>
              <a:rPr lang="tr-TR" sz="2800" baseline="30000" dirty="0" smtClean="0"/>
              <a:t>-</a:t>
            </a:r>
            <a:r>
              <a:rPr lang="tr-TR" sz="2800" dirty="0" smtClean="0"/>
              <a:t> iyonları ile değişimini sağlar.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452596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algn="just">
              <a:buFont typeface="Wingdings" pitchFamily="2" charset="2"/>
              <a:buChar char="ü"/>
            </a:pPr>
            <a:r>
              <a:rPr lang="tr-TR" dirty="0" smtClean="0"/>
              <a:t> </a:t>
            </a:r>
            <a:r>
              <a:rPr lang="tr-TR" dirty="0" err="1" smtClean="0"/>
              <a:t>Sitozolde</a:t>
            </a:r>
            <a:r>
              <a:rPr lang="tr-TR" dirty="0" smtClean="0"/>
              <a:t> bulunan NADH mitokondriye ;</a:t>
            </a:r>
          </a:p>
          <a:p>
            <a:pPr algn="just">
              <a:buFont typeface="Wingdings" pitchFamily="2" charset="2"/>
              <a:buChar char="ü"/>
            </a:pPr>
            <a:endParaRPr lang="tr-TR" dirty="0" smtClean="0"/>
          </a:p>
          <a:p>
            <a:pPr algn="just"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b="1" dirty="0" err="1"/>
              <a:t>G</a:t>
            </a:r>
            <a:r>
              <a:rPr lang="tr-TR" b="1" dirty="0" err="1" smtClean="0"/>
              <a:t>liserol</a:t>
            </a:r>
            <a:r>
              <a:rPr lang="tr-TR" b="1" dirty="0" smtClean="0"/>
              <a:t>-3-fosfat mekik </a:t>
            </a:r>
            <a:r>
              <a:rPr lang="tr-TR" dirty="0" smtClean="0"/>
              <a:t>sistemiyle taşınırsa </a:t>
            </a:r>
            <a:r>
              <a:rPr lang="tr-TR" dirty="0" err="1" smtClean="0"/>
              <a:t>oksidatif</a:t>
            </a:r>
            <a:r>
              <a:rPr lang="tr-TR" dirty="0" smtClean="0"/>
              <a:t> </a:t>
            </a:r>
            <a:r>
              <a:rPr lang="tr-TR" dirty="0" err="1" smtClean="0"/>
              <a:t>fosforillenme</a:t>
            </a:r>
            <a:r>
              <a:rPr lang="tr-TR" dirty="0" smtClean="0"/>
              <a:t> sonucu </a:t>
            </a:r>
            <a:r>
              <a:rPr lang="tr-TR" b="1" dirty="0" smtClean="0"/>
              <a:t>1.5 ATP</a:t>
            </a:r>
          </a:p>
          <a:p>
            <a:pPr algn="just">
              <a:buFont typeface="Wingdings" pitchFamily="2" charset="2"/>
              <a:buChar char="ü"/>
            </a:pPr>
            <a:endParaRPr lang="tr-TR" dirty="0" smtClean="0"/>
          </a:p>
          <a:p>
            <a:pPr algn="just">
              <a:buFont typeface="Wingdings" pitchFamily="2" charset="2"/>
              <a:buChar char="Ø"/>
            </a:pPr>
            <a:r>
              <a:rPr lang="tr-TR" b="1" dirty="0" err="1" smtClean="0"/>
              <a:t>Malat</a:t>
            </a:r>
            <a:r>
              <a:rPr lang="tr-TR" b="1" dirty="0" smtClean="0"/>
              <a:t>-</a:t>
            </a:r>
            <a:r>
              <a:rPr lang="tr-TR" b="1" dirty="0" err="1" smtClean="0"/>
              <a:t>Aspartat</a:t>
            </a:r>
            <a:r>
              <a:rPr lang="tr-TR" b="1" dirty="0" smtClean="0"/>
              <a:t> mekik </a:t>
            </a:r>
            <a:r>
              <a:rPr lang="tr-TR" dirty="0" smtClean="0"/>
              <a:t>sistemiyle taşınırsa da </a:t>
            </a:r>
            <a:r>
              <a:rPr lang="tr-TR" b="1" dirty="0" smtClean="0"/>
              <a:t>2.5 ATP </a:t>
            </a:r>
            <a:r>
              <a:rPr lang="tr-TR" dirty="0" smtClean="0"/>
              <a:t>elde edilir.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192</Words>
  <Application>Microsoft Office PowerPoint</Application>
  <PresentationFormat>Ekran Gösterisi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Mitokondrideki Translokazlar</vt:lpstr>
      <vt:lpstr>Slayt 2</vt:lpstr>
      <vt:lpstr>Slayt 3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cigdem</dc:creator>
  <cp:lastModifiedBy>user</cp:lastModifiedBy>
  <cp:revision>15</cp:revision>
  <dcterms:created xsi:type="dcterms:W3CDTF">2018-04-11T18:33:45Z</dcterms:created>
  <dcterms:modified xsi:type="dcterms:W3CDTF">2018-05-17T13:43:57Z</dcterms:modified>
</cp:coreProperties>
</file>