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4" r:id="rId3"/>
    <p:sldId id="275" r:id="rId4"/>
    <p:sldId id="276" r:id="rId5"/>
    <p:sldId id="257" r:id="rId6"/>
    <p:sldId id="258" r:id="rId7"/>
    <p:sldId id="259" r:id="rId8"/>
    <p:sldId id="271" r:id="rId9"/>
    <p:sldId id="260" r:id="rId10"/>
    <p:sldId id="272" r:id="rId11"/>
    <p:sldId id="261" r:id="rId12"/>
    <p:sldId id="262" r:id="rId13"/>
    <p:sldId id="263" r:id="rId14"/>
    <p:sldId id="264" r:id="rId15"/>
    <p:sldId id="265" r:id="rId16"/>
    <p:sldId id="266" r:id="rId17"/>
    <p:sldId id="269" r:id="rId18"/>
    <p:sldId id="273" r:id="rId19"/>
    <p:sldId id="268" r:id="rId20"/>
    <p:sldId id="277" r:id="rId21"/>
    <p:sldId id="267" r:id="rId22"/>
    <p:sldId id="270" r:id="rId2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68" d="100"/>
          <a:sy n="68" d="100"/>
        </p:scale>
        <p:origin x="580"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p:cNvSpPr>
            <a:spLocks noGrp="1"/>
          </p:cNvSpPr>
          <p:nvPr>
            <p:ph type="dt" sz="half" idx="10"/>
          </p:nvPr>
        </p:nvSpPr>
        <p:spPr/>
        <p:txBody>
          <a:bodyPr/>
          <a:lstStyle/>
          <a:p>
            <a:fld id="{12B95C45-1DBC-4927-995D-981FA063E30F}" type="datetimeFigureOut">
              <a:rPr lang="tr-TR" smtClean="0"/>
              <a:t>5.11.2022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461B29F-70E1-4F30-A8FE-5914B9B3B600}" type="slidenum">
              <a:rPr lang="tr-TR" smtClean="0"/>
              <a:t>‹#›</a:t>
            </a:fld>
            <a:endParaRPr lang="tr-TR"/>
          </a:p>
        </p:txBody>
      </p:sp>
    </p:spTree>
    <p:extLst>
      <p:ext uri="{BB962C8B-B14F-4D97-AF65-F5344CB8AC3E}">
        <p14:creationId xmlns:p14="http://schemas.microsoft.com/office/powerpoint/2010/main" val="28082235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12B95C45-1DBC-4927-995D-981FA063E30F}" type="datetimeFigureOut">
              <a:rPr lang="tr-TR" smtClean="0"/>
              <a:t>5.11.2022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461B29F-70E1-4F30-A8FE-5914B9B3B600}" type="slidenum">
              <a:rPr lang="tr-TR" smtClean="0"/>
              <a:t>‹#›</a:t>
            </a:fld>
            <a:endParaRPr lang="tr-TR"/>
          </a:p>
        </p:txBody>
      </p:sp>
    </p:spTree>
    <p:extLst>
      <p:ext uri="{BB962C8B-B14F-4D97-AF65-F5344CB8AC3E}">
        <p14:creationId xmlns:p14="http://schemas.microsoft.com/office/powerpoint/2010/main" val="33355340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12B95C45-1DBC-4927-995D-981FA063E30F}" type="datetimeFigureOut">
              <a:rPr lang="tr-TR" smtClean="0"/>
              <a:t>5.11.2022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461B29F-70E1-4F30-A8FE-5914B9B3B600}" type="slidenum">
              <a:rPr lang="tr-TR" smtClean="0"/>
              <a:t>‹#›</a:t>
            </a:fld>
            <a:endParaRPr lang="tr-TR"/>
          </a:p>
        </p:txBody>
      </p:sp>
    </p:spTree>
    <p:extLst>
      <p:ext uri="{BB962C8B-B14F-4D97-AF65-F5344CB8AC3E}">
        <p14:creationId xmlns:p14="http://schemas.microsoft.com/office/powerpoint/2010/main" val="27264479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12B95C45-1DBC-4927-995D-981FA063E30F}" type="datetimeFigureOut">
              <a:rPr lang="tr-TR" smtClean="0"/>
              <a:t>5.11.2022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461B29F-70E1-4F30-A8FE-5914B9B3B600}" type="slidenum">
              <a:rPr lang="tr-TR" smtClean="0"/>
              <a:t>‹#›</a:t>
            </a:fld>
            <a:endParaRPr lang="tr-TR"/>
          </a:p>
        </p:txBody>
      </p:sp>
    </p:spTree>
    <p:extLst>
      <p:ext uri="{BB962C8B-B14F-4D97-AF65-F5344CB8AC3E}">
        <p14:creationId xmlns:p14="http://schemas.microsoft.com/office/powerpoint/2010/main" val="2216257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p:cNvSpPr>
            <a:spLocks noGrp="1"/>
          </p:cNvSpPr>
          <p:nvPr>
            <p:ph type="dt" sz="half" idx="10"/>
          </p:nvPr>
        </p:nvSpPr>
        <p:spPr/>
        <p:txBody>
          <a:bodyPr/>
          <a:lstStyle/>
          <a:p>
            <a:fld id="{12B95C45-1DBC-4927-995D-981FA063E30F}" type="datetimeFigureOut">
              <a:rPr lang="tr-TR" smtClean="0"/>
              <a:t>5.11.2022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461B29F-70E1-4F30-A8FE-5914B9B3B600}" type="slidenum">
              <a:rPr lang="tr-TR" smtClean="0"/>
              <a:t>‹#›</a:t>
            </a:fld>
            <a:endParaRPr lang="tr-TR"/>
          </a:p>
        </p:txBody>
      </p:sp>
    </p:spTree>
    <p:extLst>
      <p:ext uri="{BB962C8B-B14F-4D97-AF65-F5344CB8AC3E}">
        <p14:creationId xmlns:p14="http://schemas.microsoft.com/office/powerpoint/2010/main" val="19724441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12B95C45-1DBC-4927-995D-981FA063E30F}" type="datetimeFigureOut">
              <a:rPr lang="tr-TR" smtClean="0"/>
              <a:t>5.11.2022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461B29F-70E1-4F30-A8FE-5914B9B3B600}" type="slidenum">
              <a:rPr lang="tr-TR" smtClean="0"/>
              <a:t>‹#›</a:t>
            </a:fld>
            <a:endParaRPr lang="tr-TR"/>
          </a:p>
        </p:txBody>
      </p:sp>
    </p:spTree>
    <p:extLst>
      <p:ext uri="{BB962C8B-B14F-4D97-AF65-F5344CB8AC3E}">
        <p14:creationId xmlns:p14="http://schemas.microsoft.com/office/powerpoint/2010/main" val="15712883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12B95C45-1DBC-4927-995D-981FA063E30F}" type="datetimeFigureOut">
              <a:rPr lang="tr-TR" smtClean="0"/>
              <a:t>5.11.2022</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461B29F-70E1-4F30-A8FE-5914B9B3B600}" type="slidenum">
              <a:rPr lang="tr-TR" smtClean="0"/>
              <a:t>‹#›</a:t>
            </a:fld>
            <a:endParaRPr lang="tr-TR"/>
          </a:p>
        </p:txBody>
      </p:sp>
    </p:spTree>
    <p:extLst>
      <p:ext uri="{BB962C8B-B14F-4D97-AF65-F5344CB8AC3E}">
        <p14:creationId xmlns:p14="http://schemas.microsoft.com/office/powerpoint/2010/main" val="36855425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12B95C45-1DBC-4927-995D-981FA063E30F}" type="datetimeFigureOut">
              <a:rPr lang="tr-TR" smtClean="0"/>
              <a:t>5.11.2022</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461B29F-70E1-4F30-A8FE-5914B9B3B600}" type="slidenum">
              <a:rPr lang="tr-TR" smtClean="0"/>
              <a:t>‹#›</a:t>
            </a:fld>
            <a:endParaRPr lang="tr-TR"/>
          </a:p>
        </p:txBody>
      </p:sp>
    </p:spTree>
    <p:extLst>
      <p:ext uri="{BB962C8B-B14F-4D97-AF65-F5344CB8AC3E}">
        <p14:creationId xmlns:p14="http://schemas.microsoft.com/office/powerpoint/2010/main" val="21802005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2B95C45-1DBC-4927-995D-981FA063E30F}" type="datetimeFigureOut">
              <a:rPr lang="tr-TR" smtClean="0"/>
              <a:t>5.11.2022</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461B29F-70E1-4F30-A8FE-5914B9B3B600}" type="slidenum">
              <a:rPr lang="tr-TR" smtClean="0"/>
              <a:t>‹#›</a:t>
            </a:fld>
            <a:endParaRPr lang="tr-TR"/>
          </a:p>
        </p:txBody>
      </p:sp>
    </p:spTree>
    <p:extLst>
      <p:ext uri="{BB962C8B-B14F-4D97-AF65-F5344CB8AC3E}">
        <p14:creationId xmlns:p14="http://schemas.microsoft.com/office/powerpoint/2010/main" val="18805683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12B95C45-1DBC-4927-995D-981FA063E30F}" type="datetimeFigureOut">
              <a:rPr lang="tr-TR" smtClean="0"/>
              <a:t>5.11.2022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461B29F-70E1-4F30-A8FE-5914B9B3B600}" type="slidenum">
              <a:rPr lang="tr-TR" smtClean="0"/>
              <a:t>‹#›</a:t>
            </a:fld>
            <a:endParaRPr lang="tr-TR"/>
          </a:p>
        </p:txBody>
      </p:sp>
    </p:spTree>
    <p:extLst>
      <p:ext uri="{BB962C8B-B14F-4D97-AF65-F5344CB8AC3E}">
        <p14:creationId xmlns:p14="http://schemas.microsoft.com/office/powerpoint/2010/main" val="35156743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12B95C45-1DBC-4927-995D-981FA063E30F}" type="datetimeFigureOut">
              <a:rPr lang="tr-TR" smtClean="0"/>
              <a:t>5.11.2022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461B29F-70E1-4F30-A8FE-5914B9B3B600}" type="slidenum">
              <a:rPr lang="tr-TR" smtClean="0"/>
              <a:t>‹#›</a:t>
            </a:fld>
            <a:endParaRPr lang="tr-TR"/>
          </a:p>
        </p:txBody>
      </p:sp>
    </p:spTree>
    <p:extLst>
      <p:ext uri="{BB962C8B-B14F-4D97-AF65-F5344CB8AC3E}">
        <p14:creationId xmlns:p14="http://schemas.microsoft.com/office/powerpoint/2010/main" val="21553021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B95C45-1DBC-4927-995D-981FA063E30F}" type="datetimeFigureOut">
              <a:rPr lang="tr-TR" smtClean="0"/>
              <a:t>5.11.2022</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61B29F-70E1-4F30-A8FE-5914B9B3B600}" type="slidenum">
              <a:rPr lang="tr-TR" smtClean="0"/>
              <a:t>‹#›</a:t>
            </a:fld>
            <a:endParaRPr lang="tr-TR"/>
          </a:p>
        </p:txBody>
      </p:sp>
    </p:spTree>
    <p:extLst>
      <p:ext uri="{BB962C8B-B14F-4D97-AF65-F5344CB8AC3E}">
        <p14:creationId xmlns:p14="http://schemas.microsoft.com/office/powerpoint/2010/main" val="1803451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b="1" i="0" dirty="0">
                <a:solidFill>
                  <a:srgbClr val="000000"/>
                </a:solidFill>
                <a:effectLst/>
                <a:latin typeface="Times New Roman" panose="02020603050405020304" pitchFamily="18" charset="0"/>
              </a:rPr>
              <a:t>BEŞERİ TIBBİ ÜRÜNLERİN FİYATLANDIRILMASI HAKKINDA TEBLİĞ</a:t>
            </a:r>
            <a:endParaRPr lang="tr-TR" dirty="0"/>
          </a:p>
        </p:txBody>
      </p:sp>
      <p:sp>
        <p:nvSpPr>
          <p:cNvPr id="3" name="Alt Başlık 2"/>
          <p:cNvSpPr>
            <a:spLocks noGrp="1"/>
          </p:cNvSpPr>
          <p:nvPr>
            <p:ph type="subTitle" idx="1"/>
          </p:nvPr>
        </p:nvSpPr>
        <p:spPr>
          <a:xfrm>
            <a:off x="4400204" y="8955435"/>
            <a:ext cx="6669717" cy="850951"/>
          </a:xfrm>
        </p:spPr>
        <p:txBody>
          <a:bodyPr/>
          <a:lstStyle/>
          <a:p>
            <a:endParaRPr lang="tr-TR" dirty="0"/>
          </a:p>
        </p:txBody>
      </p:sp>
      <p:sp>
        <p:nvSpPr>
          <p:cNvPr id="4" name="Dikdörtgen 3">
            <a:extLst>
              <a:ext uri="{FF2B5EF4-FFF2-40B4-BE49-F238E27FC236}">
                <a16:creationId xmlns:a16="http://schemas.microsoft.com/office/drawing/2014/main" id="{AA77717B-AE5C-4C68-A535-A3A642900423}"/>
              </a:ext>
            </a:extLst>
          </p:cNvPr>
          <p:cNvSpPr/>
          <p:nvPr/>
        </p:nvSpPr>
        <p:spPr>
          <a:xfrm>
            <a:off x="3276542" y="3244334"/>
            <a:ext cx="5759910" cy="369332"/>
          </a:xfrm>
          <a:prstGeom prst="rect">
            <a:avLst/>
          </a:prstGeom>
        </p:spPr>
        <p:txBody>
          <a:bodyPr wrap="none">
            <a:spAutoFit/>
          </a:bodyPr>
          <a:lstStyle/>
          <a:p>
            <a:r>
              <a:rPr lang="tr-TR" i="1" dirty="0">
                <a:solidFill>
                  <a:srgbClr val="212529"/>
                </a:solidFill>
                <a:latin typeface="-apple-system"/>
              </a:rPr>
              <a:t>Resmî Gazete Tarihi: 29.09.2017 Resmî Gazete Sayısı: 30195</a:t>
            </a:r>
            <a:endParaRPr lang="tr-TR" dirty="0"/>
          </a:p>
        </p:txBody>
      </p:sp>
    </p:spTree>
    <p:extLst>
      <p:ext uri="{BB962C8B-B14F-4D97-AF65-F5344CB8AC3E}">
        <p14:creationId xmlns:p14="http://schemas.microsoft.com/office/powerpoint/2010/main" val="28342625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998483"/>
            <a:ext cx="10515600" cy="5178480"/>
          </a:xfrm>
        </p:spPr>
        <p:txBody>
          <a:bodyPr>
            <a:normAutofit fontScale="70000" lnSpcReduction="20000"/>
          </a:bodyPr>
          <a:lstStyle/>
          <a:p>
            <a:pPr marL="0" lvl="0" algn="just">
              <a:lnSpc>
                <a:spcPct val="100000"/>
              </a:lnSpc>
              <a:buNone/>
            </a:pPr>
            <a:r>
              <a:rPr lang="tr-TR" altLang="tr-TR" b="1" dirty="0">
                <a:solidFill>
                  <a:srgbClr val="000000"/>
                </a:solidFill>
                <a:latin typeface="Times New Roman" panose="02020603050405020304" pitchFamily="18" charset="0"/>
                <a:cs typeface="Times New Roman" panose="02020603050405020304" pitchFamily="18" charset="0"/>
              </a:rPr>
              <a:t>Kaynak fiyat belirleme</a:t>
            </a:r>
          </a:p>
          <a:p>
            <a:pPr marL="0" lvl="0" algn="just">
              <a:lnSpc>
                <a:spcPct val="100000"/>
              </a:lnSpc>
              <a:buNone/>
            </a:pPr>
            <a:endParaRPr lang="tr-TR" altLang="tr-TR" b="1" dirty="0">
              <a:solidFill>
                <a:srgbClr val="000000"/>
              </a:solidFill>
              <a:latin typeface="Times New Roman" panose="02020603050405020304" pitchFamily="18" charset="0"/>
              <a:cs typeface="Times New Roman" panose="02020603050405020304" pitchFamily="18" charset="0"/>
            </a:endParaRPr>
          </a:p>
          <a:p>
            <a:pPr marL="0" lvl="0" indent="358775" algn="just" eaLnBrk="0" fontAlgn="base" hangingPunct="0">
              <a:lnSpc>
                <a:spcPct val="100000"/>
              </a:lnSpc>
              <a:spcBef>
                <a:spcPct val="0"/>
              </a:spcBef>
              <a:spcAft>
                <a:spcPct val="0"/>
              </a:spcAft>
              <a:buNone/>
            </a:pPr>
            <a:r>
              <a:rPr lang="tr-TR" altLang="tr-TR" b="1" dirty="0">
                <a:solidFill>
                  <a:srgbClr val="000000"/>
                </a:solidFill>
                <a:latin typeface="Times New Roman" panose="02020603050405020304" pitchFamily="18" charset="0"/>
                <a:cs typeface="Times New Roman" panose="02020603050405020304" pitchFamily="18" charset="0"/>
              </a:rPr>
              <a:t>MADDE 6 –</a:t>
            </a:r>
            <a:r>
              <a:rPr lang="tr-TR" altLang="tr-TR" dirty="0">
                <a:solidFill>
                  <a:srgbClr val="000000"/>
                </a:solidFill>
                <a:latin typeface="Times New Roman" panose="02020603050405020304" pitchFamily="18" charset="0"/>
                <a:cs typeface="Times New Roman" panose="02020603050405020304" pitchFamily="18" charset="0"/>
              </a:rPr>
              <a:t> (1) Fiyat korumalı olmayan imal veya ithal referans ürünün kaynak fiyatı, eşdeğer ürünü piyasaya çıkıncaya kadar gerçek kaynak fiyatının %100’üdür. Birebir eş ürün veya eş ürünün piyasaya çıkması durumunda fiyat korumalı olmayan referans ürünün kaynak fiyatı, gerçek kaynak fiyatının %60’ı olacak şekilde belirlenir. Fiyat korumalı imal veya ithal referans ürünün kaynak fiyatı, eşdeğeri olma durumuna bakılmaksızın gerçek kaynak fiyatın %80'i şeklinde belirlenir.</a:t>
            </a:r>
            <a:endParaRPr lang="tr-TR" altLang="tr-TR" dirty="0">
              <a:latin typeface="Times New Roman" panose="02020603050405020304" pitchFamily="18" charset="0"/>
              <a:cs typeface="Times New Roman" panose="02020603050405020304" pitchFamily="18" charset="0"/>
            </a:endParaRPr>
          </a:p>
          <a:p>
            <a:pPr marL="0" lvl="0" indent="358775" algn="just" eaLnBrk="0" fontAlgn="base" hangingPunct="0">
              <a:lnSpc>
                <a:spcPct val="100000"/>
              </a:lnSpc>
              <a:spcBef>
                <a:spcPct val="0"/>
              </a:spcBef>
              <a:spcAft>
                <a:spcPct val="0"/>
              </a:spcAft>
              <a:buNone/>
            </a:pPr>
            <a:r>
              <a:rPr lang="tr-TR" altLang="tr-TR" dirty="0">
                <a:solidFill>
                  <a:srgbClr val="000000"/>
                </a:solidFill>
                <a:latin typeface="Times New Roman" panose="02020603050405020304" pitchFamily="18" charset="0"/>
                <a:cs typeface="Times New Roman" panose="02020603050405020304" pitchFamily="18" charset="0"/>
              </a:rPr>
              <a:t>(2) Fiyat korumalı olmayan imal eşdeğer ürünün kaynak fiyatı, gerçek kaynak fiyatının %60'ı; fiyat korumalı imal eşdeğer ürünün kaynak fiyatı ise, gerçek kaynak fiyatının %80'i şeklinde belirlenir.</a:t>
            </a:r>
            <a:endParaRPr lang="tr-TR" altLang="tr-TR" dirty="0">
              <a:latin typeface="Times New Roman" panose="02020603050405020304" pitchFamily="18" charset="0"/>
              <a:cs typeface="Times New Roman" panose="02020603050405020304" pitchFamily="18" charset="0"/>
            </a:endParaRPr>
          </a:p>
          <a:p>
            <a:pPr marL="0" lvl="0" indent="358775" algn="just" eaLnBrk="0" fontAlgn="base" hangingPunct="0">
              <a:lnSpc>
                <a:spcPct val="100000"/>
              </a:lnSpc>
              <a:spcBef>
                <a:spcPct val="0"/>
              </a:spcBef>
              <a:spcAft>
                <a:spcPct val="0"/>
              </a:spcAft>
              <a:buNone/>
            </a:pPr>
            <a:r>
              <a:rPr lang="tr-TR" altLang="tr-TR" dirty="0">
                <a:solidFill>
                  <a:srgbClr val="000000"/>
                </a:solidFill>
                <a:latin typeface="Times New Roman" panose="02020603050405020304" pitchFamily="18" charset="0"/>
                <a:cs typeface="Times New Roman" panose="02020603050405020304" pitchFamily="18" charset="0"/>
              </a:rPr>
              <a:t>(3) İthal eşdeğer ürünün kaynak fiyatı iki şekilde hesaplanır.</a:t>
            </a:r>
            <a:endParaRPr lang="tr-TR" altLang="tr-TR" dirty="0">
              <a:latin typeface="Times New Roman" panose="02020603050405020304" pitchFamily="18" charset="0"/>
              <a:cs typeface="Times New Roman" panose="02020603050405020304" pitchFamily="18" charset="0"/>
            </a:endParaRPr>
          </a:p>
          <a:p>
            <a:pPr marL="0" lvl="0" indent="358775" algn="just" eaLnBrk="0" fontAlgn="base" hangingPunct="0">
              <a:lnSpc>
                <a:spcPct val="100000"/>
              </a:lnSpc>
              <a:spcBef>
                <a:spcPct val="0"/>
              </a:spcBef>
              <a:spcAft>
                <a:spcPct val="0"/>
              </a:spcAft>
              <a:buNone/>
            </a:pPr>
            <a:r>
              <a:rPr lang="tr-TR" altLang="tr-TR" dirty="0">
                <a:solidFill>
                  <a:srgbClr val="000000"/>
                </a:solidFill>
                <a:latin typeface="Times New Roman" panose="02020603050405020304" pitchFamily="18" charset="0"/>
                <a:cs typeface="Times New Roman" panose="02020603050405020304" pitchFamily="18" charset="0"/>
              </a:rPr>
              <a:t>a) Gerçek kaynak fiyatı belirlenirken referans ürünün fiyatı dikkate alınmış ise kaynak fiyat, fiyat korumalı ürünlerde gerçek kaynak fiyatın %80'i; fiyat korumalı olmayan ürünlerde ise gerçek kaynak fiyatın %60'ı şeklinde belirlenir.</a:t>
            </a:r>
            <a:endParaRPr lang="tr-TR" altLang="tr-TR" dirty="0">
              <a:latin typeface="Times New Roman" panose="02020603050405020304" pitchFamily="18" charset="0"/>
              <a:cs typeface="Times New Roman" panose="02020603050405020304" pitchFamily="18" charset="0"/>
            </a:endParaRPr>
          </a:p>
          <a:p>
            <a:pPr marL="0" lvl="0" indent="358775" algn="just" eaLnBrk="0" fontAlgn="base" hangingPunct="0">
              <a:lnSpc>
                <a:spcPct val="100000"/>
              </a:lnSpc>
              <a:spcBef>
                <a:spcPct val="0"/>
              </a:spcBef>
              <a:spcAft>
                <a:spcPct val="0"/>
              </a:spcAft>
              <a:buNone/>
            </a:pPr>
            <a:r>
              <a:rPr lang="tr-TR" altLang="tr-TR" dirty="0">
                <a:solidFill>
                  <a:srgbClr val="000000"/>
                </a:solidFill>
                <a:latin typeface="Times New Roman" panose="02020603050405020304" pitchFamily="18" charset="0"/>
                <a:cs typeface="Times New Roman" panose="02020603050405020304" pitchFamily="18" charset="0"/>
              </a:rPr>
              <a:t>b) Gerçek kaynak fiyatı belirlenirken kendi depocuya satış fiyatı dikkate alınmış ise kaynak fiyat, gerçek kaynak fiyatın %100'ü şeklinde belirlenir.</a:t>
            </a:r>
            <a:endParaRPr lang="tr-TR" altLang="tr-TR" dirty="0">
              <a:latin typeface="Times New Roman" panose="02020603050405020304" pitchFamily="18" charset="0"/>
              <a:cs typeface="Times New Roman" panose="02020603050405020304" pitchFamily="18" charset="0"/>
            </a:endParaRPr>
          </a:p>
          <a:p>
            <a:pPr marL="0" lvl="0" indent="358775" algn="just" eaLnBrk="0" fontAlgn="base" hangingPunct="0">
              <a:lnSpc>
                <a:spcPct val="100000"/>
              </a:lnSpc>
              <a:spcBef>
                <a:spcPct val="0"/>
              </a:spcBef>
              <a:spcAft>
                <a:spcPct val="0"/>
              </a:spcAft>
              <a:buNone/>
            </a:pPr>
            <a:r>
              <a:rPr lang="tr-TR" altLang="tr-TR" dirty="0">
                <a:solidFill>
                  <a:srgbClr val="000000"/>
                </a:solidFill>
                <a:latin typeface="Times New Roman" panose="02020603050405020304" pitchFamily="18" charset="0"/>
                <a:cs typeface="Times New Roman" panose="02020603050405020304" pitchFamily="18" charset="0"/>
              </a:rPr>
              <a:t>(4) Maliyet kartına göre fiyat alan ürünlerde gerçek kaynak fiyatın %100'ü kaynak fiyat olarak belirlenir.</a:t>
            </a:r>
            <a:endParaRPr lang="tr-TR" altLang="tr-TR"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4173662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Grp="1" noChangeArrowheads="1"/>
          </p:cNvSpPr>
          <p:nvPr>
            <p:ph idx="1"/>
          </p:nvPr>
        </p:nvSpPr>
        <p:spPr bwMode="auto">
          <a:xfrm>
            <a:off x="-19668067" y="1784796"/>
            <a:ext cx="25442333" cy="2862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3587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8775" algn="just" defTabSz="914400" rtl="0" eaLnBrk="0" fontAlgn="base" latinLnBrk="0" hangingPunct="0">
              <a:lnSpc>
                <a:spcPct val="100000"/>
              </a:lnSpc>
              <a:spcBef>
                <a:spcPct val="0"/>
              </a:spcBef>
              <a:spcAft>
                <a:spcPct val="0"/>
              </a:spcAft>
              <a:buClrTx/>
              <a:buSzTx/>
              <a:buFontTx/>
              <a:buNone/>
              <a:tabLst/>
            </a:pPr>
            <a:r>
              <a:rPr kumimoji="0" lang="tr-TR" altLang="tr-TR" sz="900" b="1"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Fiyatlandırmanın genel esasları</a:t>
            </a:r>
            <a:endParaRPr kumimoji="0" lang="tr-TR" altLang="tr-TR" sz="800" b="0" i="0" u="none" strike="noStrike" cap="none" normalizeH="0" baseline="0" dirty="0">
              <a:ln>
                <a:noFill/>
              </a:ln>
              <a:solidFill>
                <a:schemeClr val="tx1"/>
              </a:solidFill>
              <a:effectLst/>
            </a:endParaRPr>
          </a:p>
          <a:p>
            <a:pPr marL="0" marR="0" lvl="0" indent="358775" algn="just" defTabSz="914400" rtl="0" eaLnBrk="0" fontAlgn="base" latinLnBrk="0" hangingPunct="0">
              <a:lnSpc>
                <a:spcPct val="100000"/>
              </a:lnSpc>
              <a:spcBef>
                <a:spcPct val="0"/>
              </a:spcBef>
              <a:spcAft>
                <a:spcPct val="0"/>
              </a:spcAft>
              <a:buClrTx/>
              <a:buSzTx/>
              <a:buFontTx/>
              <a:buNone/>
              <a:tabLst/>
            </a:pPr>
            <a:r>
              <a:rPr kumimoji="0" lang="tr-TR" altLang="tr-TR" sz="900" b="1"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MADDE 7 –</a:t>
            </a:r>
            <a:r>
              <a:rPr kumimoji="0" lang="tr-TR" altLang="tr-TR" sz="9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(1) Ürünün gerçek kaynak fiyatı belirlenirken ilgili ülkedeki </a:t>
            </a:r>
            <a:r>
              <a:rPr kumimoji="0" lang="tr-TR" altLang="tr-TR" sz="9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iskonto</a:t>
            </a:r>
            <a:r>
              <a:rPr kumimoji="0" lang="tr-TR" altLang="tr-TR" sz="9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ve özel indirimler hariç depocuya satış fiyatı esas alınır.</a:t>
            </a:r>
            <a:endParaRPr kumimoji="0" lang="tr-TR" altLang="tr-TR" sz="800" b="0" i="0" u="none" strike="noStrike" cap="none" normalizeH="0" baseline="0" dirty="0">
              <a:ln>
                <a:noFill/>
              </a:ln>
              <a:solidFill>
                <a:schemeClr val="tx1"/>
              </a:solidFill>
              <a:effectLst/>
            </a:endParaRPr>
          </a:p>
          <a:p>
            <a:pPr marL="0" marR="0" lvl="0" indent="358775" algn="just" defTabSz="914400" rtl="0" eaLnBrk="0" fontAlgn="base" latinLnBrk="0" hangingPunct="0">
              <a:lnSpc>
                <a:spcPct val="100000"/>
              </a:lnSpc>
              <a:spcBef>
                <a:spcPct val="0"/>
              </a:spcBef>
              <a:spcAft>
                <a:spcPct val="0"/>
              </a:spcAft>
              <a:buClrTx/>
              <a:buSzTx/>
              <a:buFontTx/>
              <a:buNone/>
              <a:tabLst/>
            </a:pPr>
            <a:r>
              <a:rPr kumimoji="0" lang="tr-TR" altLang="tr-TR" sz="9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(2) Gerçek kaynak fiyat para birimi olarak Avro kullanılır. Para biriminin farklı olduğu bir ülke söz konusu ise, Türkiye Cumhuriyet Merkez Bankasının resmi olarak döviz satış kuru </a:t>
            </a:r>
          </a:p>
          <a:p>
            <a:pPr marL="0" marR="0" lvl="0" indent="358775" algn="just" defTabSz="914400" rtl="0" eaLnBrk="0" fontAlgn="base" latinLnBrk="0" hangingPunct="0">
              <a:lnSpc>
                <a:spcPct val="100000"/>
              </a:lnSpc>
              <a:spcBef>
                <a:spcPct val="0"/>
              </a:spcBef>
              <a:spcAft>
                <a:spcPct val="0"/>
              </a:spcAft>
              <a:buClrTx/>
              <a:buSzTx/>
              <a:buFontTx/>
              <a:buNone/>
              <a:tabLst/>
            </a:pPr>
            <a:r>
              <a:rPr kumimoji="0" lang="tr-TR" altLang="tr-TR" sz="9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açıkladığı para birimleri için 13/2/2009 tarihindeki döviz satış kuru; Türkiye Cumhuriyet Merkez Bankasının resmi olarak döviz satış kuru açıklamadığı para birimleri için ülkemizdeki o</a:t>
            </a:r>
          </a:p>
          <a:p>
            <a:pPr marL="0" marR="0" lvl="0" indent="358775" algn="just" defTabSz="914400" rtl="0" eaLnBrk="0" fontAlgn="base" latinLnBrk="0" hangingPunct="0">
              <a:lnSpc>
                <a:spcPct val="100000"/>
              </a:lnSpc>
              <a:spcBef>
                <a:spcPct val="0"/>
              </a:spcBef>
              <a:spcAft>
                <a:spcPct val="0"/>
              </a:spcAft>
              <a:buClrTx/>
              <a:buSzTx/>
              <a:buFontTx/>
              <a:buNone/>
              <a:tabLst/>
            </a:pPr>
            <a:r>
              <a:rPr kumimoji="0" lang="tr-TR" altLang="tr-TR" sz="9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ülkenin resmi temsilciliğinden veya o ülkenin Merkez Bankasının internet sitesinden veya Avrupa Merkez Bankası internet sitesinden anılan tarihteki dönüşüm kuru esas alınarak Avro karşılığı bulunur. </a:t>
            </a:r>
          </a:p>
          <a:p>
            <a:pPr marL="0" marR="0" lvl="0" indent="358775" algn="just" defTabSz="914400" rtl="0" eaLnBrk="0" fontAlgn="base" latinLnBrk="0" hangingPunct="0">
              <a:lnSpc>
                <a:spcPct val="100000"/>
              </a:lnSpc>
              <a:spcBef>
                <a:spcPct val="0"/>
              </a:spcBef>
              <a:spcAft>
                <a:spcPct val="0"/>
              </a:spcAft>
              <a:buClrTx/>
              <a:buSzTx/>
              <a:buFontTx/>
              <a:buNone/>
              <a:tabLst/>
            </a:pPr>
            <a:r>
              <a:rPr kumimoji="0" lang="tr-TR" altLang="tr-TR" sz="9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İlgili ülkede 13/2/2009 tarihinin tatil olması durumunda ise bir sonraki iş gününün döviz satış kuru dikkate alınır.</a:t>
            </a:r>
            <a:endParaRPr kumimoji="0" lang="tr-TR" altLang="tr-TR" sz="800" b="0" i="0" u="none" strike="noStrike" cap="none" normalizeH="0" baseline="0" dirty="0">
              <a:ln>
                <a:noFill/>
              </a:ln>
              <a:solidFill>
                <a:schemeClr val="tx1"/>
              </a:solidFill>
              <a:effectLst/>
            </a:endParaRPr>
          </a:p>
          <a:p>
            <a:pPr marL="0" marR="0" lvl="0" indent="358775" algn="just" defTabSz="914400" rtl="0" eaLnBrk="0" fontAlgn="base" latinLnBrk="0" hangingPunct="0">
              <a:lnSpc>
                <a:spcPct val="100000"/>
              </a:lnSpc>
              <a:spcBef>
                <a:spcPct val="0"/>
              </a:spcBef>
              <a:spcAft>
                <a:spcPct val="0"/>
              </a:spcAft>
              <a:buClrTx/>
              <a:buSzTx/>
              <a:buFontTx/>
              <a:buNone/>
              <a:tabLst/>
            </a:pPr>
            <a:r>
              <a:rPr kumimoji="0" lang="tr-TR" altLang="tr-TR" sz="9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(3) Bir ürünün gerçek kaynak fiyatı belirlenirken;</a:t>
            </a:r>
            <a:endParaRPr kumimoji="0" lang="tr-TR" altLang="tr-TR" sz="800" b="0" i="0" u="none" strike="noStrike" cap="none" normalizeH="0" baseline="0" dirty="0">
              <a:ln>
                <a:noFill/>
              </a:ln>
              <a:solidFill>
                <a:schemeClr val="tx1"/>
              </a:solidFill>
              <a:effectLst/>
            </a:endParaRPr>
          </a:p>
          <a:p>
            <a:pPr marL="0" marR="0" lvl="0" indent="358775" algn="just" defTabSz="914400" rtl="0" eaLnBrk="0" fontAlgn="base" latinLnBrk="0" hangingPunct="0">
              <a:lnSpc>
                <a:spcPct val="100000"/>
              </a:lnSpc>
              <a:spcBef>
                <a:spcPct val="0"/>
              </a:spcBef>
              <a:spcAft>
                <a:spcPct val="0"/>
              </a:spcAft>
              <a:buClrTx/>
              <a:buSzTx/>
              <a:buFontTx/>
              <a:buNone/>
              <a:tabLst/>
            </a:pPr>
            <a:r>
              <a:rPr kumimoji="0" lang="tr-TR" altLang="tr-TR" sz="9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a) Bu Tebliğin 5 inci maddesinin ilgili fıkrasında belirtilen ülke sıralaması takip edilerek her bir sırada, aynı etkin maddenin aynı </a:t>
            </a:r>
            <a:r>
              <a:rPr kumimoji="0" lang="tr-TR" altLang="tr-TR" sz="9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farmasötik</a:t>
            </a:r>
            <a:r>
              <a:rPr kumimoji="0" lang="tr-TR" altLang="tr-TR" sz="9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formundaki;</a:t>
            </a:r>
            <a:endParaRPr kumimoji="0" lang="tr-TR" altLang="tr-TR" sz="800" b="0" i="0" u="none" strike="noStrike" cap="none" normalizeH="0" baseline="0" dirty="0">
              <a:ln>
                <a:noFill/>
              </a:ln>
              <a:solidFill>
                <a:schemeClr val="tx1"/>
              </a:solidFill>
              <a:effectLst/>
            </a:endParaRPr>
          </a:p>
          <a:p>
            <a:pPr marL="0" marR="0" lvl="0" indent="358775" algn="just" defTabSz="914400" rtl="0" eaLnBrk="0" fontAlgn="base" latinLnBrk="0" hangingPunct="0">
              <a:lnSpc>
                <a:spcPct val="100000"/>
              </a:lnSpc>
              <a:spcBef>
                <a:spcPct val="0"/>
              </a:spcBef>
              <a:spcAft>
                <a:spcPct val="0"/>
              </a:spcAft>
              <a:buClrTx/>
              <a:buSzTx/>
              <a:buFontTx/>
              <a:buNone/>
              <a:tabLst/>
            </a:pPr>
            <a:r>
              <a:rPr kumimoji="0" lang="tr-TR" altLang="tr-TR" sz="9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1) Birebir eş ürün olan aynı miktarda etkin madde içeren aynı ambalaj boyutuna sahip ürünlere,</a:t>
            </a:r>
            <a:endParaRPr kumimoji="0" lang="tr-TR" altLang="tr-TR" sz="800" b="0" i="0" u="none" strike="noStrike" cap="none" normalizeH="0" baseline="0" dirty="0">
              <a:ln>
                <a:noFill/>
              </a:ln>
              <a:solidFill>
                <a:schemeClr val="tx1"/>
              </a:solidFill>
              <a:effectLst/>
            </a:endParaRPr>
          </a:p>
          <a:p>
            <a:pPr marL="0" marR="0" lvl="0" indent="358775" algn="just" defTabSz="914400" rtl="0" eaLnBrk="0" fontAlgn="base" latinLnBrk="0" hangingPunct="0">
              <a:lnSpc>
                <a:spcPct val="100000"/>
              </a:lnSpc>
              <a:spcBef>
                <a:spcPct val="0"/>
              </a:spcBef>
              <a:spcAft>
                <a:spcPct val="0"/>
              </a:spcAft>
              <a:buClrTx/>
              <a:buSzTx/>
              <a:buFontTx/>
              <a:buNone/>
              <a:tabLst/>
            </a:pPr>
            <a:r>
              <a:rPr kumimoji="0" lang="tr-TR" altLang="tr-TR" sz="9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2) Yoksa eş ürün olan aynı miktarda etkin madde içeren en yakın küçük ambalaj boyutuna sahip ürünlere,</a:t>
            </a:r>
            <a:endParaRPr kumimoji="0" lang="tr-TR" altLang="tr-TR" sz="800" b="0" i="0" u="none" strike="noStrike" cap="none" normalizeH="0" baseline="0" dirty="0">
              <a:ln>
                <a:noFill/>
              </a:ln>
              <a:solidFill>
                <a:schemeClr val="tx1"/>
              </a:solidFill>
              <a:effectLst/>
            </a:endParaRPr>
          </a:p>
          <a:p>
            <a:pPr marL="0" marR="0" lvl="0" indent="358775" algn="just" defTabSz="914400" rtl="0" eaLnBrk="0" fontAlgn="base" latinLnBrk="0" hangingPunct="0">
              <a:lnSpc>
                <a:spcPct val="100000"/>
              </a:lnSpc>
              <a:spcBef>
                <a:spcPct val="0"/>
              </a:spcBef>
              <a:spcAft>
                <a:spcPct val="0"/>
              </a:spcAft>
              <a:buClrTx/>
              <a:buSzTx/>
              <a:buFontTx/>
              <a:buNone/>
              <a:tabLst/>
            </a:pPr>
            <a:r>
              <a:rPr kumimoji="0" lang="tr-TR" altLang="tr-TR" sz="9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3) Yoksa eş ürün olan aynı miktarda etkin madde içeren en yakın büyük ambalaj boyutuna sahip ürünlere,</a:t>
            </a:r>
            <a:endParaRPr kumimoji="0" lang="tr-TR" altLang="tr-TR" sz="800" b="0" i="0" u="none" strike="noStrike" cap="none" normalizeH="0" baseline="0" dirty="0">
              <a:ln>
                <a:noFill/>
              </a:ln>
              <a:solidFill>
                <a:schemeClr val="tx1"/>
              </a:solidFill>
              <a:effectLst/>
            </a:endParaRPr>
          </a:p>
          <a:p>
            <a:pPr marL="0" marR="0" lvl="0" indent="358775" algn="just" defTabSz="914400" rtl="0" eaLnBrk="0" fontAlgn="base" latinLnBrk="0" hangingPunct="0">
              <a:lnSpc>
                <a:spcPct val="100000"/>
              </a:lnSpc>
              <a:spcBef>
                <a:spcPct val="0"/>
              </a:spcBef>
              <a:spcAft>
                <a:spcPct val="0"/>
              </a:spcAft>
              <a:buClrTx/>
              <a:buSzTx/>
              <a:buFontTx/>
              <a:buNone/>
              <a:tabLst/>
            </a:pPr>
            <a:r>
              <a:rPr kumimoji="0" lang="tr-TR" altLang="tr-TR" sz="9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4) Yoksa yakın eş ürün olan farklı miktarda etkin madde içeren en yakın düşük etkin madde miktarlı aynı ambalaj boyutuna sahip ürünlere,</a:t>
            </a:r>
            <a:endParaRPr kumimoji="0" lang="tr-TR" altLang="tr-TR" sz="800" b="0" i="0" u="none" strike="noStrike" cap="none" normalizeH="0" baseline="0" dirty="0">
              <a:ln>
                <a:noFill/>
              </a:ln>
              <a:solidFill>
                <a:schemeClr val="tx1"/>
              </a:solidFill>
              <a:effectLst/>
            </a:endParaRPr>
          </a:p>
          <a:p>
            <a:pPr marL="0" marR="0" lvl="0" indent="358775" algn="just" defTabSz="914400" rtl="0" eaLnBrk="0" fontAlgn="base" latinLnBrk="0" hangingPunct="0">
              <a:lnSpc>
                <a:spcPct val="100000"/>
              </a:lnSpc>
              <a:spcBef>
                <a:spcPct val="0"/>
              </a:spcBef>
              <a:spcAft>
                <a:spcPct val="0"/>
              </a:spcAft>
              <a:buClrTx/>
              <a:buSzTx/>
              <a:buFontTx/>
              <a:buNone/>
              <a:tabLst/>
            </a:pPr>
            <a:r>
              <a:rPr kumimoji="0" lang="tr-TR" altLang="tr-TR" sz="9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5) Yoksa yakın eş ürün olan farklı miktarda etkin madde içeren en yakın düşük etkin madde miktarlı en yakın küçük ambalaj boyutuna sahip ürünlere,</a:t>
            </a:r>
            <a:endParaRPr kumimoji="0" lang="tr-TR" altLang="tr-TR" sz="800" b="0" i="0" u="none" strike="noStrike" cap="none" normalizeH="0" baseline="0" dirty="0">
              <a:ln>
                <a:noFill/>
              </a:ln>
              <a:solidFill>
                <a:schemeClr val="tx1"/>
              </a:solidFill>
              <a:effectLst/>
            </a:endParaRPr>
          </a:p>
          <a:p>
            <a:pPr marL="0" marR="0" lvl="0" indent="358775" algn="just" defTabSz="914400" rtl="0" eaLnBrk="0" fontAlgn="base" latinLnBrk="0" hangingPunct="0">
              <a:lnSpc>
                <a:spcPct val="100000"/>
              </a:lnSpc>
              <a:spcBef>
                <a:spcPct val="0"/>
              </a:spcBef>
              <a:spcAft>
                <a:spcPct val="0"/>
              </a:spcAft>
              <a:buClrTx/>
              <a:buSzTx/>
              <a:buFontTx/>
              <a:buNone/>
              <a:tabLst/>
            </a:pPr>
            <a:r>
              <a:rPr kumimoji="0" lang="tr-TR" altLang="tr-TR" sz="9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6) Yoksa yakın eş ürün olan farklı miktarda etkin madde içeren en yakın düşük etkin madde miktarlı en yakın büyük ambalaj boyutuna sahip ürünlere,</a:t>
            </a:r>
            <a:endParaRPr kumimoji="0" lang="tr-TR" altLang="tr-TR" sz="800" b="0" i="0" u="none" strike="noStrike" cap="none" normalizeH="0" baseline="0" dirty="0">
              <a:ln>
                <a:noFill/>
              </a:ln>
              <a:solidFill>
                <a:schemeClr val="tx1"/>
              </a:solidFill>
              <a:effectLst/>
            </a:endParaRPr>
          </a:p>
          <a:p>
            <a:pPr marL="0" marR="0" lvl="0" indent="358775" algn="just" defTabSz="914400" rtl="0" eaLnBrk="0" fontAlgn="base" latinLnBrk="0" hangingPunct="0">
              <a:lnSpc>
                <a:spcPct val="100000"/>
              </a:lnSpc>
              <a:spcBef>
                <a:spcPct val="0"/>
              </a:spcBef>
              <a:spcAft>
                <a:spcPct val="0"/>
              </a:spcAft>
              <a:buClrTx/>
              <a:buSzTx/>
              <a:buFontTx/>
              <a:buNone/>
              <a:tabLst/>
            </a:pPr>
            <a:r>
              <a:rPr kumimoji="0" lang="tr-TR" altLang="tr-TR" sz="9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7) Yoksa yakın eş ürün olan farklı miktarda etkin madde içeren en yakın yüksek etkin madde miktarlı aynı ambalaj boyutuna sahip ürünlere,</a:t>
            </a:r>
            <a:endParaRPr kumimoji="0" lang="tr-TR" altLang="tr-TR" sz="800" b="0" i="0" u="none" strike="noStrike" cap="none" normalizeH="0" baseline="0" dirty="0">
              <a:ln>
                <a:noFill/>
              </a:ln>
              <a:solidFill>
                <a:schemeClr val="tx1"/>
              </a:solidFill>
              <a:effectLst/>
            </a:endParaRPr>
          </a:p>
          <a:p>
            <a:pPr marL="0" marR="0" lvl="0" indent="358775" algn="just" defTabSz="914400" rtl="0" eaLnBrk="0" fontAlgn="base" latinLnBrk="0" hangingPunct="0">
              <a:lnSpc>
                <a:spcPct val="100000"/>
              </a:lnSpc>
              <a:spcBef>
                <a:spcPct val="0"/>
              </a:spcBef>
              <a:spcAft>
                <a:spcPct val="0"/>
              </a:spcAft>
              <a:buClrTx/>
              <a:buSzTx/>
              <a:buFontTx/>
              <a:buNone/>
              <a:tabLst/>
            </a:pPr>
            <a:r>
              <a:rPr kumimoji="0" lang="tr-TR" altLang="tr-TR" sz="9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8) Yoksa yakın eş ürün olan farklı miktarda etkin madde içeren en yakın yüksek etkin madde miktarlı en yakın küçük ambalaj boyutuna sahip ürünlere,</a:t>
            </a:r>
            <a:endParaRPr kumimoji="0" lang="tr-TR" altLang="tr-TR" sz="800" b="0" i="0" u="none" strike="noStrike" cap="none" normalizeH="0" baseline="0" dirty="0">
              <a:ln>
                <a:noFill/>
              </a:ln>
              <a:solidFill>
                <a:schemeClr val="tx1"/>
              </a:solidFill>
              <a:effectLst/>
            </a:endParaRPr>
          </a:p>
          <a:p>
            <a:pPr marL="0" marR="0" lvl="0" indent="358775" algn="just" defTabSz="914400" rtl="0" eaLnBrk="0" fontAlgn="base" latinLnBrk="0" hangingPunct="0">
              <a:lnSpc>
                <a:spcPct val="100000"/>
              </a:lnSpc>
              <a:spcBef>
                <a:spcPct val="0"/>
              </a:spcBef>
              <a:spcAft>
                <a:spcPct val="0"/>
              </a:spcAft>
              <a:buClrTx/>
              <a:buSzTx/>
              <a:buFontTx/>
              <a:buNone/>
              <a:tabLst/>
            </a:pPr>
            <a:r>
              <a:rPr kumimoji="0" lang="tr-TR" altLang="tr-TR" sz="9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9) Yoksa yakın eş ürün olan farklı miktarda etkin madde içeren en yakın yüksek etkin madde miktarlı en yakın büyük ambalaj boyutuna sahip ürünlere,</a:t>
            </a:r>
            <a:endParaRPr kumimoji="0" lang="tr-TR" altLang="tr-TR" sz="800" b="0" i="0" u="none" strike="noStrike" cap="none" normalizeH="0" baseline="0" dirty="0">
              <a:ln>
                <a:noFill/>
              </a:ln>
              <a:solidFill>
                <a:schemeClr val="tx1"/>
              </a:solidFill>
              <a:effectLst/>
            </a:endParaRPr>
          </a:p>
          <a:p>
            <a:pPr marL="0" marR="0" lvl="0" indent="358775" algn="just" defTabSz="914400" rtl="0" eaLnBrk="0" fontAlgn="base" latinLnBrk="0" hangingPunct="0">
              <a:lnSpc>
                <a:spcPct val="100000"/>
              </a:lnSpc>
              <a:spcBef>
                <a:spcPct val="0"/>
              </a:spcBef>
              <a:spcAft>
                <a:spcPct val="0"/>
              </a:spcAft>
              <a:buClrTx/>
              <a:buSzTx/>
              <a:buFontTx/>
              <a:buNone/>
              <a:tabLst/>
            </a:pPr>
            <a:r>
              <a:rPr kumimoji="0" lang="tr-TR" altLang="tr-TR" sz="9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bakılır ve buna göre fiyat belirlenir.</a:t>
            </a:r>
            <a:endParaRPr kumimoji="0" lang="tr-TR" altLang="tr-TR" sz="800" b="0" i="0" u="none" strike="noStrike" cap="none" normalizeH="0" baseline="0" dirty="0">
              <a:ln>
                <a:noFill/>
              </a:ln>
              <a:solidFill>
                <a:schemeClr val="tx1"/>
              </a:solidFill>
              <a:effectLst/>
            </a:endParaRPr>
          </a:p>
          <a:p>
            <a:pPr marL="0" marR="0" lvl="0" indent="358775" algn="just" defTabSz="914400" rtl="0" eaLnBrk="0" fontAlgn="base" latinLnBrk="0" hangingPunct="0">
              <a:lnSpc>
                <a:spcPct val="100000"/>
              </a:lnSpc>
              <a:spcBef>
                <a:spcPct val="0"/>
              </a:spcBef>
              <a:spcAft>
                <a:spcPct val="0"/>
              </a:spcAft>
              <a:buClrTx/>
              <a:buSzTx/>
              <a:buFontTx/>
              <a:buNone/>
              <a:tabLst/>
            </a:pP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5" name="Dikdörtgen 4"/>
          <p:cNvSpPr/>
          <p:nvPr/>
        </p:nvSpPr>
        <p:spPr>
          <a:xfrm>
            <a:off x="757084" y="167148"/>
            <a:ext cx="9885417" cy="6740307"/>
          </a:xfrm>
          <a:prstGeom prst="rect">
            <a:avLst/>
          </a:prstGeom>
        </p:spPr>
        <p:txBody>
          <a:bodyPr wrap="square">
            <a:spAutoFit/>
          </a:bodyPr>
          <a:lstStyle/>
          <a:p>
            <a:pPr algn="just">
              <a:spcAft>
                <a:spcPts val="0"/>
              </a:spcAft>
            </a:pPr>
            <a:r>
              <a:rPr lang="tr-TR" sz="1600" b="1" dirty="0">
                <a:solidFill>
                  <a:srgbClr val="000000"/>
                </a:solidFill>
                <a:latin typeface="Times New Roman" panose="02020603050405020304" pitchFamily="18" charset="0"/>
                <a:cs typeface="Times New Roman" panose="02020603050405020304" pitchFamily="18" charset="0"/>
              </a:rPr>
              <a:t>MADDE 7 –</a:t>
            </a:r>
            <a:r>
              <a:rPr lang="tr-TR" sz="1600" dirty="0">
                <a:solidFill>
                  <a:srgbClr val="000000"/>
                </a:solidFill>
                <a:latin typeface="Times New Roman" panose="02020603050405020304" pitchFamily="18" charset="0"/>
                <a:cs typeface="Times New Roman" panose="02020603050405020304" pitchFamily="18" charset="0"/>
              </a:rPr>
              <a:t> (1) Ürünün gerçek kaynak fiyatı belirlenirken ilgili ülkedeki </a:t>
            </a:r>
            <a:r>
              <a:rPr lang="tr-TR" sz="1600" dirty="0" err="1">
                <a:solidFill>
                  <a:srgbClr val="000000"/>
                </a:solidFill>
                <a:latin typeface="Times New Roman" panose="02020603050405020304" pitchFamily="18" charset="0"/>
                <a:cs typeface="Times New Roman" panose="02020603050405020304" pitchFamily="18" charset="0"/>
              </a:rPr>
              <a:t>iskonto</a:t>
            </a:r>
            <a:r>
              <a:rPr lang="tr-TR" sz="1600" dirty="0">
                <a:solidFill>
                  <a:srgbClr val="000000"/>
                </a:solidFill>
                <a:latin typeface="Times New Roman" panose="02020603050405020304" pitchFamily="18" charset="0"/>
                <a:cs typeface="Times New Roman" panose="02020603050405020304" pitchFamily="18" charset="0"/>
              </a:rPr>
              <a:t> ve özel indirimler hariç depocuya satış fiyatı esas alınır.</a:t>
            </a:r>
          </a:p>
          <a:p>
            <a:pPr algn="just">
              <a:spcAft>
                <a:spcPts val="0"/>
              </a:spcAft>
            </a:pPr>
            <a:r>
              <a:rPr lang="tr-TR" sz="1600" dirty="0">
                <a:solidFill>
                  <a:srgbClr val="000000"/>
                </a:solidFill>
                <a:latin typeface="Times New Roman" panose="02020603050405020304" pitchFamily="18" charset="0"/>
                <a:cs typeface="Times New Roman" panose="02020603050405020304" pitchFamily="18" charset="0"/>
              </a:rPr>
              <a:t>(2) Gerçek kaynak fiyat para birimi olarak Avro kullanılır. Para biriminin farklı olduğu bir ülke söz konusu ise, Türkiye Cumhuriyet Merkez Bankasının resmi olarak döviz satış kuru açıkladığı para birimleri için 13/2/2009 tarihindeki döviz satış kuru; Türkiye Cumhuriyet Merkez Bankasının resmi olarak döviz satış kuru açıklamadığı para birimleri için ülkemizdeki o ülkenin resmi temsilciliğinden veya o ülkenin Merkez Bankasının internet sitesinden veya Avrupa Merkez Bankası internet </a:t>
            </a:r>
            <a:r>
              <a:rPr lang="tr-TR" sz="1600" dirty="0">
                <a:solidFill>
                  <a:srgbClr val="000000"/>
                </a:solidFill>
                <a:latin typeface="Times New Roman" panose="02020603050405020304" pitchFamily="18" charset="0"/>
              </a:rPr>
              <a:t>sitesinden anılan tarihteki dönüşüm kuru esas alınarak Avro karşılığı bulunur. İlgili ülkede 13/2/2009 tarihinin tatil olması durumunda ise bir sonraki iş gününün döviz satış kuru dikkate alınır.</a:t>
            </a:r>
          </a:p>
          <a:p>
            <a:pPr algn="just">
              <a:spcAft>
                <a:spcPts val="0"/>
              </a:spcAft>
            </a:pPr>
            <a:r>
              <a:rPr lang="tr-TR" sz="1600" dirty="0">
                <a:solidFill>
                  <a:srgbClr val="000000"/>
                </a:solidFill>
                <a:latin typeface="Times New Roman" panose="02020603050405020304" pitchFamily="18" charset="0"/>
              </a:rPr>
              <a:t>(3) Bir ürünün gerçek kaynak fiyatı belirlenirken;</a:t>
            </a:r>
          </a:p>
          <a:p>
            <a:pPr algn="just">
              <a:spcAft>
                <a:spcPts val="0"/>
              </a:spcAft>
            </a:pPr>
            <a:r>
              <a:rPr lang="tr-TR" sz="1600" dirty="0">
                <a:solidFill>
                  <a:srgbClr val="000000"/>
                </a:solidFill>
                <a:latin typeface="Times New Roman" panose="02020603050405020304" pitchFamily="18" charset="0"/>
              </a:rPr>
              <a:t>a) Bu Tebliğin 5 inci maddesinin ilgili fıkrasında belirtilen ülke sıralaması takip edilerek her bir sırada, aynı etkin maddenin aynı </a:t>
            </a:r>
            <a:r>
              <a:rPr lang="tr-TR" sz="1600" dirty="0" err="1">
                <a:solidFill>
                  <a:srgbClr val="000000"/>
                </a:solidFill>
                <a:latin typeface="Times New Roman" panose="02020603050405020304" pitchFamily="18" charset="0"/>
              </a:rPr>
              <a:t>farmasötik</a:t>
            </a:r>
            <a:r>
              <a:rPr lang="tr-TR" sz="1600" dirty="0">
                <a:solidFill>
                  <a:srgbClr val="000000"/>
                </a:solidFill>
                <a:latin typeface="Times New Roman" panose="02020603050405020304" pitchFamily="18" charset="0"/>
              </a:rPr>
              <a:t> formundaki;</a:t>
            </a:r>
          </a:p>
          <a:p>
            <a:pPr algn="just">
              <a:spcAft>
                <a:spcPts val="0"/>
              </a:spcAft>
            </a:pPr>
            <a:r>
              <a:rPr lang="tr-TR" sz="1600" dirty="0">
                <a:solidFill>
                  <a:srgbClr val="000000"/>
                </a:solidFill>
                <a:latin typeface="Times New Roman" panose="02020603050405020304" pitchFamily="18" charset="0"/>
              </a:rPr>
              <a:t>1) Birebir eş ürün olan aynı miktarda etkin madde içeren aynı ambalaj boyutuna sahip ürünlere,</a:t>
            </a:r>
          </a:p>
          <a:p>
            <a:pPr algn="just">
              <a:spcAft>
                <a:spcPts val="0"/>
              </a:spcAft>
            </a:pPr>
            <a:r>
              <a:rPr lang="tr-TR" sz="1600" dirty="0">
                <a:solidFill>
                  <a:srgbClr val="000000"/>
                </a:solidFill>
                <a:latin typeface="Times New Roman" panose="02020603050405020304" pitchFamily="18" charset="0"/>
              </a:rPr>
              <a:t>2) Yoksa eş ürün olan aynı miktarda etkin madde içeren en yakın küçük ambalaj boyutuna sahip ürünlere,</a:t>
            </a:r>
          </a:p>
          <a:p>
            <a:pPr algn="just">
              <a:spcAft>
                <a:spcPts val="0"/>
              </a:spcAft>
            </a:pPr>
            <a:r>
              <a:rPr lang="tr-TR" sz="1600" dirty="0">
                <a:solidFill>
                  <a:srgbClr val="000000"/>
                </a:solidFill>
                <a:latin typeface="Times New Roman" panose="02020603050405020304" pitchFamily="18" charset="0"/>
              </a:rPr>
              <a:t>3) Yoksa eş ürün olan aynı miktarda etkin madde içeren en yakın büyük ambalaj boyutuna sahip ürünlere,</a:t>
            </a:r>
          </a:p>
          <a:p>
            <a:pPr algn="just">
              <a:spcAft>
                <a:spcPts val="0"/>
              </a:spcAft>
            </a:pPr>
            <a:r>
              <a:rPr lang="tr-TR" sz="1600" dirty="0">
                <a:solidFill>
                  <a:srgbClr val="000000"/>
                </a:solidFill>
                <a:latin typeface="Times New Roman" panose="02020603050405020304" pitchFamily="18" charset="0"/>
              </a:rPr>
              <a:t>4) Yoksa yakın eş ürün olan farklı miktarda etkin madde içeren en yakın düşük etkin madde miktarlı aynı ambalaj boyutuna sahip ürünlere,</a:t>
            </a:r>
          </a:p>
          <a:p>
            <a:pPr algn="just">
              <a:spcAft>
                <a:spcPts val="0"/>
              </a:spcAft>
            </a:pPr>
            <a:r>
              <a:rPr lang="tr-TR" sz="1600" dirty="0">
                <a:solidFill>
                  <a:srgbClr val="000000"/>
                </a:solidFill>
                <a:latin typeface="Times New Roman" panose="02020603050405020304" pitchFamily="18" charset="0"/>
              </a:rPr>
              <a:t>5) Yoksa yakın eş ürün olan farklı miktarda etkin madde içeren en yakın düşük etkin madde miktarlı en yakın küçük ambalaj boyutuna sahip ürünlere,</a:t>
            </a:r>
          </a:p>
          <a:p>
            <a:pPr algn="just">
              <a:spcAft>
                <a:spcPts val="0"/>
              </a:spcAft>
            </a:pPr>
            <a:r>
              <a:rPr lang="tr-TR" sz="1600" dirty="0">
                <a:solidFill>
                  <a:srgbClr val="000000"/>
                </a:solidFill>
                <a:latin typeface="Times New Roman" panose="02020603050405020304" pitchFamily="18" charset="0"/>
              </a:rPr>
              <a:t>6) Yoksa yakın eş ürün olan farklı miktarda etkin madde içeren en yakın düşük etkin madde miktarlı en yakın büyük ambalaj boyutuna sahip ürünlere,</a:t>
            </a:r>
          </a:p>
          <a:p>
            <a:pPr algn="just">
              <a:spcAft>
                <a:spcPts val="0"/>
              </a:spcAft>
            </a:pPr>
            <a:r>
              <a:rPr lang="tr-TR" sz="1600" dirty="0">
                <a:solidFill>
                  <a:srgbClr val="000000"/>
                </a:solidFill>
                <a:latin typeface="Times New Roman" panose="02020603050405020304" pitchFamily="18" charset="0"/>
              </a:rPr>
              <a:t>7) Yoksa yakın eş ürün olan farklı miktarda etkin madde içeren en yakın yüksek etkin madde miktarlı aynı ambalaj boyutuna sahip ürünlere,</a:t>
            </a:r>
          </a:p>
          <a:p>
            <a:pPr algn="just">
              <a:spcAft>
                <a:spcPts val="0"/>
              </a:spcAft>
            </a:pPr>
            <a:r>
              <a:rPr lang="tr-TR" sz="1600" dirty="0">
                <a:solidFill>
                  <a:srgbClr val="000000"/>
                </a:solidFill>
                <a:latin typeface="Times New Roman" panose="02020603050405020304" pitchFamily="18" charset="0"/>
              </a:rPr>
              <a:t>8) Yoksa yakın eş ürün olan farklı miktarda etkin madde içeren en yakın yüksek etkin madde miktarlı en yakın küçük ambalaj boyutuna sahip ürünlere,</a:t>
            </a:r>
          </a:p>
          <a:p>
            <a:pPr algn="just">
              <a:spcAft>
                <a:spcPts val="0"/>
              </a:spcAft>
            </a:pPr>
            <a:r>
              <a:rPr lang="tr-TR" sz="1600" dirty="0">
                <a:solidFill>
                  <a:srgbClr val="000000"/>
                </a:solidFill>
                <a:latin typeface="Times New Roman" panose="02020603050405020304" pitchFamily="18" charset="0"/>
              </a:rPr>
              <a:t>9) Yoksa yakın eş ürün olan farklı miktarda etkin madde içeren en yakın yüksek etkin madde miktarlı en yakın büyük ambalaj boyutuna sahip ürünlere,</a:t>
            </a:r>
          </a:p>
          <a:p>
            <a:pPr algn="just">
              <a:spcAft>
                <a:spcPts val="0"/>
              </a:spcAft>
            </a:pPr>
            <a:r>
              <a:rPr lang="tr-TR" sz="1600" dirty="0">
                <a:solidFill>
                  <a:srgbClr val="000000"/>
                </a:solidFill>
                <a:latin typeface="Times New Roman" panose="02020603050405020304" pitchFamily="18" charset="0"/>
              </a:rPr>
              <a:t>bakılır ve buna göre fiyat belirlenir.</a:t>
            </a:r>
            <a:endParaRPr lang="tr-TR" sz="1600"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29444810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73331" y="872836"/>
            <a:ext cx="10523912" cy="5262979"/>
          </a:xfrm>
          <a:prstGeom prst="rect">
            <a:avLst/>
          </a:prstGeom>
        </p:spPr>
        <p:txBody>
          <a:bodyPr wrap="square">
            <a:spAutoFit/>
          </a:bodyPr>
          <a:lstStyle/>
          <a:p>
            <a:pPr algn="just">
              <a:spcAft>
                <a:spcPts val="0"/>
              </a:spcAft>
            </a:pPr>
            <a:r>
              <a:rPr lang="tr-TR" sz="1200" dirty="0">
                <a:solidFill>
                  <a:srgbClr val="000000"/>
                </a:solidFill>
                <a:latin typeface="Times New Roman" panose="02020603050405020304" pitchFamily="18" charset="0"/>
                <a:cs typeface="Times New Roman" panose="02020603050405020304" pitchFamily="18" charset="0"/>
              </a:rPr>
              <a:t>b) Aynı etkin maddenin aynı </a:t>
            </a:r>
            <a:r>
              <a:rPr lang="tr-TR" sz="1200" dirty="0" err="1">
                <a:solidFill>
                  <a:srgbClr val="000000"/>
                </a:solidFill>
                <a:latin typeface="Times New Roman" panose="02020603050405020304" pitchFamily="18" charset="0"/>
                <a:cs typeface="Times New Roman" panose="02020603050405020304" pitchFamily="18" charset="0"/>
              </a:rPr>
              <a:t>farmasötik</a:t>
            </a:r>
            <a:r>
              <a:rPr lang="tr-TR" sz="1200" dirty="0">
                <a:solidFill>
                  <a:srgbClr val="000000"/>
                </a:solidFill>
                <a:latin typeface="Times New Roman" panose="02020603050405020304" pitchFamily="18" charset="0"/>
                <a:cs typeface="Times New Roman" panose="02020603050405020304" pitchFamily="18" charset="0"/>
              </a:rPr>
              <a:t> formu için ülkemizde veya kaynak ülkelerde, bu fıkranın (a) bendine uyan bir referans ürün bulunmaması halinde, imal eşdeğer ürünler için fiyat listesindeki </a:t>
            </a:r>
            <a:r>
              <a:rPr lang="tr-TR" sz="1200" dirty="0" err="1">
                <a:solidFill>
                  <a:srgbClr val="000000"/>
                </a:solidFill>
                <a:latin typeface="Times New Roman" panose="02020603050405020304" pitchFamily="18" charset="0"/>
                <a:cs typeface="Times New Roman" panose="02020603050405020304" pitchFamily="18" charset="0"/>
              </a:rPr>
              <a:t>farmasötik</a:t>
            </a:r>
            <a:r>
              <a:rPr lang="tr-TR" sz="1200" dirty="0">
                <a:solidFill>
                  <a:srgbClr val="000000"/>
                </a:solidFill>
                <a:latin typeface="Times New Roman" panose="02020603050405020304" pitchFamily="18" charset="0"/>
                <a:cs typeface="Times New Roman" panose="02020603050405020304" pitchFamily="18" charset="0"/>
              </a:rPr>
              <a:t> benzer referans ürünlerden bu fıkranın (a) bendinin alt bentlerinin sıralamasına göre fiyat belirlenebilir.</a:t>
            </a:r>
          </a:p>
          <a:p>
            <a:pPr algn="just">
              <a:spcAft>
                <a:spcPts val="0"/>
              </a:spcAft>
            </a:pPr>
            <a:r>
              <a:rPr lang="tr-TR" sz="1200" dirty="0">
                <a:solidFill>
                  <a:srgbClr val="000000"/>
                </a:solidFill>
                <a:latin typeface="Times New Roman" panose="02020603050405020304" pitchFamily="18" charset="0"/>
              </a:rPr>
              <a:t>(4) Sıvı formdaki ürünlerin gerçek kaynak fiyatı belirlenirken, çözücü sıvı hacmine bakılmaksızın içerdiği etkin madde miktarı kıyaslanarak bu maddenin üçüncü fıkrasına göre fiyat verilir.</a:t>
            </a:r>
          </a:p>
          <a:p>
            <a:pPr algn="just">
              <a:spcAft>
                <a:spcPts val="0"/>
              </a:spcAft>
            </a:pPr>
            <a:r>
              <a:rPr lang="tr-TR" sz="1200" dirty="0">
                <a:solidFill>
                  <a:srgbClr val="000000"/>
                </a:solidFill>
                <a:latin typeface="Times New Roman" panose="02020603050405020304" pitchFamily="18" charset="0"/>
              </a:rPr>
              <a:t>(5) İlk kez fiyatlandırılacak bir ürünün depocuya satış fiyatı, aynı firmanın aynı ticari isimli ve aynı </a:t>
            </a:r>
            <a:r>
              <a:rPr lang="tr-TR" sz="1200" dirty="0" err="1">
                <a:solidFill>
                  <a:srgbClr val="000000"/>
                </a:solidFill>
                <a:latin typeface="Times New Roman" panose="02020603050405020304" pitchFamily="18" charset="0"/>
              </a:rPr>
              <a:t>farmasötik</a:t>
            </a:r>
            <a:r>
              <a:rPr lang="tr-TR" sz="1200" dirty="0">
                <a:solidFill>
                  <a:srgbClr val="000000"/>
                </a:solidFill>
                <a:latin typeface="Times New Roman" panose="02020603050405020304" pitchFamily="18" charset="0"/>
              </a:rPr>
              <a:t> formlu ürününün kaynak fiyatının Türk Lirası karşılığı ile oranlanır. Bu oranlama sonucu bulunan depocuya satış fiyatından daha yüksek fiyat belirlenemez.</a:t>
            </a:r>
          </a:p>
          <a:p>
            <a:pPr algn="just">
              <a:spcAft>
                <a:spcPts val="0"/>
              </a:spcAft>
            </a:pPr>
            <a:r>
              <a:rPr lang="tr-TR" sz="1200" dirty="0">
                <a:solidFill>
                  <a:srgbClr val="000000"/>
                </a:solidFill>
                <a:latin typeface="Times New Roman" panose="02020603050405020304" pitchFamily="18" charset="0"/>
              </a:rPr>
              <a:t>a) Oranlama yapılırken takip edilecek basamaklar aşağıda tanımlanmıştır:</a:t>
            </a:r>
          </a:p>
          <a:p>
            <a:pPr algn="just">
              <a:spcAft>
                <a:spcPts val="0"/>
              </a:spcAft>
            </a:pPr>
            <a:r>
              <a:rPr lang="tr-TR" sz="1200" dirty="0">
                <a:solidFill>
                  <a:srgbClr val="000000"/>
                </a:solidFill>
                <a:latin typeface="Times New Roman" panose="02020603050405020304" pitchFamily="18" charset="0"/>
              </a:rPr>
              <a:t>1) Aynı etkin madde miktarına sahip farklı ambalaj boyutları içerisinde en küçük ambalaj boyutundan, yoksa en yakın büyük </a:t>
            </a:r>
            <a:r>
              <a:rPr lang="tr-TR" sz="1200" dirty="0">
                <a:solidFill>
                  <a:srgbClr val="000000"/>
                </a:solidFill>
                <a:latin typeface="Times New Roman" panose="02020603050405020304" pitchFamily="18" charset="0"/>
                <a:cs typeface="Times New Roman" panose="02020603050405020304" pitchFamily="18" charset="0"/>
              </a:rPr>
              <a:t>ambalaj boyutundan,</a:t>
            </a:r>
          </a:p>
          <a:p>
            <a:pPr algn="just">
              <a:spcAft>
                <a:spcPts val="0"/>
              </a:spcAft>
            </a:pPr>
            <a:r>
              <a:rPr lang="tr-TR" sz="1200" dirty="0">
                <a:solidFill>
                  <a:srgbClr val="000000"/>
                </a:solidFill>
                <a:latin typeface="Times New Roman" panose="02020603050405020304" pitchFamily="18" charset="0"/>
                <a:cs typeface="Times New Roman" panose="02020603050405020304" pitchFamily="18" charset="0"/>
              </a:rPr>
              <a:t>2) Farklı etkin madde miktarına sahip ürünler mevcut ise, en düşük etkin </a:t>
            </a:r>
            <a:r>
              <a:rPr lang="tr-TR" sz="1200" dirty="0">
                <a:solidFill>
                  <a:srgbClr val="000000"/>
                </a:solidFill>
                <a:latin typeface="Times New Roman" panose="02020603050405020304" pitchFamily="18" charset="0"/>
              </a:rPr>
              <a:t>madde miktarlı ürünün aynı ambalaj boyutundan, yoksa en küçük ambalaj boyutundan, yoksa en yakın büyük ambalaj boyutundan,</a:t>
            </a:r>
          </a:p>
          <a:p>
            <a:pPr algn="just">
              <a:spcAft>
                <a:spcPts val="0"/>
              </a:spcAft>
            </a:pPr>
            <a:r>
              <a:rPr lang="tr-TR" sz="1200" dirty="0">
                <a:solidFill>
                  <a:srgbClr val="000000"/>
                </a:solidFill>
                <a:latin typeface="Times New Roman" panose="02020603050405020304" pitchFamily="18" charset="0"/>
              </a:rPr>
              <a:t>3) Eğer daha düşük etkin madde miktarlı ürün piyasada yoksa en yakın yüksek etkin madde miktarlı ürünün aynı ambalaj boyutundan, yoksa en küçük ambalaj boyutundan, yoksa en yakın büyük ambalaj boyutundan,</a:t>
            </a:r>
          </a:p>
          <a:p>
            <a:pPr algn="just">
              <a:spcAft>
                <a:spcPts val="0"/>
              </a:spcAft>
            </a:pPr>
            <a:r>
              <a:rPr lang="tr-TR" sz="1200" dirty="0">
                <a:solidFill>
                  <a:srgbClr val="000000"/>
                </a:solidFill>
                <a:latin typeface="Times New Roman" panose="02020603050405020304" pitchFamily="18" charset="0"/>
              </a:rPr>
              <a:t>oranlama yapılır.</a:t>
            </a:r>
          </a:p>
          <a:p>
            <a:pPr algn="just">
              <a:spcAft>
                <a:spcPts val="0"/>
              </a:spcAft>
            </a:pPr>
            <a:r>
              <a:rPr lang="tr-TR" sz="1200" dirty="0">
                <a:solidFill>
                  <a:srgbClr val="000000"/>
                </a:solidFill>
                <a:latin typeface="Times New Roman" panose="02020603050405020304" pitchFamily="18" charset="0"/>
              </a:rPr>
              <a:t>b) Ürünün kaynak fiyatının TL bazındaki karşılığı olan depocuya satış fiyatı ile bu fıkranın (a) bendi kapsamında yapılan oranlama sonucu bulunan depocuya satış fiyatı karşılaştırılır. Bunlardan düşük olan fiyat, ürünün depocuya satış fiyatı olarak belirlenir.</a:t>
            </a:r>
          </a:p>
          <a:p>
            <a:pPr algn="just">
              <a:spcAft>
                <a:spcPts val="0"/>
              </a:spcAft>
            </a:pPr>
            <a:r>
              <a:rPr lang="tr-TR" sz="1200" dirty="0">
                <a:solidFill>
                  <a:srgbClr val="000000"/>
                </a:solidFill>
                <a:latin typeface="Times New Roman" panose="02020603050405020304" pitchFamily="18" charset="0"/>
              </a:rPr>
              <a:t>c) Kaynak fiyat takibi yapılmayan bir ürün ambalaj oranlamasında dikkate alınmaz.</a:t>
            </a:r>
          </a:p>
          <a:p>
            <a:pPr algn="just">
              <a:spcAft>
                <a:spcPts val="0"/>
              </a:spcAft>
            </a:pPr>
            <a:r>
              <a:rPr lang="tr-TR" sz="1200" dirty="0">
                <a:solidFill>
                  <a:srgbClr val="000000"/>
                </a:solidFill>
                <a:latin typeface="Times New Roman" panose="02020603050405020304" pitchFamily="18" charset="0"/>
              </a:rPr>
              <a:t>ç) Eğer piyasada aynı firmanın aynı ticari isimli ve aynı </a:t>
            </a:r>
            <a:r>
              <a:rPr lang="tr-TR" sz="1200" dirty="0" err="1">
                <a:solidFill>
                  <a:srgbClr val="000000"/>
                </a:solidFill>
                <a:latin typeface="Times New Roman" panose="02020603050405020304" pitchFamily="18" charset="0"/>
              </a:rPr>
              <a:t>farmasötik</a:t>
            </a:r>
            <a:r>
              <a:rPr lang="tr-TR" sz="1200" dirty="0">
                <a:solidFill>
                  <a:srgbClr val="000000"/>
                </a:solidFill>
                <a:latin typeface="Times New Roman" panose="02020603050405020304" pitchFamily="18" charset="0"/>
              </a:rPr>
              <a:t> formlu oranlanabilir başka bir ürünü yoksa ürünün kendi birim fiyatı, depocuya satış fiyatı olarak verilir.</a:t>
            </a:r>
          </a:p>
          <a:p>
            <a:pPr algn="just">
              <a:spcAft>
                <a:spcPts val="0"/>
              </a:spcAft>
            </a:pPr>
            <a:r>
              <a:rPr lang="tr-TR" sz="1200" dirty="0">
                <a:solidFill>
                  <a:srgbClr val="000000"/>
                </a:solidFill>
                <a:latin typeface="Times New Roman" panose="02020603050405020304" pitchFamily="18" charset="0"/>
              </a:rPr>
              <a:t>d) Aynı etkin maddenin, farklı </a:t>
            </a:r>
            <a:r>
              <a:rPr lang="tr-TR" sz="1200" dirty="0" err="1">
                <a:solidFill>
                  <a:srgbClr val="000000"/>
                </a:solidFill>
                <a:latin typeface="Times New Roman" panose="02020603050405020304" pitchFamily="18" charset="0"/>
              </a:rPr>
              <a:t>terapötik</a:t>
            </a:r>
            <a:r>
              <a:rPr lang="tr-TR" sz="1200" dirty="0">
                <a:solidFill>
                  <a:srgbClr val="000000"/>
                </a:solidFill>
                <a:latin typeface="Times New Roman" panose="02020603050405020304" pitchFamily="18" charset="0"/>
              </a:rPr>
              <a:t> alanlarda kullanılan veya </a:t>
            </a:r>
            <a:r>
              <a:rPr lang="tr-TR" sz="1200" dirty="0" err="1">
                <a:solidFill>
                  <a:srgbClr val="000000"/>
                </a:solidFill>
                <a:latin typeface="Times New Roman" panose="02020603050405020304" pitchFamily="18" charset="0"/>
              </a:rPr>
              <a:t>endikasyonları</a:t>
            </a:r>
            <a:r>
              <a:rPr lang="tr-TR" sz="1200" dirty="0">
                <a:solidFill>
                  <a:srgbClr val="000000"/>
                </a:solidFill>
                <a:latin typeface="Times New Roman" panose="02020603050405020304" pitchFamily="18" charset="0"/>
              </a:rPr>
              <a:t> tamamen farklı tanımlanmış ruhsata sahip ürünlerinin fiyatları arasında oranlama yapılmaz.</a:t>
            </a:r>
          </a:p>
          <a:p>
            <a:pPr algn="just">
              <a:spcAft>
                <a:spcPts val="0"/>
              </a:spcAft>
            </a:pPr>
            <a:r>
              <a:rPr lang="tr-TR" sz="1200" dirty="0">
                <a:solidFill>
                  <a:srgbClr val="000000"/>
                </a:solidFill>
                <a:latin typeface="Times New Roman" panose="02020603050405020304" pitchFamily="18" charset="0"/>
              </a:rPr>
              <a:t>(6) Fiyat listesine girilecek olan tüm değerler, hesaplanan son değerin virgülden sonraki ilk iki basamağı dikkate alınarak yazılır.</a:t>
            </a:r>
          </a:p>
          <a:p>
            <a:pPr algn="just">
              <a:spcAft>
                <a:spcPts val="0"/>
              </a:spcAft>
            </a:pPr>
            <a:r>
              <a:rPr lang="tr-TR" sz="1200" dirty="0">
                <a:solidFill>
                  <a:srgbClr val="000000"/>
                </a:solidFill>
                <a:latin typeface="Times New Roman" panose="02020603050405020304" pitchFamily="18" charset="0"/>
              </a:rPr>
              <a:t>(7) İlk eşdeğer ürünün piyasaya girmesiyle birlikte %60’a düşürülen referans ürünün gerçek kaynak fiyatındaki düşüşler, gerçek kaynak fiyat %60’lık sınırın altına ininceye kadar depocuya satış fiyatına yansıtılmaz. Gerçek kaynak fiyat %60’lık sınırın altına indiğinde ise oluşan yeni gerçek kaynak fiyatın %100’üne kadar depocuya satış fiyatı alınabilir. Bu usul tüm eşdeğer ürünler için de aynı şekilde uygulanır.</a:t>
            </a:r>
          </a:p>
          <a:p>
            <a:pPr algn="just">
              <a:spcAft>
                <a:spcPts val="0"/>
              </a:spcAft>
            </a:pPr>
            <a:r>
              <a:rPr lang="tr-TR" sz="1200" dirty="0">
                <a:solidFill>
                  <a:srgbClr val="000000"/>
                </a:solidFill>
                <a:latin typeface="Times New Roman" panose="02020603050405020304" pitchFamily="18" charset="0"/>
              </a:rPr>
              <a:t>(8) Gerçek kaynak fiyatı %60’lık sınırın altına inen referans bir ürünün gerçek kaynak fiyatında, hesaplamada kullanılan ilk baz değerin %60'ı ile %100'ü arasında kalacak şekilde artış olursa kaynak fiyat ilk gerçek kaynak fiyatın %60'ını geçemez. Gerçek kaynak fiyatı %60’lık sınırın altına inen referans bir ürünün gerçek kaynak fiyatında, hesaplamada kullanılan ilk baz değerin üzerine çıkacak şekilde artış olursa kaynak fiyat oluşan yeni gerçek kaynak fiyatın %60'ı olacak şekilde hesaplanır. Bundan sonra kullanılacak baz değer son kullanılan gerçek kaynak fiyat değeridir. Bu usul referans ürünlerin tüm eşdeğer ürünleri için de aynı şekilde uygulanır.</a:t>
            </a:r>
            <a:endParaRPr lang="tr-TR" sz="1200"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29516841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504603" y="349134"/>
            <a:ext cx="9002684" cy="5355312"/>
          </a:xfrm>
          <a:prstGeom prst="rect">
            <a:avLst/>
          </a:prstGeom>
        </p:spPr>
        <p:txBody>
          <a:bodyPr wrap="square">
            <a:spAutoFit/>
          </a:bodyPr>
          <a:lstStyle/>
          <a:p>
            <a:pPr algn="just">
              <a:spcAft>
                <a:spcPts val="0"/>
              </a:spcAft>
            </a:pPr>
            <a:r>
              <a:rPr lang="tr-TR" sz="1200" dirty="0">
                <a:solidFill>
                  <a:srgbClr val="000000"/>
                </a:solidFill>
                <a:latin typeface="Times New Roman" panose="02020603050405020304" pitchFamily="18" charset="0"/>
              </a:rPr>
              <a:t>(9) İlk eşdeğer ürünün fiyat listesinde yayımlanması tarihinden, ürünün piyasaya verildiği tarihe kadar, referans ürünün gerçek kaynak fiyatında değişiklik olması halinde eşdeğer ürünün piyasaya giriş tarihindeki referans ürünün gerçek kaynak fiyatının %60’ı, fiyat korumalı ürünlerde ise %80’i kaynak fiyat olarak dikkate alınır. Bu süreçte gerçek kaynak fiyattaki değişiklikler referans ürünün fiyatına da yansıtılır.</a:t>
            </a:r>
          </a:p>
          <a:p>
            <a:pPr algn="just">
              <a:spcAft>
                <a:spcPts val="0"/>
              </a:spcAft>
            </a:pPr>
            <a:r>
              <a:rPr lang="tr-TR" sz="1200" dirty="0">
                <a:solidFill>
                  <a:srgbClr val="000000"/>
                </a:solidFill>
                <a:latin typeface="Times New Roman" panose="02020603050405020304" pitchFamily="18" charset="0"/>
              </a:rPr>
              <a:t>(10) Fiyat korumalı ürünlerde belirlenen fiyat sonrası oluşacak</a:t>
            </a:r>
            <a:r>
              <a:rPr lang="tr-TR" dirty="0">
                <a:solidFill>
                  <a:srgbClr val="000000"/>
                </a:solidFill>
                <a:latin typeface="Times New Roman" panose="02020603050405020304" pitchFamily="18" charset="0"/>
              </a:rPr>
              <a:t> </a:t>
            </a:r>
            <a:r>
              <a:rPr lang="tr-TR" sz="1200" dirty="0">
                <a:solidFill>
                  <a:srgbClr val="000000"/>
                </a:solidFill>
                <a:latin typeface="Times New Roman" panose="02020603050405020304" pitchFamily="18" charset="0"/>
              </a:rPr>
              <a:t>gerçek kaynak fiyat düşüşleri %80’lik sınırın altına ininceye kadar depocuya satış fiyatına yansıtılmaz. Gerçek kaynak fiyat %80 sınırının altına indiğinde ise, yeni gerçek kaynak fiyatın %100’ünün karşılığına kadar depocuya satış fiyatı alınabilir. Bu usul tüm eşdeğeri ürünler için de aynı şekilde uygulanır.</a:t>
            </a:r>
          </a:p>
          <a:p>
            <a:pPr algn="just">
              <a:spcAft>
                <a:spcPts val="0"/>
              </a:spcAft>
            </a:pPr>
            <a:r>
              <a:rPr lang="tr-TR" sz="1200" dirty="0">
                <a:solidFill>
                  <a:srgbClr val="000000"/>
                </a:solidFill>
                <a:latin typeface="Times New Roman" panose="02020603050405020304" pitchFamily="18" charset="0"/>
              </a:rPr>
              <a:t>(11) Gerçek kaynak fiyatı %80’lik sınırın altına inen fiyat korumalı referans ürünün gerçek kaynak fiyatında, hesaplamada kullanılan ilk baz değerin %80’i ile %100’ü arasında kalacak şekilde artış olursa kaynak fiyat ilk gerçek kaynak fiyatın %80’ini geçemez. Gerçek kaynak fiyatı %80’lik sınırın altına inen fiyat korumalı referans ürünün gerçek kaynak fiyatında, hesaplamada kullanılan ilk baz değerin üzerine çıkacak şekilde artış olursa kaynak fiyat oluşan yeni gerçek kaynak fiyatın %80’i olacak şekilde hesaplanır. Bundan sonra kullanılacak baz değer son kullanılan gerçek kaynak fiyat değeridir. Bu usul fiyat korumalı referans ürünlerin tüm eşdeğer ürünleri için de aynı şekilde uygulanır.</a:t>
            </a:r>
          </a:p>
          <a:p>
            <a:pPr algn="just">
              <a:spcAft>
                <a:spcPts val="0"/>
              </a:spcAft>
            </a:pPr>
            <a:r>
              <a:rPr lang="tr-TR" sz="1200" dirty="0">
                <a:solidFill>
                  <a:srgbClr val="000000"/>
                </a:solidFill>
                <a:latin typeface="Times New Roman" panose="02020603050405020304" pitchFamily="18" charset="0"/>
              </a:rPr>
              <a:t>(12) Kaynak fiyat karşılığı altında fiyat almış ürünlerin, kaynak fiyat karşılığına kadar olan çıkma talepleri Komisyon tarafından değerlendirilir.</a:t>
            </a:r>
          </a:p>
          <a:p>
            <a:pPr algn="just">
              <a:spcAft>
                <a:spcPts val="0"/>
              </a:spcAft>
            </a:pPr>
            <a:r>
              <a:rPr lang="tr-TR" sz="1200" dirty="0">
                <a:solidFill>
                  <a:srgbClr val="000000"/>
                </a:solidFill>
                <a:latin typeface="Times New Roman" panose="02020603050405020304" pitchFamily="18" charset="0"/>
              </a:rPr>
              <a:t>(13) Mevcut serisinin serbest bırakma yerine ilave olarak yeni bir seri serbest bırakma yerinin eklenmesi ve ürünün ülkemize buradan gelmesi durumunda; bu ülke fiyatı gerçek kaynak fiyat hesaplamasında dikkate alınır. Aynı durum ithal edildiği ülke ilavesi için de geçerlidir.</a:t>
            </a:r>
          </a:p>
          <a:p>
            <a:pPr algn="just">
              <a:spcAft>
                <a:spcPts val="0"/>
              </a:spcAft>
            </a:pPr>
            <a:r>
              <a:rPr lang="tr-TR" sz="1200" dirty="0">
                <a:solidFill>
                  <a:srgbClr val="000000"/>
                </a:solidFill>
                <a:latin typeface="Times New Roman" panose="02020603050405020304" pitchFamily="18" charset="0"/>
              </a:rPr>
              <a:t>(14) Özel ithalat iznine sahip ürünlerin serisinin serbest bırakma yeri veya ithal edildiği ülke gerçek kaynak fiyat tespitinde dikkate alınmaz.</a:t>
            </a:r>
          </a:p>
          <a:p>
            <a:pPr algn="just">
              <a:spcAft>
                <a:spcPts val="0"/>
              </a:spcAft>
            </a:pPr>
            <a:r>
              <a:rPr lang="tr-TR" sz="1200" dirty="0">
                <a:solidFill>
                  <a:srgbClr val="000000"/>
                </a:solidFill>
                <a:latin typeface="Times New Roman" panose="02020603050405020304" pitchFamily="18" charset="0"/>
              </a:rPr>
              <a:t>(15) Bir ürünün fiyat korumalı ürün durumu değişirse, bu durum diğer tüm eşdeğer ürünlere de </a:t>
            </a:r>
            <a:r>
              <a:rPr lang="tr-TR" sz="1200" dirty="0" err="1">
                <a:solidFill>
                  <a:srgbClr val="000000"/>
                </a:solidFill>
                <a:latin typeface="Times New Roman" panose="02020603050405020304" pitchFamily="18" charset="0"/>
              </a:rPr>
              <a:t>re’sen</a:t>
            </a:r>
            <a:r>
              <a:rPr lang="tr-TR" sz="1200" dirty="0">
                <a:solidFill>
                  <a:srgbClr val="000000"/>
                </a:solidFill>
                <a:latin typeface="Times New Roman" panose="02020603050405020304" pitchFamily="18" charset="0"/>
              </a:rPr>
              <a:t> uygulanır.</a:t>
            </a:r>
          </a:p>
          <a:p>
            <a:pPr algn="just">
              <a:spcAft>
                <a:spcPts val="0"/>
              </a:spcAft>
            </a:pPr>
            <a:r>
              <a:rPr lang="tr-TR" sz="1200" dirty="0">
                <a:solidFill>
                  <a:srgbClr val="000000"/>
                </a:solidFill>
                <a:latin typeface="Times New Roman" panose="02020603050405020304" pitchFamily="18" charset="0"/>
              </a:rPr>
              <a:t>(16) Başvuru sahiplerinin bir ürünün herhangi bir formu için talep edecekleri indirimler, kendi başvuruları olmaksızın bu ürünün diğer formlarına uygulanmaz.</a:t>
            </a:r>
          </a:p>
          <a:p>
            <a:pPr algn="just">
              <a:spcAft>
                <a:spcPts val="0"/>
              </a:spcAft>
            </a:pPr>
            <a:r>
              <a:rPr lang="tr-TR" sz="1200" dirty="0">
                <a:solidFill>
                  <a:srgbClr val="000000"/>
                </a:solidFill>
                <a:latin typeface="Times New Roman" panose="02020603050405020304" pitchFamily="18" charset="0"/>
              </a:rPr>
              <a:t>(17) Fiyat listesinde bulunan veya piyasaya yeni çıkacak herhangi bir ürüne, kendisinin ve fiyat listesinde yayımlı olan birebir eş ürün ve eş ürünlerinin birim fiyat aritmetik ortalamasının %50’sinden daha düşük birim fiyat almak için yapılan başvurular, rekabetin, pazar dengelerinin korunabilmesi ile ürünlerin piyasada bulunabilirliğinin temin edilebilmesi amacıyla Komisyon tarafından değerlendirilir.</a:t>
            </a:r>
          </a:p>
          <a:p>
            <a:pPr algn="just">
              <a:spcAft>
                <a:spcPts val="0"/>
              </a:spcAft>
            </a:pPr>
            <a:r>
              <a:rPr lang="tr-TR" sz="1200" dirty="0">
                <a:solidFill>
                  <a:srgbClr val="000000"/>
                </a:solidFill>
                <a:latin typeface="Times New Roman" panose="02020603050405020304" pitchFamily="18" charset="0"/>
              </a:rPr>
              <a:t>(18) Ortak pazarlanan ürünlerde; düşük fiyatlı kaynak ürün, gerçek kaynak fiyat hesaplamasında dikkate alınır.</a:t>
            </a:r>
          </a:p>
          <a:p>
            <a:pPr algn="just">
              <a:spcAft>
                <a:spcPts val="0"/>
              </a:spcAft>
            </a:pPr>
            <a:r>
              <a:rPr lang="tr-TR" sz="1200" dirty="0">
                <a:solidFill>
                  <a:srgbClr val="000000"/>
                </a:solidFill>
                <a:latin typeface="Times New Roman" panose="02020603050405020304" pitchFamily="18" charset="0"/>
              </a:rPr>
              <a:t>(19) Referans ürün kaynak fiyatın TL karşılığından daha düşük depocuya satış fiyatı almış ise, bu durum eşdeğer ürünün depocuya satış fiyatını etkilemez.</a:t>
            </a:r>
          </a:p>
          <a:p>
            <a:pPr algn="just">
              <a:spcAft>
                <a:spcPts val="0"/>
              </a:spcAft>
            </a:pPr>
            <a:r>
              <a:rPr lang="tr-TR" sz="1200" dirty="0">
                <a:solidFill>
                  <a:srgbClr val="000000"/>
                </a:solidFill>
                <a:latin typeface="Times New Roman" panose="02020603050405020304" pitchFamily="18" charset="0"/>
              </a:rPr>
              <a:t>(20) Fiyat korumalı ürün statüsü verilirken “dünyada ilk defa 1/8/1987 tarihinden önce pazara çıkan ürünü” ifadesinde belirtilen “ürün” tanımına ilişkin değerlendirme, ilk defa pazara çıkan ürünün ticari isminden ve ruhsat sahibi firmasından bağımsız olarak yapılır.</a:t>
            </a:r>
          </a:p>
          <a:p>
            <a:pPr algn="just">
              <a:spcAft>
                <a:spcPts val="0"/>
              </a:spcAft>
            </a:pPr>
            <a:r>
              <a:rPr lang="tr-TR" sz="1200" dirty="0">
                <a:solidFill>
                  <a:srgbClr val="000000"/>
                </a:solidFill>
                <a:latin typeface="Times New Roman" panose="02020603050405020304" pitchFamily="18" charset="0"/>
              </a:rPr>
              <a:t>(21) Yeni keşfedilen bir etken maddeyi/maddeleri içeren ürünün, dünyada ilk defa ülkemizde ruhsatlandırılarak üretilmesi ve piyasaya verilmek istenmesi durumunda firma beyanı dikkate alınarak Komisyon tarafından fiyatlandırma yapılır.</a:t>
            </a:r>
            <a:endParaRPr lang="tr-TR" sz="1200"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27537747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604356" y="1239190"/>
            <a:ext cx="8844742" cy="4524315"/>
          </a:xfrm>
          <a:prstGeom prst="rect">
            <a:avLst/>
          </a:prstGeom>
        </p:spPr>
        <p:txBody>
          <a:bodyPr wrap="square">
            <a:spAutoFit/>
          </a:bodyPr>
          <a:lstStyle/>
          <a:p>
            <a:pPr algn="just">
              <a:spcAft>
                <a:spcPts val="0"/>
              </a:spcAft>
            </a:pPr>
            <a:r>
              <a:rPr lang="tr-TR" sz="1200" b="1" dirty="0">
                <a:solidFill>
                  <a:srgbClr val="000000"/>
                </a:solidFill>
                <a:latin typeface="Times New Roman" panose="02020603050405020304" pitchFamily="18" charset="0"/>
                <a:cs typeface="Times New Roman" panose="02020603050405020304" pitchFamily="18" charset="0"/>
              </a:rPr>
              <a:t>Başvuru şekli ve değerlendirme süreci</a:t>
            </a:r>
            <a:endParaRPr lang="tr-TR" dirty="0">
              <a:solidFill>
                <a:srgbClr val="000000"/>
              </a:solidFill>
              <a:latin typeface="Times New Roman" panose="02020603050405020304" pitchFamily="18" charset="0"/>
              <a:cs typeface="Times New Roman" panose="02020603050405020304" pitchFamily="18" charset="0"/>
            </a:endParaRPr>
          </a:p>
          <a:p>
            <a:pPr algn="just">
              <a:spcAft>
                <a:spcPts val="0"/>
              </a:spcAft>
            </a:pPr>
            <a:r>
              <a:rPr lang="tr-TR" sz="1200" b="1" dirty="0">
                <a:solidFill>
                  <a:srgbClr val="000000"/>
                </a:solidFill>
                <a:latin typeface="inherit"/>
              </a:rPr>
              <a:t>MADDE 8 – </a:t>
            </a:r>
            <a:r>
              <a:rPr lang="tr-TR" sz="1200" dirty="0">
                <a:solidFill>
                  <a:srgbClr val="000000"/>
                </a:solidFill>
                <a:latin typeface="Times New Roman" panose="02020603050405020304" pitchFamily="18" charset="0"/>
              </a:rPr>
              <a:t>(1) Ruhsat ya da başvuru sahipleri, ilk fiyat alma ve kaynak fiyat veya kaynak ülke değişikliği taleplerinde fiyat beyan formu ile birlikte Kuruma müracaat ederler.</a:t>
            </a:r>
          </a:p>
          <a:p>
            <a:pPr algn="just">
              <a:spcAft>
                <a:spcPts val="0"/>
              </a:spcAft>
            </a:pPr>
            <a:r>
              <a:rPr lang="tr-TR" sz="1200" dirty="0">
                <a:solidFill>
                  <a:srgbClr val="000000"/>
                </a:solidFill>
                <a:latin typeface="Times New Roman" panose="02020603050405020304" pitchFamily="18" charset="0"/>
              </a:rPr>
              <a:t>(2) Sunulan belgelerin doğruluğundan ve asıllarının sunulmasından başvuru sahipleri sorumludur.</a:t>
            </a:r>
          </a:p>
          <a:p>
            <a:pPr algn="just">
              <a:spcAft>
                <a:spcPts val="0"/>
              </a:spcAft>
            </a:pPr>
            <a:r>
              <a:rPr lang="tr-TR" sz="1200" dirty="0">
                <a:solidFill>
                  <a:srgbClr val="000000"/>
                </a:solidFill>
                <a:latin typeface="Times New Roman" panose="02020603050405020304" pitchFamily="18" charset="0"/>
              </a:rPr>
              <a:t>(3) Referans ve ithal eşdeğer ürünler için, firma merkezinden veya ilgili kaynak ülkedeki resmi otoriteden alınan fiyat deklarasyon belgesi, fiyat beyan formu ve başvuru yazıları Kuruma sunulur.</a:t>
            </a:r>
          </a:p>
          <a:p>
            <a:pPr algn="just">
              <a:spcAft>
                <a:spcPts val="0"/>
              </a:spcAft>
            </a:pPr>
            <a:r>
              <a:rPr lang="tr-TR" sz="1200" dirty="0">
                <a:solidFill>
                  <a:srgbClr val="000000"/>
                </a:solidFill>
                <a:latin typeface="Times New Roman" panose="02020603050405020304" pitchFamily="18" charset="0"/>
              </a:rPr>
              <a:t>(4) İmal eşdeğer ürünler fiyat deklarasyon belgesi sunmaz.</a:t>
            </a:r>
          </a:p>
          <a:p>
            <a:pPr algn="just">
              <a:spcAft>
                <a:spcPts val="0"/>
              </a:spcAft>
            </a:pPr>
            <a:r>
              <a:rPr lang="tr-TR" sz="1200" dirty="0">
                <a:solidFill>
                  <a:srgbClr val="000000"/>
                </a:solidFill>
                <a:latin typeface="Times New Roman" panose="02020603050405020304" pitchFamily="18" charset="0"/>
              </a:rPr>
              <a:t>(5) Başvuru sahibinin Kuruma müracaat tarihi ile Kurumun fiyat onay tarihindeki Avro değeri farklı ise, depocuya satış fiyatı onay tarihindeki Avro değerine göre verilir.</a:t>
            </a:r>
          </a:p>
          <a:p>
            <a:pPr algn="just">
              <a:spcAft>
                <a:spcPts val="0"/>
              </a:spcAft>
            </a:pPr>
            <a:r>
              <a:rPr lang="tr-TR" sz="1200" dirty="0">
                <a:solidFill>
                  <a:srgbClr val="000000"/>
                </a:solidFill>
                <a:latin typeface="Times New Roman" panose="02020603050405020304" pitchFamily="18" charset="0"/>
              </a:rPr>
              <a:t>(6) Komisyon kararıyla yapılacak Avro değeri değişikliklerinde fiyat beyan formu verme zorunluluğu aranmaz.</a:t>
            </a:r>
          </a:p>
          <a:p>
            <a:pPr algn="just">
              <a:spcAft>
                <a:spcPts val="0"/>
              </a:spcAft>
            </a:pPr>
            <a:r>
              <a:rPr lang="tr-TR" sz="1200" dirty="0">
                <a:solidFill>
                  <a:srgbClr val="000000"/>
                </a:solidFill>
                <a:latin typeface="Times New Roman" panose="02020603050405020304" pitchFamily="18" charset="0"/>
              </a:rPr>
              <a:t>(7) Kurum, başvuru sahiplerinden her türlü bilgi ve belge isteyebilir.</a:t>
            </a:r>
          </a:p>
          <a:p>
            <a:pPr algn="just">
              <a:spcAft>
                <a:spcPts val="0"/>
              </a:spcAft>
            </a:pPr>
            <a:r>
              <a:rPr lang="tr-TR" sz="1200" dirty="0">
                <a:solidFill>
                  <a:srgbClr val="000000"/>
                </a:solidFill>
                <a:latin typeface="Times New Roman" panose="02020603050405020304" pitchFamily="18" charset="0"/>
              </a:rPr>
              <a:t>(8) İlk fiyat alma müracaatları doksan gün içerisinde sonuçlandırılır.</a:t>
            </a:r>
          </a:p>
          <a:p>
            <a:pPr algn="just">
              <a:spcAft>
                <a:spcPts val="0"/>
              </a:spcAft>
            </a:pPr>
            <a:r>
              <a:rPr lang="tr-TR" sz="1200" dirty="0">
                <a:solidFill>
                  <a:srgbClr val="000000"/>
                </a:solidFill>
                <a:latin typeface="Times New Roman" panose="02020603050405020304" pitchFamily="18" charset="0"/>
              </a:rPr>
              <a:t>(9) Maliyet kartı ve fiyat deklarasyon belgesinin geçerlilik süresi bir yıldır.</a:t>
            </a:r>
          </a:p>
          <a:p>
            <a:pPr algn="just">
              <a:spcAft>
                <a:spcPts val="0"/>
              </a:spcAft>
            </a:pPr>
            <a:r>
              <a:rPr lang="tr-TR" sz="1200" dirty="0">
                <a:solidFill>
                  <a:srgbClr val="000000"/>
                </a:solidFill>
                <a:latin typeface="Times New Roman" panose="02020603050405020304" pitchFamily="18" charset="0"/>
              </a:rPr>
              <a:t>(10) 7 </a:t>
            </a:r>
            <a:r>
              <a:rPr lang="tr-TR" sz="1200" dirty="0" err="1">
                <a:solidFill>
                  <a:srgbClr val="000000"/>
                </a:solidFill>
                <a:latin typeface="Times New Roman" panose="02020603050405020304" pitchFamily="18" charset="0"/>
              </a:rPr>
              <a:t>nci</a:t>
            </a:r>
            <a:r>
              <a:rPr lang="tr-TR" sz="1200" dirty="0">
                <a:solidFill>
                  <a:srgbClr val="000000"/>
                </a:solidFill>
                <a:latin typeface="Times New Roman" panose="02020603050405020304" pitchFamily="18" charset="0"/>
              </a:rPr>
              <a:t> maddenin sekizinci fıkrasında belirtilen durumlarda, ilk eşdeğer ürün için piyasaya girdiği tarih itibariyle geçerli güncel fiyat beyan formu sunulur.</a:t>
            </a:r>
          </a:p>
          <a:p>
            <a:pPr algn="just">
              <a:spcAft>
                <a:spcPts val="0"/>
              </a:spcAft>
            </a:pPr>
            <a:r>
              <a:rPr lang="tr-TR" sz="1200" dirty="0">
                <a:solidFill>
                  <a:srgbClr val="000000"/>
                </a:solidFill>
                <a:latin typeface="Times New Roman" panose="02020603050405020304" pitchFamily="18" charset="0"/>
              </a:rPr>
              <a:t>(11) Fiyat deklarasyon belgesinde;</a:t>
            </a:r>
          </a:p>
          <a:p>
            <a:pPr algn="just">
              <a:spcAft>
                <a:spcPts val="0"/>
              </a:spcAft>
            </a:pPr>
            <a:r>
              <a:rPr lang="tr-TR" sz="1200" dirty="0">
                <a:solidFill>
                  <a:srgbClr val="000000"/>
                </a:solidFill>
                <a:latin typeface="Times New Roman" panose="02020603050405020304" pitchFamily="18" charset="0"/>
              </a:rPr>
              <a:t>a) Ürünün ülkemizdeki ve ilgili ülkelerdeki ticari ismi, etkin madde miktarı, ambalaj boyutu, sadece hastane ürünü olup olmadığı,</a:t>
            </a:r>
          </a:p>
          <a:p>
            <a:pPr algn="just">
              <a:spcAft>
                <a:spcPts val="0"/>
              </a:spcAft>
            </a:pPr>
            <a:r>
              <a:rPr lang="tr-TR" sz="1200" dirty="0">
                <a:solidFill>
                  <a:srgbClr val="000000"/>
                </a:solidFill>
                <a:latin typeface="Times New Roman" panose="02020603050405020304" pitchFamily="18" charset="0"/>
              </a:rPr>
              <a:t>b) 5 inci maddenin birinci, ikinci ve üçüncü fıkralarından ürünün durumuna uyan fıkrada belirtilen ilgili ülkelerdeki fabrika çıkış fiyatları,</a:t>
            </a:r>
          </a:p>
          <a:p>
            <a:pPr algn="just">
              <a:spcAft>
                <a:spcPts val="0"/>
              </a:spcAft>
            </a:pPr>
            <a:r>
              <a:rPr lang="tr-TR" sz="1200" dirty="0">
                <a:solidFill>
                  <a:srgbClr val="000000"/>
                </a:solidFill>
                <a:latin typeface="Times New Roman" panose="02020603050405020304" pitchFamily="18" charset="0"/>
              </a:rPr>
              <a:t>c) 7 </a:t>
            </a:r>
            <a:r>
              <a:rPr lang="tr-TR" sz="1200" dirty="0" err="1">
                <a:solidFill>
                  <a:srgbClr val="000000"/>
                </a:solidFill>
                <a:latin typeface="Times New Roman" panose="02020603050405020304" pitchFamily="18" charset="0"/>
              </a:rPr>
              <a:t>nci</a:t>
            </a:r>
            <a:r>
              <a:rPr lang="tr-TR" sz="1200" dirty="0">
                <a:solidFill>
                  <a:srgbClr val="000000"/>
                </a:solidFill>
                <a:latin typeface="Times New Roman" panose="02020603050405020304" pitchFamily="18" charset="0"/>
              </a:rPr>
              <a:t> maddenin üçüncü fıkrasında yer alan sıralamada uygun olan fabrika çıkış fiyatları,</a:t>
            </a:r>
          </a:p>
          <a:p>
            <a:pPr algn="just">
              <a:spcAft>
                <a:spcPts val="0"/>
              </a:spcAft>
            </a:pPr>
            <a:r>
              <a:rPr lang="tr-TR" sz="1200" dirty="0">
                <a:solidFill>
                  <a:srgbClr val="000000"/>
                </a:solidFill>
                <a:latin typeface="Times New Roman" panose="02020603050405020304" pitchFamily="18" charset="0"/>
              </a:rPr>
              <a:t>ç) Bu fıkranın (b) ve (c) bentlerinde tanımlanan ülkelerde ruhsatlı olup olmama, piyasada olup olmama, geri ödemede olup olmama durumları ve tüm fiyatları,</a:t>
            </a:r>
          </a:p>
          <a:p>
            <a:pPr algn="just">
              <a:spcAft>
                <a:spcPts val="0"/>
              </a:spcAft>
            </a:pPr>
            <a:r>
              <a:rPr lang="tr-TR" sz="1200" dirty="0">
                <a:solidFill>
                  <a:srgbClr val="000000"/>
                </a:solidFill>
                <a:latin typeface="Times New Roman" panose="02020603050405020304" pitchFamily="18" charset="0"/>
              </a:rPr>
              <a:t>d) Kaynak ürün bulunabilen Avro dışındaki para birimine sahip ülkelerin kendi para birimlerindeki fiyatları,</a:t>
            </a:r>
          </a:p>
          <a:p>
            <a:pPr algn="just">
              <a:spcAft>
                <a:spcPts val="0"/>
              </a:spcAft>
            </a:pPr>
            <a:r>
              <a:rPr lang="tr-TR" sz="1200" dirty="0">
                <a:solidFill>
                  <a:srgbClr val="000000"/>
                </a:solidFill>
                <a:latin typeface="Times New Roman" panose="02020603050405020304" pitchFamily="18" charset="0"/>
              </a:rPr>
              <a:t>açık bir şekilde belirtilir.</a:t>
            </a:r>
          </a:p>
          <a:p>
            <a:pPr algn="just">
              <a:spcAft>
                <a:spcPts val="0"/>
              </a:spcAft>
            </a:pPr>
            <a:r>
              <a:rPr lang="tr-TR" sz="1200" dirty="0">
                <a:solidFill>
                  <a:srgbClr val="000000"/>
                </a:solidFill>
                <a:latin typeface="Times New Roman" panose="02020603050405020304" pitchFamily="18" charset="0"/>
              </a:rPr>
              <a:t>(12) Fiyat deklarasyon belgesinin birden fazla sayfadan oluşması durumunda sayfalar arası belge onay bütünlüğü sağlanmış olmalıdır.</a:t>
            </a:r>
            <a:endParaRPr lang="tr-TR" sz="1200"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40930847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995055" y="182880"/>
            <a:ext cx="7148945" cy="5724644"/>
          </a:xfrm>
          <a:prstGeom prst="rect">
            <a:avLst/>
          </a:prstGeom>
        </p:spPr>
        <p:txBody>
          <a:bodyPr wrap="square">
            <a:spAutoFit/>
          </a:bodyPr>
          <a:lstStyle/>
          <a:p>
            <a:pPr algn="just">
              <a:spcAft>
                <a:spcPts val="0"/>
              </a:spcAft>
            </a:pPr>
            <a:r>
              <a:rPr lang="tr-TR" sz="1200" b="1" dirty="0">
                <a:solidFill>
                  <a:srgbClr val="000000"/>
                </a:solidFill>
                <a:latin typeface="Times New Roman" panose="02020603050405020304" pitchFamily="18" charset="0"/>
                <a:cs typeface="Times New Roman" panose="02020603050405020304" pitchFamily="18" charset="0"/>
              </a:rPr>
              <a:t>Özel şarta tabi tutulan ürünler</a:t>
            </a:r>
            <a:endParaRPr lang="tr-TR" sz="1200" dirty="0">
              <a:solidFill>
                <a:srgbClr val="000000"/>
              </a:solidFill>
              <a:latin typeface="Times New Roman" panose="02020603050405020304" pitchFamily="18" charset="0"/>
              <a:cs typeface="Times New Roman" panose="02020603050405020304" pitchFamily="18" charset="0"/>
            </a:endParaRPr>
          </a:p>
          <a:p>
            <a:pPr algn="just">
              <a:spcAft>
                <a:spcPts val="0"/>
              </a:spcAft>
            </a:pPr>
            <a:r>
              <a:rPr lang="tr-TR" sz="1200" b="1" dirty="0">
                <a:solidFill>
                  <a:srgbClr val="000000"/>
                </a:solidFill>
                <a:latin typeface="Times New Roman" panose="02020603050405020304" pitchFamily="18" charset="0"/>
                <a:cs typeface="Times New Roman" panose="02020603050405020304" pitchFamily="18" charset="0"/>
              </a:rPr>
              <a:t>MADDE 9 – </a:t>
            </a:r>
            <a:r>
              <a:rPr lang="tr-TR" sz="1200" dirty="0">
                <a:solidFill>
                  <a:srgbClr val="000000"/>
                </a:solidFill>
                <a:latin typeface="Times New Roman" panose="02020603050405020304" pitchFamily="18" charset="0"/>
                <a:cs typeface="Times New Roman" panose="02020603050405020304" pitchFamily="18" charset="0"/>
              </a:rPr>
              <a:t>(1) Gerçek kaynak fiyat takibi yapılmayan ürünler, kan ürünleri, tıbbi mamalar/</a:t>
            </a:r>
            <a:r>
              <a:rPr lang="tr-TR" sz="1200" dirty="0" err="1">
                <a:solidFill>
                  <a:srgbClr val="000000"/>
                </a:solidFill>
                <a:latin typeface="Times New Roman" panose="02020603050405020304" pitchFamily="18" charset="0"/>
                <a:cs typeface="Times New Roman" panose="02020603050405020304" pitchFamily="18" charset="0"/>
              </a:rPr>
              <a:t>enteral</a:t>
            </a:r>
            <a:r>
              <a:rPr lang="tr-TR" sz="1200" dirty="0">
                <a:solidFill>
                  <a:srgbClr val="000000"/>
                </a:solidFill>
                <a:latin typeface="Times New Roman" panose="02020603050405020304" pitchFamily="18" charset="0"/>
                <a:cs typeface="Times New Roman" panose="02020603050405020304" pitchFamily="18" charset="0"/>
              </a:rPr>
              <a:t> beslenme ürünleri, </a:t>
            </a:r>
            <a:r>
              <a:rPr lang="tr-TR" sz="1200" dirty="0" err="1">
                <a:solidFill>
                  <a:srgbClr val="000000"/>
                </a:solidFill>
                <a:latin typeface="Times New Roman" panose="02020603050405020304" pitchFamily="18" charset="0"/>
                <a:cs typeface="Times New Roman" panose="02020603050405020304" pitchFamily="18" charset="0"/>
              </a:rPr>
              <a:t>radyofarmasötik</a:t>
            </a:r>
            <a:r>
              <a:rPr lang="tr-TR" sz="1200" dirty="0">
                <a:solidFill>
                  <a:srgbClr val="000000"/>
                </a:solidFill>
                <a:latin typeface="Times New Roman" panose="02020603050405020304" pitchFamily="18" charset="0"/>
                <a:cs typeface="Times New Roman" panose="02020603050405020304" pitchFamily="18" charset="0"/>
              </a:rPr>
              <a:t> ürünler, alerji ürünleri, yetim ürünler, geleneksel bitkisel tıbbi ürünler, </a:t>
            </a:r>
            <a:r>
              <a:rPr lang="tr-TR" sz="1200" dirty="0" err="1">
                <a:solidFill>
                  <a:srgbClr val="000000"/>
                </a:solidFill>
                <a:latin typeface="Times New Roman" panose="02020603050405020304" pitchFamily="18" charset="0"/>
                <a:cs typeface="Times New Roman" panose="02020603050405020304" pitchFamily="18" charset="0"/>
              </a:rPr>
              <a:t>biyobenzer</a:t>
            </a:r>
            <a:r>
              <a:rPr lang="tr-TR" sz="1200" dirty="0">
                <a:solidFill>
                  <a:srgbClr val="000000"/>
                </a:solidFill>
                <a:latin typeface="Times New Roman" panose="02020603050405020304" pitchFamily="18" charset="0"/>
                <a:cs typeface="Times New Roman" panose="02020603050405020304" pitchFamily="18" charset="0"/>
              </a:rPr>
              <a:t> ürünler, hastane ürünleri, serumlar, geri ödemesiz/reçetesiz ürünler ile Komisyon tarafından belirlenecek olan aşılar ve halk sağlığı yönünden kritik öneme haiz ürünler, aşağıda tanımlandığı gibi fiyatlandırılır:</a:t>
            </a:r>
          </a:p>
          <a:p>
            <a:pPr algn="just">
              <a:spcAft>
                <a:spcPts val="0"/>
              </a:spcAft>
            </a:pPr>
            <a:r>
              <a:rPr lang="tr-TR" sz="1200" dirty="0">
                <a:solidFill>
                  <a:srgbClr val="000000"/>
                </a:solidFill>
                <a:latin typeface="Times New Roman" panose="02020603050405020304" pitchFamily="18" charset="0"/>
                <a:cs typeface="Times New Roman" panose="02020603050405020304" pitchFamily="18" charset="0"/>
              </a:rPr>
              <a:t>a) Gerçek kaynak fiyat takibi yapılmayan ürünlerin ilk fiyatlandırılmasında;</a:t>
            </a:r>
          </a:p>
          <a:p>
            <a:pPr algn="just">
              <a:spcAft>
                <a:spcPts val="0"/>
              </a:spcAft>
            </a:pPr>
            <a:r>
              <a:rPr lang="tr-TR" sz="1200" dirty="0">
                <a:solidFill>
                  <a:srgbClr val="000000"/>
                </a:solidFill>
                <a:latin typeface="Times New Roman" panose="02020603050405020304" pitchFamily="18" charset="0"/>
              </a:rPr>
              <a:t>1) Ülkemizde üretilen referans ürünler, gerçek kaynak fiyatının %100’ü kadar kaynak fiyat alır. Gerçek kaynak fiyatı yoksa maliyet kartı ile fiyat alabilir. Ülkemizde üretilen eşdeğer ürünler ise; ülkemizdeki referans ürünün, yoksa 7 </a:t>
            </a:r>
            <a:r>
              <a:rPr lang="tr-TR" sz="1200" dirty="0" err="1">
                <a:solidFill>
                  <a:srgbClr val="000000"/>
                </a:solidFill>
                <a:latin typeface="Times New Roman" panose="02020603050405020304" pitchFamily="18" charset="0"/>
              </a:rPr>
              <a:t>nci</a:t>
            </a:r>
            <a:r>
              <a:rPr lang="tr-TR" sz="1200" dirty="0">
                <a:solidFill>
                  <a:srgbClr val="000000"/>
                </a:solidFill>
                <a:latin typeface="Times New Roman" panose="02020603050405020304" pitchFamily="18" charset="0"/>
              </a:rPr>
              <a:t> maddenin üçüncü fıkrasında yer alan sıralamaya göre ülkemizdeki birebir eş ürün/eş ürün/yakın eş ürünün, yoksa kaynak ülkelerdeki referans ürünün en düşük depocuya satış fiyatının, yoksa ülkemizdeki </a:t>
            </a:r>
            <a:r>
              <a:rPr lang="tr-TR" sz="1200" dirty="0" err="1">
                <a:solidFill>
                  <a:srgbClr val="000000"/>
                </a:solidFill>
                <a:latin typeface="Times New Roman" panose="02020603050405020304" pitchFamily="18" charset="0"/>
              </a:rPr>
              <a:t>farmasötik</a:t>
            </a:r>
            <a:r>
              <a:rPr lang="tr-TR" sz="1200" dirty="0">
                <a:solidFill>
                  <a:srgbClr val="000000"/>
                </a:solidFill>
                <a:latin typeface="Times New Roman" panose="02020603050405020304" pitchFamily="18" charset="0"/>
              </a:rPr>
              <a:t> benzer referans ürünün gerçek kaynak fiyatının %100'ü kadar kaynak fiyat alır. Gerçek kaynak fiyatı bulunamıyorsa maliyet kartı ile fiyat alır.</a:t>
            </a:r>
          </a:p>
          <a:p>
            <a:pPr algn="just">
              <a:spcAft>
                <a:spcPts val="0"/>
              </a:spcAft>
            </a:pPr>
            <a:r>
              <a:rPr lang="tr-TR" sz="1200" dirty="0">
                <a:solidFill>
                  <a:srgbClr val="000000"/>
                </a:solidFill>
                <a:latin typeface="Times New Roman" panose="02020603050405020304" pitchFamily="18" charset="0"/>
              </a:rPr>
              <a:t>2) İthal referans ürünler, gerçek kaynak fiyatının %100’ü kadar kaynak fiyat alır. İthal eşdeğer ürünler ise; ülkemizdeki referans ürünün, yoksa ülkemizdeki birebir eş ürün/eş ürün/yakın eş ürünün gerçek kaynak fiyatının %100’ü kadar kaynak fiyat alır. Yoksa kaynak ülkelerdeki referans ürünün en düşük depocuya satış fiyatının %100’ü kadar, yoksa kaynak ülkelerde ve serinin serbest bırakıldığı/ithal edildiği/</a:t>
            </a:r>
            <a:r>
              <a:rPr lang="tr-TR" sz="1200" dirty="0" err="1">
                <a:solidFill>
                  <a:srgbClr val="000000"/>
                </a:solidFill>
                <a:latin typeface="Times New Roman" panose="02020603050405020304" pitchFamily="18" charset="0"/>
              </a:rPr>
              <a:t>farmasötik</a:t>
            </a:r>
            <a:r>
              <a:rPr lang="tr-TR" sz="1200" dirty="0">
                <a:solidFill>
                  <a:srgbClr val="000000"/>
                </a:solidFill>
                <a:latin typeface="Times New Roman" panose="02020603050405020304" pitchFamily="18" charset="0"/>
              </a:rPr>
              <a:t> şeklini aldığı ülkelerdeki kendi en düşük depocuya satış fiyatının %100’ü kadar, yoksa AB ülkelerindeki en düşük depocuya satış fiyatının %100’ü kadar, yoksa herhangi bir ülkedeki ürünün depocuya satış fiyatının %100’ü kadar kaynak fiyat alır.</a:t>
            </a:r>
          </a:p>
          <a:p>
            <a:pPr algn="just">
              <a:spcAft>
                <a:spcPts val="0"/>
              </a:spcAft>
            </a:pPr>
            <a:r>
              <a:rPr lang="tr-TR" sz="1200" dirty="0">
                <a:solidFill>
                  <a:srgbClr val="000000"/>
                </a:solidFill>
                <a:latin typeface="Times New Roman" panose="02020603050405020304" pitchFamily="18" charset="0"/>
              </a:rPr>
              <a:t>b) Plazma kaynaklı veya </a:t>
            </a:r>
            <a:r>
              <a:rPr lang="tr-TR" sz="1200" dirty="0" err="1">
                <a:solidFill>
                  <a:srgbClr val="000000"/>
                </a:solidFill>
                <a:latin typeface="Times New Roman" panose="02020603050405020304" pitchFamily="18" charset="0"/>
              </a:rPr>
              <a:t>rekombinant</a:t>
            </a:r>
            <a:r>
              <a:rPr lang="tr-TR" sz="1200" dirty="0">
                <a:solidFill>
                  <a:srgbClr val="000000"/>
                </a:solidFill>
                <a:latin typeface="Times New Roman" panose="02020603050405020304" pitchFamily="18" charset="0"/>
              </a:rPr>
              <a:t> yöntemle üretilen kan ürünleri gerçek kaynak fiyatın %100’ü kadar kaynak fiyat alır. Başvuru sahiplerinin talebi halinde, kaynak fiyatın %10 fazlasının TL karşılığına kadar depocuya satış fiyatı verilebilir. Bu ürünlerin piyasada bulunabilirliğinin sağlanması amacıyla, gerekli görülenlerinin fiyatının, haftanın son iş günü T.C. Merkez Bankası tarafından açıklanan Avro satış kuru dikkate alınarak iki haftada bir güncellenmek üzere, güncel kura göre belirlenmesine Komisyon tarafından karar verilebilir.</a:t>
            </a:r>
          </a:p>
          <a:p>
            <a:pPr algn="just">
              <a:spcAft>
                <a:spcPts val="0"/>
              </a:spcAft>
            </a:pPr>
            <a:r>
              <a:rPr lang="tr-TR" sz="1200" dirty="0">
                <a:solidFill>
                  <a:srgbClr val="000000"/>
                </a:solidFill>
                <a:latin typeface="Times New Roman" panose="02020603050405020304" pitchFamily="18" charset="0"/>
              </a:rPr>
              <a:t>c) Tıbbi mamalar ve </a:t>
            </a:r>
            <a:r>
              <a:rPr lang="tr-TR" sz="1200" dirty="0" err="1">
                <a:solidFill>
                  <a:srgbClr val="000000"/>
                </a:solidFill>
                <a:latin typeface="Times New Roman" panose="02020603050405020304" pitchFamily="18" charset="0"/>
              </a:rPr>
              <a:t>enteral</a:t>
            </a:r>
            <a:r>
              <a:rPr lang="tr-TR" sz="1200" dirty="0">
                <a:solidFill>
                  <a:srgbClr val="000000"/>
                </a:solidFill>
                <a:latin typeface="Times New Roman" panose="02020603050405020304" pitchFamily="18" charset="0"/>
              </a:rPr>
              <a:t> beslenme ürünleri; en düşük depocuya satış fiyatlı ve eczaneden satışta geri ödemeli kaynak ürünün gerçek kaynak fiyatının %100’ü kadar kaynak fiyat alır. 7 </a:t>
            </a:r>
            <a:r>
              <a:rPr lang="tr-TR" sz="1200" dirty="0" err="1">
                <a:solidFill>
                  <a:srgbClr val="000000"/>
                </a:solidFill>
                <a:latin typeface="Times New Roman" panose="02020603050405020304" pitchFamily="18" charset="0"/>
              </a:rPr>
              <a:t>nci</a:t>
            </a:r>
            <a:r>
              <a:rPr lang="tr-TR" sz="1200" dirty="0">
                <a:solidFill>
                  <a:srgbClr val="000000"/>
                </a:solidFill>
                <a:latin typeface="Times New Roman" panose="02020603050405020304" pitchFamily="18" charset="0"/>
              </a:rPr>
              <a:t> maddenin üçüncü fıkrasındaki sıralamaya göre gerçek kaynak fiyatı bulunamadığında aynı ürünün farklı aromalı ürünlerinden en düşük gerçek kaynak fiyatlı olanı kaynak ürün olarak alınabilir. Ülkemizde üretilen ürünler için maliyet kartına göre de fiyat verilebilir. Maliyet kartında talep edilen fiyatın %15 fazlasına kadar depocuya satış fiyatı verilebilir. %15’ten fazla olan talepler Komisyonca değerlendirilir.</a:t>
            </a:r>
            <a:endParaRPr lang="tr-TR" sz="1200"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12655295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554481" y="315884"/>
            <a:ext cx="9892144" cy="5355312"/>
          </a:xfrm>
          <a:prstGeom prst="rect">
            <a:avLst/>
          </a:prstGeom>
        </p:spPr>
        <p:txBody>
          <a:bodyPr wrap="square">
            <a:spAutoFit/>
          </a:bodyPr>
          <a:lstStyle/>
          <a:p>
            <a:pPr algn="just">
              <a:spcAft>
                <a:spcPts val="0"/>
              </a:spcAft>
            </a:pPr>
            <a:r>
              <a:rPr lang="tr-TR" sz="1200" dirty="0">
                <a:solidFill>
                  <a:srgbClr val="000000"/>
                </a:solidFill>
                <a:latin typeface="Times New Roman" panose="02020603050405020304" pitchFamily="18" charset="0"/>
              </a:rPr>
              <a:t>ç) </a:t>
            </a:r>
            <a:r>
              <a:rPr lang="tr-TR" sz="1200" dirty="0" err="1">
                <a:solidFill>
                  <a:srgbClr val="000000"/>
                </a:solidFill>
                <a:latin typeface="Times New Roman" panose="02020603050405020304" pitchFamily="18" charset="0"/>
              </a:rPr>
              <a:t>Radyofarmasötik</a:t>
            </a:r>
            <a:r>
              <a:rPr lang="tr-TR" sz="1200" dirty="0">
                <a:solidFill>
                  <a:srgbClr val="000000"/>
                </a:solidFill>
                <a:latin typeface="Times New Roman" panose="02020603050405020304" pitchFamily="18" charset="0"/>
              </a:rPr>
              <a:t> ürünler tespit edilen gerçek kaynak fiyatının %100’ü kadar kaynak fiyat alır. Bu değerlendirmeler en düşük depocuya satış fiyatına ve en düşük hastaneye satış fiyatına göre yapılır. Bulunan en düşük fiyat dikkate alınır. Bu ürünlere KDV hariç fabrika çıkış fiyatı ve KDV dâhil fabrika çıkış fiyatı verilir. Ülkemizde üretilen ürünler için maliyet kartına göre de fiyat verilebilir. Maliyet kartında talep edilen fiyatın %15 fazlasına kadar depocuya satış fiyatı verilebilir. %15’ten fazla olan talepler Komisyonca değerlendirilir.</a:t>
            </a:r>
          </a:p>
          <a:p>
            <a:pPr algn="just">
              <a:spcAft>
                <a:spcPts val="0"/>
              </a:spcAft>
            </a:pPr>
            <a:r>
              <a:rPr lang="tr-TR" sz="1200" dirty="0">
                <a:solidFill>
                  <a:srgbClr val="000000"/>
                </a:solidFill>
                <a:latin typeface="Times New Roman" panose="02020603050405020304" pitchFamily="18" charset="0"/>
              </a:rPr>
              <a:t>d) Alerji ürünleri gerçek kaynak fiyatın %100’ü kadar kaynak fiyat alır. Bu ürünlere KDV hariç fabrika çıkış fiyatı ve KDV dâhil fabrika çıkış fiyatı verilir. Ülkemizde üretilen ürünler için maliyet kartına göre de fiyat verilebilir. Maliyet kartında talep edilen fiyatın %15 fazlasına kadar depocuya satış fiyatı verilebilir. %15’ten fazla olan talepler Komisyonca değerlendirilir.</a:t>
            </a:r>
          </a:p>
          <a:p>
            <a:pPr algn="just">
              <a:spcAft>
                <a:spcPts val="0"/>
              </a:spcAft>
            </a:pPr>
            <a:r>
              <a:rPr lang="tr-TR" sz="1200" dirty="0">
                <a:solidFill>
                  <a:srgbClr val="000000"/>
                </a:solidFill>
                <a:latin typeface="Times New Roman" panose="02020603050405020304" pitchFamily="18" charset="0"/>
              </a:rPr>
              <a:t>e) Yetim ürünler gerçek kaynak fiyatın %100’ü kadar kaynak fiyat alır. Ülkemizde üretilen ürünler için maliyet kartına göre de fiyat verilebilir. Maliyet kartında talep edilen fiyatın %15 fazlasına kadar depocuya satış fiyatı verilebilir. %15’ten fazla olan talepler Komisyonca değerlendirilir.</a:t>
            </a:r>
          </a:p>
          <a:p>
            <a:pPr algn="just">
              <a:spcAft>
                <a:spcPts val="0"/>
              </a:spcAft>
            </a:pPr>
            <a:r>
              <a:rPr lang="tr-TR" sz="1200" dirty="0">
                <a:solidFill>
                  <a:srgbClr val="000000"/>
                </a:solidFill>
                <a:latin typeface="Times New Roman" panose="02020603050405020304" pitchFamily="18" charset="0"/>
              </a:rPr>
              <a:t>f) İthal geleneksel bitkisel tıbbi ürünler en yüksek depocuya satış fiyatlarına göre yapılan girdikleri takdirde bu Tebliğin </a:t>
            </a:r>
            <a:r>
              <a:rPr lang="tr-TR" sz="1200" dirty="0" err="1">
                <a:solidFill>
                  <a:srgbClr val="000000"/>
                </a:solidFill>
                <a:latin typeface="Times New Roman" panose="02020603050405020304" pitchFamily="18" charset="0"/>
              </a:rPr>
              <a:t>gedeğerlendirme</a:t>
            </a:r>
            <a:r>
              <a:rPr lang="tr-TR" sz="1200" dirty="0">
                <a:solidFill>
                  <a:srgbClr val="000000"/>
                </a:solidFill>
                <a:latin typeface="Times New Roman" panose="02020603050405020304" pitchFamily="18" charset="0"/>
              </a:rPr>
              <a:t> sonucu bulunan gerçek kaynak fiyatın %100’ü kadar kaynak fiyat alır. İmal geleneksel bitkisel tıbbi ürünler için başvuru sahiplerinin beyanına göre fiyat verilebilir. Bu ürünler geri ödeme kapsamına </a:t>
            </a:r>
            <a:r>
              <a:rPr lang="tr-TR" sz="1200" dirty="0" err="1">
                <a:solidFill>
                  <a:srgbClr val="000000"/>
                </a:solidFill>
                <a:latin typeface="Times New Roman" panose="02020603050405020304" pitchFamily="18" charset="0"/>
              </a:rPr>
              <a:t>nel</a:t>
            </a:r>
            <a:r>
              <a:rPr lang="tr-TR" sz="1200" dirty="0">
                <a:solidFill>
                  <a:srgbClr val="000000"/>
                </a:solidFill>
                <a:latin typeface="Times New Roman" panose="02020603050405020304" pitchFamily="18" charset="0"/>
              </a:rPr>
              <a:t> hususları uygulanır.</a:t>
            </a:r>
          </a:p>
          <a:p>
            <a:pPr algn="just">
              <a:spcAft>
                <a:spcPts val="0"/>
              </a:spcAft>
            </a:pPr>
            <a:r>
              <a:rPr lang="tr-TR" sz="1200" dirty="0">
                <a:solidFill>
                  <a:srgbClr val="000000"/>
                </a:solidFill>
                <a:latin typeface="Times New Roman" panose="02020603050405020304" pitchFamily="18" charset="0"/>
              </a:rPr>
              <a:t>g) </a:t>
            </a:r>
            <a:r>
              <a:rPr lang="tr-TR" sz="1200" dirty="0" err="1">
                <a:solidFill>
                  <a:srgbClr val="000000"/>
                </a:solidFill>
                <a:latin typeface="Times New Roman" panose="02020603050405020304" pitchFamily="18" charset="0"/>
              </a:rPr>
              <a:t>Biyobenzer</a:t>
            </a:r>
            <a:r>
              <a:rPr lang="tr-TR" sz="1200" dirty="0">
                <a:solidFill>
                  <a:srgbClr val="000000"/>
                </a:solidFill>
                <a:latin typeface="Times New Roman" panose="02020603050405020304" pitchFamily="18" charset="0"/>
              </a:rPr>
              <a:t> ürünler, kendi gerçek kaynak fiyatının, yoksa ülkemizdeki </a:t>
            </a:r>
            <a:r>
              <a:rPr lang="tr-TR" sz="1200" dirty="0" err="1">
                <a:solidFill>
                  <a:srgbClr val="000000"/>
                </a:solidFill>
                <a:latin typeface="Times New Roman" panose="02020603050405020304" pitchFamily="18" charset="0"/>
              </a:rPr>
              <a:t>biyobenzeri</a:t>
            </a:r>
            <a:r>
              <a:rPr lang="tr-TR" sz="1200" dirty="0">
                <a:solidFill>
                  <a:srgbClr val="000000"/>
                </a:solidFill>
                <a:latin typeface="Times New Roman" panose="02020603050405020304" pitchFamily="18" charset="0"/>
              </a:rPr>
              <a:t> olduğu ürünün gerçek kaynak fiyatının %100’ü kadar kaynak fiyat alır. </a:t>
            </a:r>
            <a:r>
              <a:rPr lang="tr-TR" sz="1200" dirty="0" err="1">
                <a:solidFill>
                  <a:srgbClr val="000000"/>
                </a:solidFill>
                <a:latin typeface="Times New Roman" panose="02020603050405020304" pitchFamily="18" charset="0"/>
              </a:rPr>
              <a:t>Biyobenzerinin</a:t>
            </a:r>
            <a:r>
              <a:rPr lang="tr-TR" sz="1200" dirty="0">
                <a:solidFill>
                  <a:srgbClr val="000000"/>
                </a:solidFill>
                <a:latin typeface="Times New Roman" panose="02020603050405020304" pitchFamily="18" charset="0"/>
              </a:rPr>
              <a:t> piyasaya çıkması durumunda, </a:t>
            </a:r>
            <a:r>
              <a:rPr lang="tr-TR" sz="1200" dirty="0" err="1">
                <a:solidFill>
                  <a:srgbClr val="000000"/>
                </a:solidFill>
                <a:latin typeface="Times New Roman" panose="02020603050405020304" pitchFamily="18" charset="0"/>
              </a:rPr>
              <a:t>biyoteknolojik</a:t>
            </a:r>
            <a:r>
              <a:rPr lang="tr-TR" sz="1200" dirty="0">
                <a:solidFill>
                  <a:srgbClr val="000000"/>
                </a:solidFill>
                <a:latin typeface="Times New Roman" panose="02020603050405020304" pitchFamily="18" charset="0"/>
              </a:rPr>
              <a:t> ürünün kendi gerçek kaynak fiyatı değiştirilmez.</a:t>
            </a:r>
          </a:p>
          <a:p>
            <a:pPr algn="just">
              <a:spcAft>
                <a:spcPts val="0"/>
              </a:spcAft>
            </a:pPr>
            <a:r>
              <a:rPr lang="tr-TR" sz="1200" dirty="0">
                <a:solidFill>
                  <a:srgbClr val="000000"/>
                </a:solidFill>
                <a:latin typeface="Times New Roman" panose="02020603050405020304" pitchFamily="18" charset="0"/>
              </a:rPr>
              <a:t>ğ) Hastane ürünleri ve serumların fiyatlandırılmasında;</a:t>
            </a:r>
          </a:p>
          <a:p>
            <a:pPr algn="just">
              <a:spcAft>
                <a:spcPts val="0"/>
              </a:spcAft>
            </a:pPr>
            <a:r>
              <a:rPr lang="tr-TR" sz="1200" dirty="0">
                <a:solidFill>
                  <a:srgbClr val="000000"/>
                </a:solidFill>
                <a:latin typeface="Times New Roman" panose="02020603050405020304" pitchFamily="18" charset="0"/>
              </a:rPr>
              <a:t>1) Bu ürünler gerçek kaynak fiyatın %100’ü kadar kaynak fiyat alır. Hastane ürünlerine KDV hariç depocu satış fiyatı üzerine mevcut KDV oranı eklenerek KDV dâhil depocu satış fiyatı belirlenir ancak perakende satış fiyatı belirlenmez.</a:t>
            </a:r>
          </a:p>
          <a:p>
            <a:pPr algn="just">
              <a:spcAft>
                <a:spcPts val="0"/>
              </a:spcAft>
            </a:pPr>
            <a:r>
              <a:rPr lang="tr-TR" sz="1200" dirty="0">
                <a:solidFill>
                  <a:srgbClr val="000000"/>
                </a:solidFill>
                <a:latin typeface="Times New Roman" panose="02020603050405020304" pitchFamily="18" charset="0"/>
              </a:rPr>
              <a:t>2) İthal referans hastane ürünleri ve ithal serumlar gerçek kaynak fiyatın %100’ü kadar kaynak fiyat alır. İthal eşdeğer hastane ürünleri ve ithal serumlar kendi gerçek kaynak fiyatının %100’ü kadar kaynak fiyat alır. Bu değerlendirmeler en düşük depocuya satış fiyatına ve en düşük hastaneye satış fiyatına göre yapılır. Bulunan en düşük fiyat dikkate alınır.</a:t>
            </a:r>
          </a:p>
          <a:p>
            <a:pPr algn="just">
              <a:spcAft>
                <a:spcPts val="0"/>
              </a:spcAft>
            </a:pPr>
            <a:r>
              <a:rPr lang="tr-TR" sz="1200" dirty="0">
                <a:solidFill>
                  <a:srgbClr val="000000"/>
                </a:solidFill>
                <a:latin typeface="Times New Roman" panose="02020603050405020304" pitchFamily="18" charset="0"/>
              </a:rPr>
              <a:t>3) İmal hastane ürünleri ve imal serumlar gerçek kaynak fiyatın bulunamaması durumunda, sırasıyla piyasada mevcut birebir eş ürün/eş ürün/yakın eş ürünlerden en yüksek fiyatlı olan üründen, yoksa maliyet kartına göre fiyat alabilir. Maliyet kartında talep edilen fiyatın %15 fazlasına kadar depocuya satış fiyatı verilebilir. %15’ten fazla olan talepler Komisyonca değerlendirilir.</a:t>
            </a:r>
          </a:p>
          <a:p>
            <a:pPr algn="just">
              <a:spcAft>
                <a:spcPts val="0"/>
              </a:spcAft>
            </a:pPr>
            <a:r>
              <a:rPr lang="tr-TR" sz="1200" dirty="0">
                <a:solidFill>
                  <a:srgbClr val="000000"/>
                </a:solidFill>
                <a:latin typeface="Times New Roman" panose="02020603050405020304" pitchFamily="18" charset="0"/>
              </a:rPr>
              <a:t>h) İthal geri ödemesiz/ithal reçetesiz ürünler en yüksek depocuya satış fiyatlarına göre yapılan değerlendirme sonucu bulunan gerçek kaynak fiyatın %100’ü kadar kaynak fiyat alır. İmal geri ödemesiz/imal reçetesiz ürünlere başvuru sahiplerinin beyanına göre fiyat verilebilir. Bu ürünler geri ödeme kapsamına girdikleri takdirde bu Tebliğin genel hususları uygulanır. Geri ödemesiz ürünlerin TL bazındaki depocuya satış fiyatları arasında oranlama yapılmaz.</a:t>
            </a:r>
          </a:p>
          <a:p>
            <a:pPr algn="just">
              <a:spcAft>
                <a:spcPts val="0"/>
              </a:spcAft>
            </a:pPr>
            <a:r>
              <a:rPr lang="tr-TR" sz="1200" dirty="0">
                <a:solidFill>
                  <a:srgbClr val="000000"/>
                </a:solidFill>
                <a:latin typeface="Times New Roman" panose="02020603050405020304" pitchFamily="18" charset="0"/>
              </a:rPr>
              <a:t>ı) Komisyon tarafından belirlenecek olan aşılar ve halk sağlığı yönünden kritik öneme haiz ürünler için; 7 </a:t>
            </a:r>
            <a:r>
              <a:rPr lang="tr-TR" sz="1200" dirty="0" err="1">
                <a:solidFill>
                  <a:srgbClr val="000000"/>
                </a:solidFill>
                <a:latin typeface="Times New Roman" panose="02020603050405020304" pitchFamily="18" charset="0"/>
              </a:rPr>
              <a:t>nci</a:t>
            </a:r>
            <a:r>
              <a:rPr lang="tr-TR" sz="1200" dirty="0">
                <a:solidFill>
                  <a:srgbClr val="000000"/>
                </a:solidFill>
                <a:latin typeface="Times New Roman" panose="02020603050405020304" pitchFamily="18" charset="0"/>
              </a:rPr>
              <a:t> maddede düzenlenen genel esaslar dikkate alınarak belirlenen fiyatın üzerinde bir fiyat, komisyonca verilebilir. Bu kapsamda olan ve ülkemizde üretilen ürünler maliyet kartına göre de fiyat </a:t>
            </a:r>
            <a:r>
              <a:rPr lang="tr-TR" sz="1200" dirty="0">
                <a:solidFill>
                  <a:srgbClr val="000000"/>
                </a:solidFill>
                <a:latin typeface="Times New Roman" panose="02020603050405020304" pitchFamily="18" charset="0"/>
                <a:cs typeface="Times New Roman" panose="02020603050405020304" pitchFamily="18" charset="0"/>
              </a:rPr>
              <a:t>alabilir.</a:t>
            </a:r>
            <a:endParaRPr lang="tr-TR" sz="1200" b="0" i="0" dirty="0">
              <a:solidFill>
                <a:srgbClr val="00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058679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stretch>
            <a:fillRect/>
          </a:stretch>
        </p:blipFill>
        <p:spPr>
          <a:xfrm>
            <a:off x="470583" y="1556470"/>
            <a:ext cx="10639807" cy="4259868"/>
          </a:xfrm>
          <a:prstGeom prst="rect">
            <a:avLst/>
          </a:prstGeom>
        </p:spPr>
      </p:pic>
    </p:spTree>
    <p:extLst>
      <p:ext uri="{BB962C8B-B14F-4D97-AF65-F5344CB8AC3E}">
        <p14:creationId xmlns:p14="http://schemas.microsoft.com/office/powerpoint/2010/main" val="8130680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stretch>
            <a:fillRect/>
          </a:stretch>
        </p:blipFill>
        <p:spPr>
          <a:xfrm>
            <a:off x="749344" y="791852"/>
            <a:ext cx="10693311" cy="3606496"/>
          </a:xfrm>
          <a:prstGeom prst="rect">
            <a:avLst/>
          </a:prstGeom>
        </p:spPr>
      </p:pic>
    </p:spTree>
    <p:extLst>
      <p:ext uri="{BB962C8B-B14F-4D97-AF65-F5344CB8AC3E}">
        <p14:creationId xmlns:p14="http://schemas.microsoft.com/office/powerpoint/2010/main" val="35013304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89709" y="390699"/>
            <a:ext cx="8354291" cy="369332"/>
          </a:xfrm>
          <a:prstGeom prst="rect">
            <a:avLst/>
          </a:prstGeom>
        </p:spPr>
        <p:txBody>
          <a:bodyPr wrap="square">
            <a:spAutoFit/>
          </a:bodyPr>
          <a:lstStyle/>
          <a:p>
            <a:r>
              <a:rPr lang="tr-TR" b="1" dirty="0">
                <a:solidFill>
                  <a:srgbClr val="000000"/>
                </a:solidFill>
                <a:latin typeface="Times New Roman" panose="02020603050405020304" pitchFamily="18" charset="0"/>
              </a:rPr>
              <a:t>Fiyat Değerlendirme Komisyonu, Kâr Oranları ve Sorumluluk</a:t>
            </a:r>
            <a:endParaRPr lang="tr-TR" dirty="0"/>
          </a:p>
        </p:txBody>
      </p:sp>
      <p:sp>
        <p:nvSpPr>
          <p:cNvPr id="3" name="Dikdörtgen 2"/>
          <p:cNvSpPr/>
          <p:nvPr/>
        </p:nvSpPr>
        <p:spPr>
          <a:xfrm>
            <a:off x="939338" y="1064029"/>
            <a:ext cx="10631978" cy="4062651"/>
          </a:xfrm>
          <a:prstGeom prst="rect">
            <a:avLst/>
          </a:prstGeom>
        </p:spPr>
        <p:txBody>
          <a:bodyPr wrap="square">
            <a:spAutoFit/>
          </a:bodyPr>
          <a:lstStyle/>
          <a:p>
            <a:pPr algn="just">
              <a:spcAft>
                <a:spcPts val="0"/>
              </a:spcAft>
            </a:pPr>
            <a:r>
              <a:rPr lang="tr-TR" sz="1200" b="1" dirty="0">
                <a:solidFill>
                  <a:srgbClr val="000000"/>
                </a:solidFill>
                <a:latin typeface="Times New Roman" panose="02020603050405020304" pitchFamily="18" charset="0"/>
                <a:cs typeface="Times New Roman" panose="02020603050405020304" pitchFamily="18" charset="0"/>
              </a:rPr>
              <a:t>Fiyat Değerlendirme Komisyonu</a:t>
            </a:r>
            <a:endParaRPr lang="tr-TR" sz="1200" dirty="0">
              <a:solidFill>
                <a:srgbClr val="000000"/>
              </a:solidFill>
              <a:latin typeface="Times New Roman" panose="02020603050405020304" pitchFamily="18" charset="0"/>
              <a:cs typeface="Times New Roman" panose="02020603050405020304" pitchFamily="18" charset="0"/>
            </a:endParaRPr>
          </a:p>
          <a:p>
            <a:pPr algn="just">
              <a:spcAft>
                <a:spcPts val="0"/>
              </a:spcAft>
            </a:pPr>
            <a:r>
              <a:rPr lang="tr-TR" sz="1200" b="1" dirty="0">
                <a:solidFill>
                  <a:srgbClr val="000000"/>
                </a:solidFill>
                <a:latin typeface="Times New Roman" panose="02020603050405020304" pitchFamily="18" charset="0"/>
                <a:cs typeface="Times New Roman" panose="02020603050405020304" pitchFamily="18" charset="0"/>
              </a:rPr>
              <a:t>MADDE 12 –</a:t>
            </a:r>
            <a:r>
              <a:rPr lang="tr-TR" sz="1200" dirty="0">
                <a:solidFill>
                  <a:srgbClr val="000000"/>
                </a:solidFill>
                <a:latin typeface="Times New Roman" panose="02020603050405020304" pitchFamily="18" charset="0"/>
                <a:cs typeface="Times New Roman" panose="02020603050405020304" pitchFamily="18" charset="0"/>
              </a:rPr>
              <a:t> (1) Komisyon, her takvim yılının ilk altı ayında ayda bir kez toplanır. Ancak, gerektiği hâllerde Komisyonda temsilcisi olan kurumlardan herhangi birinin daveti üzerine olağanüstü toplanır. Komisyona başvurular, Kurum tarafından talep edilmediği sürece, yılda bir kez sadece Kurumca ilan edilen dönemde yapılabilir.</a:t>
            </a:r>
          </a:p>
          <a:p>
            <a:pPr algn="just">
              <a:spcAft>
                <a:spcPts val="0"/>
              </a:spcAft>
            </a:pPr>
            <a:r>
              <a:rPr lang="tr-TR" dirty="0">
                <a:solidFill>
                  <a:srgbClr val="000000"/>
                </a:solidFill>
                <a:latin typeface="Times New Roman" panose="02020603050405020304" pitchFamily="18" charset="0"/>
                <a:cs typeface="Times New Roman" panose="02020603050405020304" pitchFamily="18" charset="0"/>
              </a:rPr>
              <a:t>(</a:t>
            </a:r>
            <a:r>
              <a:rPr lang="tr-TR" sz="1200" dirty="0">
                <a:solidFill>
                  <a:srgbClr val="000000"/>
                </a:solidFill>
                <a:latin typeface="Times New Roman" panose="02020603050405020304" pitchFamily="18" charset="0"/>
                <a:cs typeface="Times New Roman" panose="02020603050405020304" pitchFamily="18" charset="0"/>
              </a:rPr>
              <a:t>2) Komisyon, ilaç fiyatlarının artırılması, az</a:t>
            </a:r>
            <a:r>
              <a:rPr lang="tr-TR" sz="1200" dirty="0">
                <a:solidFill>
                  <a:srgbClr val="000000"/>
                </a:solidFill>
                <a:latin typeface="Times New Roman" panose="02020603050405020304" pitchFamily="18" charset="0"/>
              </a:rPr>
              <a:t>altılması, aynı kalması veya bu Tebliğ hükümlerine göre fiyatı belirlenemeyen ürünlerin fiyatlarının belirlenmesi yönünde kararlar alır.</a:t>
            </a:r>
          </a:p>
          <a:p>
            <a:pPr algn="just">
              <a:spcAft>
                <a:spcPts val="0"/>
              </a:spcAft>
            </a:pPr>
            <a:r>
              <a:rPr lang="tr-TR" sz="1200" dirty="0">
                <a:solidFill>
                  <a:srgbClr val="000000"/>
                </a:solidFill>
                <a:latin typeface="Times New Roman" panose="02020603050405020304" pitchFamily="18" charset="0"/>
              </a:rPr>
              <a:t>(3) Komisyon, her takvim yılının ilk altı ayında ilaç fiyat listesindeki daha önce Komisyonca artış verilmiş ilaçları yeniden değerlendirerek verilmiş olan artışların azaltılması, geri alınması veya aynı kalması yönünde kararlar alır.</a:t>
            </a:r>
          </a:p>
          <a:p>
            <a:pPr algn="just">
              <a:spcAft>
                <a:spcPts val="0"/>
              </a:spcAft>
            </a:pPr>
            <a:r>
              <a:rPr lang="tr-TR" sz="1200" dirty="0">
                <a:solidFill>
                  <a:srgbClr val="000000"/>
                </a:solidFill>
                <a:latin typeface="Times New Roman" panose="02020603050405020304" pitchFamily="18" charset="0"/>
              </a:rPr>
              <a:t>(4) Komisyon, her yılın ilk kırk beş günü içerisinde toplanarak beşeri tıbbi ürünlerin fiyatlandırılmasında kullanılacak 1(bir) Avro değerini ilan eder. İlaç fiyatlarının tespitinde kullanılan Avro değerinde yapılacak olan değişiklikler; ilan edilen Avro değerinin bir önceki yıla göre artış yönünde olması durumunda Komisyon kararının ilanından itibaren 5 gün sonra, ilan edilen Avro değerinin bir önceki yıla göre düşüş yönünde olması durumunda Komisyon kararının ilanından itibaren 45 gün sonra yürürlüğe girer.</a:t>
            </a:r>
          </a:p>
          <a:p>
            <a:pPr algn="just">
              <a:spcAft>
                <a:spcPts val="0"/>
              </a:spcAft>
            </a:pPr>
            <a:r>
              <a:rPr lang="tr-TR" sz="1200" dirty="0">
                <a:solidFill>
                  <a:srgbClr val="000000"/>
                </a:solidFill>
                <a:latin typeface="Times New Roman" panose="02020603050405020304" pitchFamily="18" charset="0"/>
              </a:rPr>
              <a:t>(5) Komisyonun sekretarya hizmetleri Kurum tarafından yürütülür.</a:t>
            </a:r>
          </a:p>
          <a:p>
            <a:pPr algn="just">
              <a:spcAft>
                <a:spcPts val="0"/>
              </a:spcAft>
            </a:pPr>
            <a:r>
              <a:rPr lang="tr-TR" sz="1200" dirty="0">
                <a:solidFill>
                  <a:srgbClr val="000000"/>
                </a:solidFill>
                <a:latin typeface="Times New Roman" panose="02020603050405020304" pitchFamily="18" charset="0"/>
              </a:rPr>
              <a:t>(6) Komisyonun çalışma usul ve esasları Kurum tarafından Komisyona temsilci veren kurumların görüşü alınarak hazırlanan ve Kurum resmi internet sitesinde yayımlanarak yürürlüğe konulan yönerge ile düzenlenir.</a:t>
            </a:r>
          </a:p>
          <a:p>
            <a:pPr algn="just">
              <a:spcAft>
                <a:spcPts val="0"/>
              </a:spcAft>
            </a:pPr>
            <a:r>
              <a:rPr lang="tr-TR" sz="1200" dirty="0">
                <a:solidFill>
                  <a:srgbClr val="000000"/>
                </a:solidFill>
                <a:latin typeface="Times New Roman" panose="02020603050405020304" pitchFamily="18" charset="0"/>
              </a:rPr>
              <a:t>(7) Komisyon, 31/5/2006 tarihli ve 5510 sayılı Sosyal Sigortalar ve Genel Sağlık Sigortası Kanununun 73 üncü maddesine göre alternatif geri ödeme modelleri kullanılarak yapılacak alımlara konu ilaçlar için, Karar ve bu Tebliğ hükümlerine bağlı kalınmaksızın ilaç fiyatlarını ve/veya kâr oranlarını farklılaştırarak veya depo/serbest eczanelere kutu bazlı hizmet bedeli ödenmesi gibi farklı fiyatlandırma modelleri kullanarak belirleyebilir.</a:t>
            </a:r>
          </a:p>
          <a:p>
            <a:pPr algn="just">
              <a:spcAft>
                <a:spcPts val="0"/>
              </a:spcAft>
            </a:pPr>
            <a:r>
              <a:rPr lang="tr-TR" sz="1200" dirty="0">
                <a:solidFill>
                  <a:srgbClr val="000000"/>
                </a:solidFill>
                <a:latin typeface="Times New Roman" panose="02020603050405020304" pitchFamily="18" charset="0"/>
              </a:rPr>
              <a:t>(8) İlaç fiyatlarında Komisyonca belirlenecek oranlarda artış yapılabilir. Ancak, Komisyon tarafından alınan ürüne özgü olmayan genel artış kararları talep olması halinde Kurumca diğer ürünler için de uygulanır.</a:t>
            </a:r>
          </a:p>
          <a:p>
            <a:pPr algn="just">
              <a:spcAft>
                <a:spcPts val="0"/>
              </a:spcAft>
            </a:pPr>
            <a:r>
              <a:rPr lang="tr-TR" sz="1200" dirty="0">
                <a:solidFill>
                  <a:srgbClr val="000000"/>
                </a:solidFill>
                <a:latin typeface="Times New Roman" panose="02020603050405020304" pitchFamily="18" charset="0"/>
              </a:rPr>
              <a:t>(9) Halk sağlığı gerekçesiyle piyasada bulunması zorunlu olan ürünler ile piyasada bulunabilirliğinin teminiyle kamu maliyesi açısından tasarruf sağlayan ürünlerin fiyatları, Komisyon kararı ile yükseltilebilir.</a:t>
            </a:r>
            <a:endParaRPr lang="tr-TR" sz="1200"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15515618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48301A0-7D16-46A3-8688-E3F0F9A941D4}"/>
              </a:ext>
            </a:extLst>
          </p:cNvPr>
          <p:cNvSpPr>
            <a:spLocks noGrp="1"/>
          </p:cNvSpPr>
          <p:nvPr>
            <p:ph idx="1"/>
          </p:nvPr>
        </p:nvSpPr>
        <p:spPr/>
        <p:txBody>
          <a:bodyPr/>
          <a:lstStyle/>
          <a:p>
            <a:pPr algn="just"/>
            <a:r>
              <a:rPr lang="tr-TR" dirty="0"/>
              <a:t>Bu Tebliğin amacı, 6/2/2017 tarihli ve 2017/9901 sayılı Bakanlar Kurulu Kararı ile yürürlüğe giren Beşeri Tıbbi Ürünlerin Fiyatlandırılmasına Dair Kararın uygulama esaslarını belirlemektir.</a:t>
            </a:r>
          </a:p>
        </p:txBody>
      </p:sp>
    </p:spTree>
    <p:extLst>
      <p:ext uri="{BB962C8B-B14F-4D97-AF65-F5344CB8AC3E}">
        <p14:creationId xmlns:p14="http://schemas.microsoft.com/office/powerpoint/2010/main" val="27603286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o 6">
            <a:extLst>
              <a:ext uri="{FF2B5EF4-FFF2-40B4-BE49-F238E27FC236}">
                <a16:creationId xmlns:a16="http://schemas.microsoft.com/office/drawing/2014/main" id="{C752A39F-93C8-4A5A-AC19-8C64D6C525E3}"/>
              </a:ext>
            </a:extLst>
          </p:cNvPr>
          <p:cNvGraphicFramePr>
            <a:graphicFrameLocks noGrp="1"/>
          </p:cNvGraphicFramePr>
          <p:nvPr>
            <p:extLst>
              <p:ext uri="{D42A27DB-BD31-4B8C-83A1-F6EECF244321}">
                <p14:modId xmlns:p14="http://schemas.microsoft.com/office/powerpoint/2010/main" val="3362078245"/>
              </p:ext>
            </p:extLst>
          </p:nvPr>
        </p:nvGraphicFramePr>
        <p:xfrm>
          <a:off x="2498103" y="1847654"/>
          <a:ext cx="5678969" cy="2733769"/>
        </p:xfrm>
        <a:graphic>
          <a:graphicData uri="http://schemas.openxmlformats.org/drawingml/2006/table">
            <a:tbl>
              <a:tblPr/>
              <a:tblGrid>
                <a:gridCol w="2815640">
                  <a:extLst>
                    <a:ext uri="{9D8B030D-6E8A-4147-A177-3AD203B41FA5}">
                      <a16:colId xmlns:a16="http://schemas.microsoft.com/office/drawing/2014/main" val="2607317150"/>
                    </a:ext>
                  </a:extLst>
                </a:gridCol>
                <a:gridCol w="1471518">
                  <a:extLst>
                    <a:ext uri="{9D8B030D-6E8A-4147-A177-3AD203B41FA5}">
                      <a16:colId xmlns:a16="http://schemas.microsoft.com/office/drawing/2014/main" val="2086336735"/>
                    </a:ext>
                  </a:extLst>
                </a:gridCol>
                <a:gridCol w="1391811">
                  <a:extLst>
                    <a:ext uri="{9D8B030D-6E8A-4147-A177-3AD203B41FA5}">
                      <a16:colId xmlns:a16="http://schemas.microsoft.com/office/drawing/2014/main" val="3103024020"/>
                    </a:ext>
                  </a:extLst>
                </a:gridCol>
              </a:tblGrid>
              <a:tr h="328052">
                <a:tc>
                  <a:txBody>
                    <a:bodyPr/>
                    <a:lstStyle/>
                    <a:p>
                      <a:pPr indent="21590" algn="just">
                        <a:spcAft>
                          <a:spcPts val="0"/>
                        </a:spcAft>
                      </a:pPr>
                      <a:r>
                        <a:rPr lang="tr-TR" sz="1200" b="1">
                          <a:effectLst/>
                          <a:latin typeface="inherit"/>
                        </a:rPr>
                        <a:t>Depocuya Satış Fiyatının;</a:t>
                      </a:r>
                      <a:endParaRPr lang="tr-TR" sz="1100">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200" b="1">
                          <a:effectLst/>
                          <a:latin typeface="inherit"/>
                        </a:rPr>
                        <a:t>Depocu Kârı (%)</a:t>
                      </a:r>
                      <a:endParaRPr lang="tr-TR" sz="1100">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200" b="1">
                          <a:effectLst/>
                          <a:latin typeface="inherit"/>
                        </a:rPr>
                        <a:t>Eczacı Kârı (%)</a:t>
                      </a:r>
                      <a:endParaRPr lang="tr-TR" sz="1100">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14138711"/>
                  </a:ext>
                </a:extLst>
              </a:tr>
              <a:tr h="300715">
                <a:tc>
                  <a:txBody>
                    <a:bodyPr/>
                    <a:lstStyle/>
                    <a:p>
                      <a:pPr indent="21590" algn="just">
                        <a:spcAft>
                          <a:spcPts val="0"/>
                        </a:spcAft>
                      </a:pPr>
                      <a:r>
                        <a:rPr lang="tr-TR" sz="1100">
                          <a:effectLst/>
                          <a:latin typeface="Calibri" panose="020F0502020204030204" pitchFamily="34" charset="0"/>
                        </a:rPr>
                        <a:t>10 TL’ye kadar olan kısmı için (10 TL dâhil)</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effectLst/>
                          <a:latin typeface="Calibri" panose="020F0502020204030204" pitchFamily="34" charset="0"/>
                        </a:rPr>
                        <a:t>9</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effectLst/>
                          <a:latin typeface="Calibri" panose="020F0502020204030204" pitchFamily="34" charset="0"/>
                        </a:rPr>
                        <a:t>25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8838266"/>
                  </a:ext>
                </a:extLst>
              </a:tr>
              <a:tr h="601429">
                <a:tc>
                  <a:txBody>
                    <a:bodyPr/>
                    <a:lstStyle/>
                    <a:p>
                      <a:pPr indent="21590" algn="just">
                        <a:spcAft>
                          <a:spcPts val="0"/>
                        </a:spcAft>
                      </a:pPr>
                      <a:r>
                        <a:rPr lang="tr-TR" sz="1100">
                          <a:effectLst/>
                          <a:latin typeface="Calibri" panose="020F0502020204030204" pitchFamily="34" charset="0"/>
                        </a:rPr>
                        <a:t>10-50 TL arasında kalan kısmı için (50 TL dâhil)</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effectLst/>
                          <a:latin typeface="Calibri" panose="020F0502020204030204" pitchFamily="34"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effectLst/>
                          <a:latin typeface="Calibri" panose="020F0502020204030204" pitchFamily="34" charset="0"/>
                        </a:rPr>
                        <a:t>25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41914177"/>
                  </a:ext>
                </a:extLst>
              </a:tr>
              <a:tr h="601429">
                <a:tc>
                  <a:txBody>
                    <a:bodyPr/>
                    <a:lstStyle/>
                    <a:p>
                      <a:pPr indent="21590" algn="just">
                        <a:spcAft>
                          <a:spcPts val="0"/>
                        </a:spcAft>
                      </a:pPr>
                      <a:r>
                        <a:rPr lang="tr-TR" sz="1100">
                          <a:effectLst/>
                          <a:latin typeface="Calibri" panose="020F0502020204030204" pitchFamily="34" charset="0"/>
                        </a:rPr>
                        <a:t>50-100 TL arasında kalan kısmı için (100 TL dâhil)</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effectLst/>
                          <a:latin typeface="Calibri" panose="020F0502020204030204" pitchFamily="34"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effectLst/>
                          <a:latin typeface="Calibri" panose="020F0502020204030204" pitchFamily="34" charset="0"/>
                        </a:rPr>
                        <a:t>25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46044488"/>
                  </a:ext>
                </a:extLst>
              </a:tr>
              <a:tr h="601429">
                <a:tc>
                  <a:txBody>
                    <a:bodyPr/>
                    <a:lstStyle/>
                    <a:p>
                      <a:pPr indent="21590" algn="just">
                        <a:spcAft>
                          <a:spcPts val="0"/>
                        </a:spcAft>
                      </a:pPr>
                      <a:r>
                        <a:rPr lang="tr-TR" sz="1100">
                          <a:effectLst/>
                          <a:latin typeface="Calibri" panose="020F0502020204030204" pitchFamily="34" charset="0"/>
                        </a:rPr>
                        <a:t>100-200 TL arasında kalan kısmı için (200 TL dâhil)</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effectLst/>
                          <a:latin typeface="Calibri" panose="020F0502020204030204" pitchFamily="34" charset="0"/>
                        </a:rPr>
                        <a:t>4</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effectLst/>
                          <a:latin typeface="Calibri" panose="020F0502020204030204" pitchFamily="34" charset="0"/>
                        </a:rPr>
                        <a:t>16</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44762755"/>
                  </a:ext>
                </a:extLst>
              </a:tr>
              <a:tr h="300715">
                <a:tc>
                  <a:txBody>
                    <a:bodyPr/>
                    <a:lstStyle/>
                    <a:p>
                      <a:pPr indent="21590" algn="just">
                        <a:spcAft>
                          <a:spcPts val="0"/>
                        </a:spcAft>
                      </a:pPr>
                      <a:r>
                        <a:rPr lang="tr-TR" sz="1100">
                          <a:effectLst/>
                          <a:latin typeface="Calibri" panose="020F0502020204030204" pitchFamily="34" charset="0"/>
                        </a:rPr>
                        <a:t>200 TL üstünde kalan kısmı için</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effectLst/>
                          <a:latin typeface="Calibri" panose="020F0502020204030204" pitchFamily="34" charset="0"/>
                        </a:rPr>
                        <a:t>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dirty="0">
                          <a:effectLst/>
                          <a:latin typeface="Calibri" panose="020F0502020204030204" pitchFamily="34"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31602051"/>
                  </a:ext>
                </a:extLst>
              </a:tr>
            </a:tbl>
          </a:graphicData>
        </a:graphic>
      </p:graphicFrame>
      <p:sp>
        <p:nvSpPr>
          <p:cNvPr id="8" name="Rectangle 3">
            <a:extLst>
              <a:ext uri="{FF2B5EF4-FFF2-40B4-BE49-F238E27FC236}">
                <a16:creationId xmlns:a16="http://schemas.microsoft.com/office/drawing/2014/main" id="{B029CCE3-D775-42F8-A396-D7E14C26D14A}"/>
              </a:ext>
            </a:extLst>
          </p:cNvPr>
          <p:cNvSpPr>
            <a:spLocks noChangeArrowheads="1"/>
          </p:cNvSpPr>
          <p:nvPr/>
        </p:nvSpPr>
        <p:spPr bwMode="auto">
          <a:xfrm>
            <a:off x="3449638" y="324008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2222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22225" algn="l" defTabSz="914400" rtl="0" eaLnBrk="0" fontAlgn="base" latinLnBrk="0" hangingPunct="0">
              <a:lnSpc>
                <a:spcPct val="100000"/>
              </a:lnSpc>
              <a:spcBef>
                <a:spcPct val="0"/>
              </a:spcBef>
              <a:spcAft>
                <a:spcPct val="0"/>
              </a:spcAft>
              <a:buClrTx/>
              <a:buSzTx/>
              <a:buFontTx/>
              <a:buNone/>
              <a:tabLst/>
            </a:pPr>
            <a:br>
              <a:rPr kumimoji="0" lang="tr-TR" altLang="tr-TR" sz="1200" b="0" i="0" u="none" strike="noStrike" cap="none" normalizeH="0" baseline="0">
                <a:ln>
                  <a:noFill/>
                </a:ln>
                <a:solidFill>
                  <a:srgbClr val="000000"/>
                </a:solidFill>
                <a:effectLst/>
                <a:latin typeface="inherit"/>
                <a:cs typeface="Times New Roman" panose="02020603050405020304" pitchFamily="18" charset="0"/>
              </a:rPr>
            </a:br>
            <a:endParaRPr kumimoji="0" lang="tr-TR" altLang="tr-TR" sz="800" b="0" i="0" u="none" strike="noStrike" cap="none" normalizeH="0" baseline="0">
              <a:ln>
                <a:noFill/>
              </a:ln>
              <a:solidFill>
                <a:schemeClr val="tx1"/>
              </a:solidFill>
              <a:effectLst/>
            </a:endParaRPr>
          </a:p>
          <a:p>
            <a:pPr marL="0" marR="0" lvl="0" indent="22225"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a:ln>
                  <a:noFill/>
                </a:ln>
                <a:solidFill>
                  <a:schemeClr val="tx1"/>
                </a:solidFill>
                <a:effectLst/>
                <a:latin typeface="Arial" panose="020B0604020202020204" pitchFamily="34" charset="0"/>
              </a:rPr>
            </a:br>
            <a:endParaRPr kumimoji="0" lang="tr-TR" altLang="tr-TR"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3451606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749339" y="964467"/>
            <a:ext cx="11213869" cy="788806"/>
          </a:xfrm>
          <a:prstGeom prst="rect">
            <a:avLst/>
          </a:prstGeom>
        </p:spPr>
        <p:txBody>
          <a:bodyPr wrap="square">
            <a:spAutoFit/>
          </a:bodyPr>
          <a:lstStyle/>
          <a:p>
            <a:pPr algn="just">
              <a:spcAft>
                <a:spcPts val="0"/>
              </a:spcAft>
            </a:pPr>
            <a:r>
              <a:rPr lang="tr-TR" sz="2400" b="1" dirty="0">
                <a:solidFill>
                  <a:srgbClr val="000000"/>
                </a:solidFill>
                <a:latin typeface="Times New Roman" panose="02020603050405020304" pitchFamily="18" charset="0"/>
                <a:cs typeface="Times New Roman" panose="02020603050405020304" pitchFamily="18" charset="0"/>
              </a:rPr>
              <a:t>Kâr oranları</a:t>
            </a:r>
            <a:endParaRPr lang="tr-TR" sz="2400" dirty="0">
              <a:solidFill>
                <a:srgbClr val="000000"/>
              </a:solidFill>
              <a:latin typeface="Times New Roman" panose="02020603050405020304" pitchFamily="18" charset="0"/>
              <a:cs typeface="Times New Roman" panose="02020603050405020304" pitchFamily="18" charset="0"/>
            </a:endParaRPr>
          </a:p>
          <a:p>
            <a:pPr algn="just">
              <a:spcAft>
                <a:spcPts val="0"/>
              </a:spcAft>
            </a:pPr>
            <a:r>
              <a:rPr lang="tr-TR" sz="1200" b="1" dirty="0">
                <a:solidFill>
                  <a:srgbClr val="000000"/>
                </a:solidFill>
                <a:latin typeface="Times New Roman" panose="02020603050405020304" pitchFamily="18" charset="0"/>
                <a:cs typeface="Times New Roman" panose="02020603050405020304" pitchFamily="18" charset="0"/>
              </a:rPr>
              <a:t>MADDE 13 – </a:t>
            </a:r>
            <a:r>
              <a:rPr lang="tr-TR" sz="1200" dirty="0">
                <a:solidFill>
                  <a:srgbClr val="000000"/>
                </a:solidFill>
                <a:latin typeface="Times New Roman" panose="02020603050405020304" pitchFamily="18" charset="0"/>
                <a:cs typeface="Times New Roman" panose="02020603050405020304" pitchFamily="18" charset="0"/>
              </a:rPr>
              <a:t>(1) 12 </a:t>
            </a:r>
            <a:r>
              <a:rPr lang="tr-TR" sz="1200" dirty="0" err="1">
                <a:solidFill>
                  <a:srgbClr val="000000"/>
                </a:solidFill>
                <a:latin typeface="Times New Roman" panose="02020603050405020304" pitchFamily="18" charset="0"/>
                <a:cs typeface="Times New Roman" panose="02020603050405020304" pitchFamily="18" charset="0"/>
              </a:rPr>
              <a:t>nci</a:t>
            </a:r>
            <a:r>
              <a:rPr lang="tr-TR" sz="1200" dirty="0">
                <a:solidFill>
                  <a:srgbClr val="000000"/>
                </a:solidFill>
                <a:latin typeface="Times New Roman" panose="02020603050405020304" pitchFamily="18" charset="0"/>
                <a:cs typeface="Times New Roman" panose="02020603050405020304" pitchFamily="18" charset="0"/>
              </a:rPr>
              <a:t> maddenin yedinci fıkrası haricindeki ürünlerin perakende satış fiyatı belirlenirken depocu ve eczacı kâr oranları aşağıdaki şekilde uygulanır: </a:t>
            </a:r>
          </a:p>
          <a:p>
            <a:pPr algn="ctr">
              <a:lnSpc>
                <a:spcPts val="1200"/>
              </a:lnSpc>
              <a:spcAft>
                <a:spcPts val="0"/>
              </a:spcAft>
            </a:pPr>
            <a:r>
              <a:rPr lang="tr-TR" sz="900" dirty="0">
                <a:solidFill>
                  <a:srgbClr val="000000"/>
                </a:solidFill>
                <a:latin typeface="Times New Roman" panose="02020603050405020304" pitchFamily="18" charset="0"/>
              </a:rPr>
              <a:t> </a:t>
            </a:r>
            <a:endParaRPr lang="tr-TR" b="0" i="0" dirty="0">
              <a:solidFill>
                <a:srgbClr val="000000"/>
              </a:solidFill>
              <a:effectLst/>
              <a:latin typeface="Times New Roman" panose="02020603050405020304" pitchFamily="18" charset="0"/>
            </a:endParaRPr>
          </a:p>
        </p:txBody>
      </p:sp>
      <p:pic>
        <p:nvPicPr>
          <p:cNvPr id="5" name="Resim 4"/>
          <p:cNvPicPr>
            <a:picLocks noChangeAspect="1"/>
          </p:cNvPicPr>
          <p:nvPr/>
        </p:nvPicPr>
        <p:blipFill>
          <a:blip r:embed="rId2"/>
          <a:stretch>
            <a:fillRect/>
          </a:stretch>
        </p:blipFill>
        <p:spPr>
          <a:xfrm>
            <a:off x="1244043" y="2148984"/>
            <a:ext cx="8179724" cy="2593571"/>
          </a:xfrm>
          <a:prstGeom prst="rect">
            <a:avLst/>
          </a:prstGeom>
        </p:spPr>
      </p:pic>
      <p:sp>
        <p:nvSpPr>
          <p:cNvPr id="2" name="Dikdörtgen 1"/>
          <p:cNvSpPr/>
          <p:nvPr/>
        </p:nvSpPr>
        <p:spPr>
          <a:xfrm>
            <a:off x="749339" y="1318410"/>
            <a:ext cx="2699778" cy="430887"/>
          </a:xfrm>
          <a:prstGeom prst="rect">
            <a:avLst/>
          </a:prstGeom>
        </p:spPr>
        <p:txBody>
          <a:bodyPr wrap="none">
            <a:spAutoFit/>
          </a:bodyPr>
          <a:lstStyle/>
          <a:p>
            <a:endParaRPr lang="tr-TR" sz="1100" dirty="0">
              <a:solidFill>
                <a:srgbClr val="222222"/>
              </a:solidFill>
              <a:latin typeface="Verdana" panose="020B0604030504040204" pitchFamily="34" charset="0"/>
            </a:endParaRPr>
          </a:p>
          <a:p>
            <a:r>
              <a:rPr lang="pl-PL" sz="1100" dirty="0">
                <a:solidFill>
                  <a:srgbClr val="222222"/>
                </a:solidFill>
                <a:latin typeface="Verdana" panose="020B0604030504040204" pitchFamily="34" charset="0"/>
              </a:rPr>
              <a:t>12 Ekim 2022 tarihli Resmi Gazete </a:t>
            </a:r>
            <a:endParaRPr lang="tr-TR" sz="1100" dirty="0"/>
          </a:p>
        </p:txBody>
      </p:sp>
    </p:spTree>
    <p:extLst>
      <p:ext uri="{BB962C8B-B14F-4D97-AF65-F5344CB8AC3E}">
        <p14:creationId xmlns:p14="http://schemas.microsoft.com/office/powerpoint/2010/main" val="21534637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47403" y="748146"/>
            <a:ext cx="10432473" cy="3416320"/>
          </a:xfrm>
          <a:prstGeom prst="rect">
            <a:avLst/>
          </a:prstGeom>
        </p:spPr>
        <p:txBody>
          <a:bodyPr wrap="square">
            <a:spAutoFit/>
          </a:bodyPr>
          <a:lstStyle/>
          <a:p>
            <a:pPr algn="just">
              <a:spcAft>
                <a:spcPts val="0"/>
              </a:spcAft>
            </a:pPr>
            <a:r>
              <a:rPr lang="tr-TR" b="1" dirty="0">
                <a:solidFill>
                  <a:srgbClr val="000000"/>
                </a:solidFill>
                <a:latin typeface="Times New Roman" panose="02020603050405020304" pitchFamily="18" charset="0"/>
                <a:cs typeface="Times New Roman" panose="02020603050405020304" pitchFamily="18" charset="0"/>
              </a:rPr>
              <a:t>Sorumluluk</a:t>
            </a:r>
            <a:endParaRPr lang="tr-TR" dirty="0">
              <a:solidFill>
                <a:srgbClr val="000000"/>
              </a:solidFill>
              <a:latin typeface="Times New Roman" panose="02020603050405020304" pitchFamily="18" charset="0"/>
              <a:cs typeface="Times New Roman" panose="02020603050405020304" pitchFamily="18" charset="0"/>
            </a:endParaRPr>
          </a:p>
          <a:p>
            <a:pPr algn="just">
              <a:spcAft>
                <a:spcPts val="0"/>
              </a:spcAft>
            </a:pPr>
            <a:endParaRPr lang="tr-TR" b="1" dirty="0">
              <a:solidFill>
                <a:srgbClr val="000000"/>
              </a:solidFill>
              <a:latin typeface="Times New Roman" panose="02020603050405020304" pitchFamily="18" charset="0"/>
              <a:cs typeface="Times New Roman" panose="02020603050405020304" pitchFamily="18" charset="0"/>
            </a:endParaRPr>
          </a:p>
          <a:p>
            <a:pPr algn="just">
              <a:spcAft>
                <a:spcPts val="0"/>
              </a:spcAft>
            </a:pPr>
            <a:r>
              <a:rPr lang="tr-TR" b="1" dirty="0">
                <a:solidFill>
                  <a:srgbClr val="000000"/>
                </a:solidFill>
                <a:latin typeface="Times New Roman" panose="02020603050405020304" pitchFamily="18" charset="0"/>
                <a:cs typeface="Times New Roman" panose="02020603050405020304" pitchFamily="18" charset="0"/>
              </a:rPr>
              <a:t>MADDE 14 – </a:t>
            </a:r>
            <a:r>
              <a:rPr lang="tr-TR" dirty="0">
                <a:solidFill>
                  <a:srgbClr val="000000"/>
                </a:solidFill>
                <a:latin typeface="Times New Roman" panose="02020603050405020304" pitchFamily="18" charset="0"/>
                <a:cs typeface="Times New Roman" panose="02020603050405020304" pitchFamily="18" charset="0"/>
              </a:rPr>
              <a:t>(1) Ruhsat ya da başvuru sahipleri Karar ve bu Tebliğde belirtilen esaslara uygun fiyat beyan formu vermekle yükümlü olup, Kuruma sundukları bilgi/belgenin doğruluğunu teyit ve sonuçlarından doğacak her türlü yasal sorumluluğu kabul ederler. Eksik, yanıltıcı veya yanlış beyan verilmesinden kaynaklanan haksız kazanç sebebi ile oluşan kamu alacağı 26/9/2004 tarihli ve 5237 sayılı Türk Ceza Kanunu hükümleri saklı kalmak kaydıyla, ruhsat sahiplerinden Sosyal Güvenlik Kurumu Başkanlığı ve ilgili diğer kurum ve kuruluşlar tarafından tahsil edilir.</a:t>
            </a:r>
          </a:p>
          <a:p>
            <a:pPr algn="just">
              <a:spcAft>
                <a:spcPts val="0"/>
              </a:spcAft>
            </a:pPr>
            <a:r>
              <a:rPr lang="tr-TR" dirty="0">
                <a:solidFill>
                  <a:srgbClr val="000000"/>
                </a:solidFill>
                <a:latin typeface="Times New Roman" panose="02020603050405020304" pitchFamily="18" charset="0"/>
                <a:cs typeface="Times New Roman" panose="02020603050405020304" pitchFamily="18" charset="0"/>
              </a:rPr>
              <a:t>(2) Gerçek kaynak fiyat değişikliğine bağlı fiyat düşüşlerinin süresi içerisinde bildirilmemesinden kaynaklanan haksız kazanç nedeniyle oluşan kamu alacağı, 5237 sayılı Türk Ceza Kanunu hükümleri saklı kalmak kaydıyla, ruhsat sahiplerinden Sosyal Güvenlik Kurumu Başkanlığı ve ilgili diğer kurum ve kuruluşlar tarafından tahsil edilir.</a:t>
            </a:r>
            <a:endParaRPr lang="tr-TR" b="0" i="0" dirty="0">
              <a:solidFill>
                <a:srgbClr val="00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918691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A2A1729-3FFC-45EC-85FD-8ADF0188DE4F}"/>
              </a:ext>
            </a:extLst>
          </p:cNvPr>
          <p:cNvSpPr>
            <a:spLocks noGrp="1"/>
          </p:cNvSpPr>
          <p:nvPr>
            <p:ph idx="1"/>
          </p:nvPr>
        </p:nvSpPr>
        <p:spPr>
          <a:xfrm>
            <a:off x="546755" y="339365"/>
            <a:ext cx="10807045" cy="5837598"/>
          </a:xfrm>
        </p:spPr>
        <p:txBody>
          <a:bodyPr>
            <a:normAutofit fontScale="62500" lnSpcReduction="20000"/>
          </a:bodyPr>
          <a:lstStyle/>
          <a:p>
            <a:r>
              <a:rPr lang="tr-TR" dirty="0"/>
              <a:t>Avro değeri: Bir önceki yılın Resmî </a:t>
            </a:r>
            <a:r>
              <a:rPr lang="tr-TR" dirty="0" err="1"/>
              <a:t>Gazete’de</a:t>
            </a:r>
            <a:r>
              <a:rPr lang="tr-TR" dirty="0"/>
              <a:t> ilan edilen gösterge niteliğindeki Türkiye Cumhuriyet Merkez Bankasının günlük Avro döviz satış kuru gerçekleşmeleri esas alınarak hesaplanacak olan yıllık ortalama Avro değerinin %70 olarak belirlenen uyarlama katsayısı ile çarpılması suretiyle belirlenen avro değerini,</a:t>
            </a:r>
          </a:p>
          <a:p>
            <a:r>
              <a:rPr lang="tr-TR" dirty="0"/>
              <a:t> Birebir eş ürün: Etkin maddesi, </a:t>
            </a:r>
            <a:r>
              <a:rPr lang="tr-TR" dirty="0" err="1"/>
              <a:t>farmasötik</a:t>
            </a:r>
            <a:r>
              <a:rPr lang="tr-TR" dirty="0"/>
              <a:t> formu, etkin madde miktarı ve ambalaj boyutu aynı olan ürünü,</a:t>
            </a:r>
          </a:p>
          <a:p>
            <a:r>
              <a:rPr lang="tr-TR" dirty="0"/>
              <a:t> Depocuya satış fiyatı (Fabrika çıkış fiyatı): Kaynak ürünün, satışa sunulmuş olduğu ülke/ülkelerdeki KDV ve </a:t>
            </a:r>
            <a:r>
              <a:rPr lang="tr-TR" dirty="0" err="1"/>
              <a:t>iskonto</a:t>
            </a:r>
            <a:r>
              <a:rPr lang="tr-TR" dirty="0"/>
              <a:t> hariç resmi depocuya satış fiyatını, bu fiyatın bulunamadığı durumlarda ise perakende satış fiyatından KDV, eczacı ve depocu kâr oranları düşülerek bulunan satış fiyatını,</a:t>
            </a:r>
          </a:p>
          <a:p>
            <a:r>
              <a:rPr lang="tr-TR" dirty="0"/>
              <a:t> Eşdeğer ürün: 19/1/2005 tarihli ve 25705 sayılı Resmî </a:t>
            </a:r>
            <a:r>
              <a:rPr lang="tr-TR" dirty="0" err="1"/>
              <a:t>Gazete’de</a:t>
            </a:r>
            <a:r>
              <a:rPr lang="tr-TR" dirty="0"/>
              <a:t> yayımlanan Beşeri Tıbbi Ürünler Ruhsatlandırma Yönetmeliğinde geçen jenerik tıbbi ürünü,</a:t>
            </a:r>
          </a:p>
          <a:p>
            <a:r>
              <a:rPr lang="tr-TR" dirty="0"/>
              <a:t> Eş ürün: Etkin maddesi, </a:t>
            </a:r>
            <a:r>
              <a:rPr lang="tr-TR" dirty="0" err="1"/>
              <a:t>farmasötik</a:t>
            </a:r>
            <a:r>
              <a:rPr lang="tr-TR" dirty="0"/>
              <a:t> formu ve etkin madde miktarı aynı ancak ambalaj boyutu farklı olan ürünü,</a:t>
            </a:r>
          </a:p>
          <a:p>
            <a:r>
              <a:rPr lang="tr-TR" dirty="0" err="1"/>
              <a:t>Farmasötik</a:t>
            </a:r>
            <a:r>
              <a:rPr lang="tr-TR" dirty="0"/>
              <a:t> benzer ürün: </a:t>
            </a:r>
            <a:r>
              <a:rPr lang="tr-TR" dirty="0" err="1"/>
              <a:t>Farmasötik</a:t>
            </a:r>
            <a:r>
              <a:rPr lang="tr-TR" dirty="0"/>
              <a:t> formu sebebi ile kaynak ürünü bulunamayan ürün için Kurum tarafından bilimsel görüş alınarak belirlenen ve ilan edilen, aynı etkin maddenin aynı veya farklı miktarını farklı </a:t>
            </a:r>
            <a:r>
              <a:rPr lang="tr-TR" dirty="0" err="1"/>
              <a:t>farmasötik</a:t>
            </a:r>
            <a:r>
              <a:rPr lang="tr-TR" dirty="0"/>
              <a:t> form içinde içeren ürünü,</a:t>
            </a:r>
          </a:p>
          <a:p>
            <a:r>
              <a:rPr lang="tr-TR" dirty="0"/>
              <a:t>Fiyat beyan formu: Başvuru sahipleri tarafından fiyat müracaatlarında ürünün niteliğine göre doldurulan, şekil itibarıyla Kurum tarafından düzenlenen formu,</a:t>
            </a:r>
          </a:p>
          <a:p>
            <a:r>
              <a:rPr lang="tr-TR" dirty="0"/>
              <a:t>Fiyat deklarasyon belgesi: </a:t>
            </a:r>
            <a:r>
              <a:rPr lang="tr-TR" dirty="0" err="1"/>
              <a:t>Apostilli</a:t>
            </a:r>
            <a:r>
              <a:rPr lang="tr-TR" dirty="0"/>
              <a:t> belge veya Türkiye Cumhuriyeti Dışişleri Bakanlığı Temsilciliği tarafından onaylanmış fiyat belgesini,</a:t>
            </a:r>
          </a:p>
          <a:p>
            <a:r>
              <a:rPr lang="tr-TR" dirty="0"/>
              <a:t>Fiyat Korumalı Ürün: Herhangi bir </a:t>
            </a:r>
            <a:r>
              <a:rPr lang="tr-TR" dirty="0" err="1"/>
              <a:t>farmasötik</a:t>
            </a:r>
            <a:r>
              <a:rPr lang="tr-TR" dirty="0"/>
              <a:t> şekli dünyada ilk defa 1/8/1987 tarihinden önce pazara çıkan ürünü,</a:t>
            </a:r>
          </a:p>
          <a:p>
            <a:r>
              <a:rPr lang="tr-TR" dirty="0"/>
              <a:t>Gerçek kaynak fiyat: Kaynak ülkede ruhsatlı ve piyasada olan ürünün, fiyat listesinde Avro olarak ilan edilen depocuya satış fiyatını,</a:t>
            </a:r>
          </a:p>
        </p:txBody>
      </p:sp>
    </p:spTree>
    <p:extLst>
      <p:ext uri="{BB962C8B-B14F-4D97-AF65-F5344CB8AC3E}">
        <p14:creationId xmlns:p14="http://schemas.microsoft.com/office/powerpoint/2010/main" val="31758186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C666053-B1BA-43CA-A503-3B289D35D7BC}"/>
              </a:ext>
            </a:extLst>
          </p:cNvPr>
          <p:cNvSpPr>
            <a:spLocks noGrp="1"/>
          </p:cNvSpPr>
          <p:nvPr>
            <p:ph idx="1"/>
          </p:nvPr>
        </p:nvSpPr>
        <p:spPr>
          <a:xfrm>
            <a:off x="593889" y="546755"/>
            <a:ext cx="10759911" cy="5630208"/>
          </a:xfrm>
        </p:spPr>
        <p:txBody>
          <a:bodyPr>
            <a:normAutofit fontScale="77500" lnSpcReduction="20000"/>
          </a:bodyPr>
          <a:lstStyle/>
          <a:p>
            <a:endParaRPr lang="tr-TR" dirty="0"/>
          </a:p>
          <a:p>
            <a:r>
              <a:rPr lang="tr-TR" dirty="0"/>
              <a:t>Hastaneye satış fiyatı: Kaynak ülkedeki hastane ürününün KDV ve </a:t>
            </a:r>
            <a:r>
              <a:rPr lang="tr-TR" dirty="0" err="1"/>
              <a:t>iskonto</a:t>
            </a:r>
            <a:r>
              <a:rPr lang="tr-TR" dirty="0"/>
              <a:t> hariç fiyatını,</a:t>
            </a:r>
          </a:p>
          <a:p>
            <a:r>
              <a:rPr lang="tr-TR" dirty="0"/>
              <a:t>Hastane ürünü: Sadece hastanede kullanılan ve perakende satış fiyatı olmayan ürünü,</a:t>
            </a:r>
          </a:p>
          <a:p>
            <a:r>
              <a:rPr lang="tr-TR" dirty="0"/>
              <a:t> Kaynak fiyat: Ürünlerin ülkemizdeki depocuya satış fiyatı hesaplanırken esas alınan ve bu Tebliğdeki usullere göre belirlenerek fiyat listesinde Avro olarak belirtilen fiyatı,</a:t>
            </a:r>
          </a:p>
          <a:p>
            <a:r>
              <a:rPr lang="tr-TR" dirty="0"/>
              <a:t>Kaynak fiyat takibi yapılmayan ürün: Fiyat korumalı ürün için depocuya satış fiyatı 8,09 TL ve altında, fiyat korumalı olmayan ürün için ise depocuya satış fiyatı 4,24 TL altında olan ürünü,</a:t>
            </a:r>
          </a:p>
          <a:p>
            <a:r>
              <a:rPr lang="tr-TR" dirty="0"/>
              <a:t>Kaynak ürün: Beşeri tıbbi ürünün, ülkemizdeki fiyatının belirlenmesinde esas alınan ürünü,</a:t>
            </a:r>
          </a:p>
          <a:p>
            <a:r>
              <a:rPr lang="tr-TR" dirty="0"/>
              <a:t>Komisyon: Bakanlığın koordinatörlüğünde Maliye Bakanlığı, Kalkınma Bakanlığı, Hazine Müsteşarlığı ve Sosyal Güvenlik Kurumu Başkanlığı temsilcilerinin katılımıyla oluşturulan Fiyat Değerlendirme Komisyonunu,</a:t>
            </a:r>
          </a:p>
          <a:p>
            <a:r>
              <a:rPr lang="tr-TR" dirty="0"/>
              <a:t>Referans ürün: 19/1/2005 tarihli ve 25705 sayılı Resmî </a:t>
            </a:r>
            <a:r>
              <a:rPr lang="tr-TR" dirty="0" err="1"/>
              <a:t>Gazete’de</a:t>
            </a:r>
            <a:r>
              <a:rPr lang="tr-TR" dirty="0"/>
              <a:t> yayımlanan Beşeri Tıbbi Ürünler Ruhsatlandırma Yönetmeliğinde yer alan orijinal tıbbi ürünü,</a:t>
            </a:r>
          </a:p>
          <a:p>
            <a:r>
              <a:rPr lang="tr-TR" dirty="0"/>
              <a:t>Yakın eş ürün: Etkin maddesi ve </a:t>
            </a:r>
            <a:r>
              <a:rPr lang="tr-TR" dirty="0" err="1"/>
              <a:t>farmasötik</a:t>
            </a:r>
            <a:r>
              <a:rPr lang="tr-TR" dirty="0"/>
              <a:t> formu aynı ancak etkin madde miktarı farklı, ambalaj boyutu aynı veya farklı olan ürünü,</a:t>
            </a:r>
          </a:p>
          <a:p>
            <a:r>
              <a:rPr lang="tr-TR" dirty="0"/>
              <a:t>ifade eder.</a:t>
            </a:r>
          </a:p>
          <a:p>
            <a:endParaRPr lang="tr-TR" dirty="0"/>
          </a:p>
        </p:txBody>
      </p:sp>
    </p:spTree>
    <p:extLst>
      <p:ext uri="{BB962C8B-B14F-4D97-AF65-F5344CB8AC3E}">
        <p14:creationId xmlns:p14="http://schemas.microsoft.com/office/powerpoint/2010/main" val="18307667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518474"/>
            <a:ext cx="10515600" cy="5658489"/>
          </a:xfrm>
        </p:spPr>
        <p:txBody>
          <a:bodyPr>
            <a:normAutofit fontScale="92500" lnSpcReduction="10000"/>
          </a:bodyPr>
          <a:lstStyle/>
          <a:p>
            <a:r>
              <a:rPr lang="tr-TR" sz="2400" dirty="0" err="1">
                <a:latin typeface="Times New Roman" panose="02020603050405020304" pitchFamily="18" charset="0"/>
                <a:cs typeface="Times New Roman" panose="02020603050405020304" pitchFamily="18" charset="0"/>
              </a:rPr>
              <a:t>Türkiyede</a:t>
            </a:r>
            <a:r>
              <a:rPr lang="tr-TR" sz="2400" dirty="0">
                <a:latin typeface="Times New Roman" panose="02020603050405020304" pitchFamily="18" charset="0"/>
                <a:cs typeface="Times New Roman" panose="02020603050405020304" pitchFamily="18" charset="0"/>
              </a:rPr>
              <a:t> beşeri ve tıbbi ürünler, fiyatlandırma işlemleri Sağlık Bakanlığı, TİTCK tarafından yürütülmektedir. Geri ödeme sistemi Sosyal Güvenlik Kurumu tarafından yapılmaktadır.</a:t>
            </a:r>
          </a:p>
          <a:p>
            <a:pPr marL="0" indent="0">
              <a:buNone/>
            </a:pPr>
            <a:r>
              <a:rPr lang="tr-TR" sz="2400" b="1" i="0" dirty="0">
                <a:solidFill>
                  <a:srgbClr val="000000"/>
                </a:solidFill>
                <a:effectLst/>
                <a:latin typeface="Times New Roman" panose="02020603050405020304" pitchFamily="18" charset="0"/>
                <a:cs typeface="Times New Roman" panose="02020603050405020304" pitchFamily="18" charset="0"/>
              </a:rPr>
              <a:t>     Fiyatlandırma Usul ve Esasları</a:t>
            </a:r>
          </a:p>
          <a:p>
            <a:pPr marL="0" indent="0">
              <a:buNone/>
            </a:pPr>
            <a:r>
              <a:rPr lang="tr-TR" sz="2400" b="1" i="0" dirty="0">
                <a:solidFill>
                  <a:srgbClr val="000000"/>
                </a:solidFill>
                <a:effectLst/>
                <a:latin typeface="Times New Roman" panose="02020603050405020304" pitchFamily="18" charset="0"/>
                <a:cs typeface="Times New Roman" panose="02020603050405020304" pitchFamily="18" charset="0"/>
              </a:rPr>
              <a:t>Referans ilaç </a:t>
            </a:r>
            <a:r>
              <a:rPr lang="tr-TR" sz="2400" b="1" i="0">
                <a:solidFill>
                  <a:srgbClr val="000000"/>
                </a:solidFill>
                <a:effectLst/>
                <a:latin typeface="Times New Roman" panose="02020603050405020304" pitchFamily="18" charset="0"/>
                <a:cs typeface="Times New Roman" panose="02020603050405020304" pitchFamily="18" charset="0"/>
              </a:rPr>
              <a:t>fiyatlandırma sistemi</a:t>
            </a:r>
            <a:endParaRPr lang="tr-TR" sz="2400" b="1" i="0" dirty="0">
              <a:solidFill>
                <a:srgbClr val="000000"/>
              </a:solidFill>
              <a:effectLst/>
              <a:latin typeface="Times New Roman" panose="02020603050405020304" pitchFamily="18" charset="0"/>
              <a:cs typeface="Times New Roman" panose="02020603050405020304" pitchFamily="18" charset="0"/>
            </a:endParaRPr>
          </a:p>
          <a:p>
            <a:pPr marL="0" indent="0">
              <a:buNone/>
            </a:pPr>
            <a:r>
              <a:rPr lang="tr-TR" sz="2400" b="0" i="0" dirty="0">
                <a:solidFill>
                  <a:srgbClr val="000000"/>
                </a:solidFill>
                <a:effectLst/>
                <a:latin typeface="Times New Roman" panose="02020603050405020304" pitchFamily="18" charset="0"/>
              </a:rPr>
              <a:t>AB üyeleri arasından belirlenen kaynak ülkeler; Fransa, İspanya, İtalya, Portekiz ve Yunanistan’dır.</a:t>
            </a:r>
          </a:p>
          <a:p>
            <a:pPr marL="0" indent="0">
              <a:buNone/>
            </a:pPr>
            <a:r>
              <a:rPr lang="tr-TR" sz="2400" b="0" i="0" dirty="0">
                <a:solidFill>
                  <a:srgbClr val="000000"/>
                </a:solidFill>
                <a:effectLst/>
                <a:latin typeface="Times New Roman" panose="02020603050405020304" pitchFamily="18" charset="0"/>
              </a:rPr>
              <a:t>Kaynak ülke fiyatlarının belirlenmesinde, resmi ya da genel kabul görmüş veri tabanları ile izleme yapılabilir.</a:t>
            </a:r>
          </a:p>
          <a:p>
            <a:pPr marL="0" indent="0">
              <a:buNone/>
            </a:pPr>
            <a:r>
              <a:rPr lang="tr-TR" sz="2400" b="0" i="0" dirty="0">
                <a:solidFill>
                  <a:srgbClr val="000000"/>
                </a:solidFill>
                <a:effectLst/>
                <a:latin typeface="Times New Roman" panose="02020603050405020304" pitchFamily="18" charset="0"/>
              </a:rPr>
              <a:t>Referans ürünler ve ithal eşdeğer ürünler için kaynak gösterilen ürün; diğer ülkelerde ruhsat veya başvuru sahibi firma ile ekonomik bakımdan bir bütünlük teşkil eden, aktif ticari faaliyeti bulunan veya satış yetkisine sahip olan firmadan farklı bir firma tarafından lisans ve benzeri anlaşmalar dolayısıyla satışa sunulmuş olabilir. Bu durumdaki ürünler kaynak ürün olarak değerlendirilmez. Bu durumdan dolayı gerçek kaynak fiyatı belgelenemeyen imal referans ürünler için maliyet kartına göre fiyat başvurusu yapılır. Ancak maliyet kartına göre fiyat başvurusu yapılan bu ürünlerin depocuya satış fiyatı, fiyat listesindeki kaynak teşkil etmeyen ve piyasada olan en yüksek fiyatlı ürünün depocuya satış fiyatını geçemez.</a:t>
            </a:r>
            <a:endParaRPr lang="tr-TR" sz="2400" b="1" i="0" dirty="0">
              <a:solidFill>
                <a:srgbClr val="000000"/>
              </a:solidFill>
              <a:effectLst/>
              <a:latin typeface="Times New Roman" panose="02020603050405020304" pitchFamily="18" charset="0"/>
              <a:cs typeface="Times New Roman" panose="02020603050405020304" pitchFamily="18" charset="0"/>
            </a:endParaRPr>
          </a:p>
          <a:p>
            <a:pPr marL="0" indent="0">
              <a:buNone/>
            </a:pPr>
            <a:endParaRPr lang="tr-TR" sz="1800" b="1" i="0" dirty="0">
              <a:solidFill>
                <a:srgbClr val="000000"/>
              </a:solidFill>
              <a:effectLst/>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18671966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948668"/>
          </a:xfrm>
        </p:spPr>
        <p:txBody>
          <a:bodyPr>
            <a:normAutofit/>
          </a:bodyPr>
          <a:lstStyle/>
          <a:p>
            <a:pPr marL="3429000" marR="0" lvl="7" indent="-228600" defTabSz="914400" rtl="0" eaLnBrk="1" fontAlgn="auto" latinLnBrk="0" hangingPunct="1">
              <a:lnSpc>
                <a:spcPct val="90000"/>
              </a:lnSpc>
              <a:spcBef>
                <a:spcPts val="500"/>
              </a:spcBef>
              <a:spcAft>
                <a:spcPts val="0"/>
              </a:spcAft>
              <a:tabLst/>
              <a:defRPr/>
            </a:pPr>
            <a:r>
              <a:rPr kumimoji="0" lang="tr-TR"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Gerçek kaynak fiyat belirleme</a:t>
            </a:r>
            <a:br>
              <a:rPr kumimoji="0" lang="tr-TR" sz="2800" b="0" i="0" u="none" strike="noStrike" kern="1200" cap="none" spc="0" normalizeH="0" baseline="0" noProof="0" dirty="0">
                <a:ln>
                  <a:noFill/>
                </a:ln>
                <a:solidFill>
                  <a:prstClr val="black"/>
                </a:solidFill>
                <a:effectLst/>
                <a:uLnTx/>
                <a:uFillTx/>
                <a:latin typeface="Calibri" panose="020F0502020204030204"/>
                <a:ea typeface="+mn-ea"/>
                <a:cs typeface="+mn-cs"/>
              </a:rPr>
            </a:br>
            <a:endParaRPr lang="tr-TR" sz="2800" dirty="0"/>
          </a:p>
        </p:txBody>
      </p:sp>
      <p:sp>
        <p:nvSpPr>
          <p:cNvPr id="4" name="Rectangle 1"/>
          <p:cNvSpPr>
            <a:spLocks noGrp="1" noChangeArrowheads="1"/>
          </p:cNvSpPr>
          <p:nvPr>
            <p:ph idx="1"/>
          </p:nvPr>
        </p:nvSpPr>
        <p:spPr bwMode="auto">
          <a:xfrm>
            <a:off x="704193" y="1478930"/>
            <a:ext cx="10047890" cy="42473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3587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8775" algn="just" defTabSz="914400" rtl="0" eaLnBrk="0" fontAlgn="base" latinLnBrk="0" hangingPunct="0">
              <a:lnSpc>
                <a:spcPct val="100000"/>
              </a:lnSpc>
              <a:spcBef>
                <a:spcPct val="0"/>
              </a:spcBef>
              <a:spcAft>
                <a:spcPct val="0"/>
              </a:spcAft>
              <a:buClrTx/>
              <a:buSzTx/>
              <a:buFontTx/>
              <a:buNone/>
              <a:tabLst/>
            </a:pPr>
            <a:r>
              <a:rPr kumimoji="0" lang="tr-TR" altLang="tr-TR" sz="1800" b="1"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Gerçek kaynak fiyat belirleme</a:t>
            </a:r>
          </a:p>
          <a:p>
            <a:pPr marL="0" marR="0" lvl="0" indent="358775" algn="just" defTabSz="914400" rtl="0" eaLnBrk="0" fontAlgn="base" latinLnBrk="0" hangingPunct="0">
              <a:lnSpc>
                <a:spcPct val="100000"/>
              </a:lnSpc>
              <a:spcBef>
                <a:spcPct val="0"/>
              </a:spcBef>
              <a:spcAft>
                <a:spcPct val="0"/>
              </a:spcAft>
              <a:buClrTx/>
              <a:buSzTx/>
              <a:buFontTx/>
              <a:buNone/>
              <a:tabLst/>
            </a:pPr>
            <a:endParaRPr kumimoji="0" lang="tr-TR" altLang="tr-TR"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358775" algn="just" defTabSz="914400" rtl="0" eaLnBrk="0" fontAlgn="base" latinLnBrk="0" hangingPunct="0">
              <a:lnSpc>
                <a:spcPct val="100000"/>
              </a:lnSpc>
              <a:spcBef>
                <a:spcPct val="0"/>
              </a:spcBef>
              <a:spcAft>
                <a:spcPct val="0"/>
              </a:spcAft>
              <a:buClrTx/>
              <a:buSzTx/>
              <a:buFontTx/>
              <a:buNone/>
              <a:tabLst/>
            </a:pPr>
            <a:r>
              <a:rPr kumimoji="0" lang="tr-TR" altLang="tr-TR" sz="1800" b="1"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MADDE 5 – </a:t>
            </a:r>
            <a:r>
              <a:rPr kumimoji="0" lang="tr-TR" altLang="tr-TR" sz="18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(1) İthal referans ürünün gerçek kaynak fiyatı belirlenirken sırasıyla;</a:t>
            </a:r>
            <a:endParaRPr kumimoji="0" lang="tr-TR" altLang="tr-TR"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358775" algn="just"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a) Kaynak ülkelerde ve serinin serbest bırakıldığı/ithal edildiği ülkelerdeki ürünün en düşük depocuya satış fiyatı,</a:t>
            </a:r>
            <a:endParaRPr kumimoji="0" lang="tr-TR" altLang="tr-TR"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358775" algn="just"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b) Kaynak ülkelerde ve serinin serbest bırakıldığı/ithal edildiği ülkelerde ürünün kaynak ürünü yoksa, ürünün AB ülkelerindeki en düşük depocuya satış fiyatı,</a:t>
            </a:r>
            <a:endParaRPr kumimoji="0" lang="tr-TR" altLang="tr-TR"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358775" algn="just"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c) AB ülkelerinde de yoksa herhangi bir ülkedeki ürünün depocuya satış fiyatı,</a:t>
            </a:r>
            <a:endParaRPr kumimoji="0" lang="tr-TR" altLang="tr-TR"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358775" algn="just"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dikkate alınır.</a:t>
            </a:r>
            <a:endParaRPr kumimoji="0" lang="tr-TR" altLang="tr-TR"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358775" algn="just"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(2) İmal referans ürünün gerçek kaynak fiyatı belirlenirken sırasıyla;</a:t>
            </a:r>
            <a:endParaRPr kumimoji="0" lang="tr-TR" altLang="tr-TR"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358775" algn="just"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a) Kaynak ülkelerdeki en düşük depocuya satış fiyatı,</a:t>
            </a:r>
            <a:endParaRPr kumimoji="0" lang="tr-TR" altLang="tr-TR"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358775" algn="just"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b) Kaynak ülkelerde ürünün kaynak ürünü yoksa, AB ülkelerindeki en düşük depocuya satış fiyatı,</a:t>
            </a:r>
            <a:endParaRPr kumimoji="0" lang="tr-TR" altLang="tr-TR"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358775" algn="just"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c) AB ülkelerinde de yoksa herhangi bir ülkedeki depocuya satış fiyatı,</a:t>
            </a:r>
            <a:endParaRPr kumimoji="0" lang="tr-TR" altLang="tr-TR"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358775" algn="just"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ç) Yoksa maliyet kartında belirtilen fiyatı,</a:t>
            </a:r>
            <a:endParaRPr kumimoji="0" lang="tr-TR" altLang="tr-TR"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358775" algn="just"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dikkate alınır.</a:t>
            </a:r>
            <a:endParaRPr kumimoji="0" lang="tr-TR" altLang="tr-TR"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673706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Grp="1" noChangeArrowheads="1"/>
          </p:cNvSpPr>
          <p:nvPr>
            <p:ph idx="1"/>
          </p:nvPr>
        </p:nvSpPr>
        <p:spPr bwMode="auto">
          <a:xfrm>
            <a:off x="1250731" y="196192"/>
            <a:ext cx="9976945" cy="61863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3587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8775" algn="just"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(3) İthal eşdeğer ürünün gerçek kaynak fiyatı belirlenirken bu fıkranın (a) ve (b) bentlerinde belirtilen iki farklı fiyat araştırması yapılır.</a:t>
            </a:r>
            <a:endParaRPr kumimoji="0" lang="tr-TR" altLang="tr-TR"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358775" algn="just"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a) Fiyat listesinde olan referans ürünün gerçek kaynak fiyatı, yoksa kaynak ülkelerdeki referans ürünün en düşük depocuya satış fiyatı bulunur.</a:t>
            </a:r>
            <a:endParaRPr kumimoji="0" lang="tr-TR" altLang="tr-TR"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358775" algn="just"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b) İthal eşdeğer ürünün fiyat araştırması yapılırken sırasıyla;</a:t>
            </a:r>
            <a:endParaRPr kumimoji="0" lang="tr-TR" altLang="tr-TR"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358775" algn="just"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1) Kaynak ülkelerde ve serinin serbest bırakıldığı/ithal edildiği/</a:t>
            </a:r>
            <a:r>
              <a:rPr kumimoji="0" lang="tr-TR" altLang="tr-TR" sz="18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farmasötik</a:t>
            </a:r>
            <a:r>
              <a:rPr kumimoji="0" lang="tr-TR" altLang="tr-TR" sz="18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şeklini aldığı ülkelerdeki ürünün en düşük depocuya satış fiyatı,</a:t>
            </a:r>
            <a:endParaRPr kumimoji="0" lang="tr-TR" altLang="tr-TR"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358775" algn="just"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2) Kaynak ülkelerde ve serinin serbest bırakıldığı/ithal edildiği/</a:t>
            </a:r>
            <a:r>
              <a:rPr kumimoji="0" lang="tr-TR" altLang="tr-TR" sz="18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farmasötik</a:t>
            </a:r>
            <a:r>
              <a:rPr kumimoji="0" lang="tr-TR" altLang="tr-TR" sz="18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şeklini aldığı ülkelerde ürün yoksa, ürünün AB ülkelerindeki en düşük depocuya satış fiyatı,</a:t>
            </a:r>
            <a:endParaRPr kumimoji="0" lang="tr-TR" altLang="tr-TR"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358775" algn="just"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3) AB ülkelerinde de yoksa herhangi bir ülkedeki ürünün depocuya satış fiyatı,</a:t>
            </a:r>
            <a:endParaRPr kumimoji="0" lang="tr-TR" altLang="tr-TR"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358775" algn="just"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dikkate alınır.</a:t>
            </a:r>
            <a:endParaRPr kumimoji="0" lang="tr-TR" altLang="tr-TR"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358775" algn="just"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c) Bu fıkranın (a) bendinde belirtildiği şekilde hesaplanarak bulunan gerçek kaynak fiyatın %60'ı, fiyat korumalı ürünlerde ise %80’i ile bu fıkranın (b) bendinde belirtildiği şekilde hesaplanarak bulunan ithal eşdeğer ürünün kendi gerçek kaynak fiyatının %100'ü kıyaslanarak düşük olan fiyat bulunur. Düşük olan bu fiyat gerçek kaynak fiyat tespitinde kullanılır.</a:t>
            </a:r>
            <a:endParaRPr kumimoji="0" lang="tr-TR" altLang="tr-TR"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358775" algn="just"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ç) Bu fıkranın (c) bendinde belirtilen şekilde yapılan değerlendirme sonunda; eğer bu fıkranın (a) bendinde bulunan fiyat, gerçek kaynak fiyat olarak dikkate alınacaksa (a) bendinde belirlenen fiyatın %100'ü gerçek kaynak fiyat olarak dikkate alınır. Eğer bu fıkranın (b) bendinde bulunan fiyat, gerçek kaynak fiyat olarak dikkate alınacaksa (b) bendinde belirlenen fiyatın %100'ü gerçek kaynak fiyat olarak dikkate alınır.</a:t>
            </a:r>
            <a:endParaRPr kumimoji="0" lang="tr-TR" altLang="tr-TR"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358775" algn="just"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d) Referans ürünün fiyatının ülkemizde ve kaynak ülkelerde bulunamayarak kıyaslama yapılamadığı durumda, ithal eşdeğer ürünün kendi gerçek kaynak fiyatının %100'ü dikkate alınır.</a:t>
            </a:r>
            <a:endParaRPr kumimoji="0" lang="tr-TR" altLang="tr-TR"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537299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lnSpcReduction="10000"/>
          </a:bodyPr>
          <a:lstStyle/>
          <a:p>
            <a:pPr marL="0" lvl="0" indent="358775" algn="just" eaLnBrk="0" fontAlgn="base" hangingPunct="0">
              <a:lnSpc>
                <a:spcPct val="100000"/>
              </a:lnSpc>
              <a:spcBef>
                <a:spcPct val="0"/>
              </a:spcBef>
              <a:spcAft>
                <a:spcPct val="0"/>
              </a:spcAft>
              <a:buNone/>
            </a:pPr>
            <a:r>
              <a:rPr lang="tr-TR" altLang="tr-TR" dirty="0">
                <a:solidFill>
                  <a:srgbClr val="000000"/>
                </a:solidFill>
                <a:latin typeface="Times New Roman" panose="02020603050405020304" pitchFamily="18" charset="0"/>
                <a:cs typeface="Times New Roman" panose="02020603050405020304" pitchFamily="18" charset="0"/>
              </a:rPr>
              <a:t>(4) İmal eşdeğer ürünün gerçek kaynak fiyatı belirlenirken sırasıyla;</a:t>
            </a:r>
            <a:endParaRPr lang="tr-TR" altLang="tr-TR" dirty="0">
              <a:latin typeface="Times New Roman" panose="02020603050405020304" pitchFamily="18" charset="0"/>
              <a:cs typeface="Times New Roman" panose="02020603050405020304" pitchFamily="18" charset="0"/>
            </a:endParaRPr>
          </a:p>
          <a:p>
            <a:pPr marL="0" lvl="0" indent="358775" algn="just" eaLnBrk="0" fontAlgn="base" hangingPunct="0">
              <a:lnSpc>
                <a:spcPct val="100000"/>
              </a:lnSpc>
              <a:spcBef>
                <a:spcPct val="0"/>
              </a:spcBef>
              <a:spcAft>
                <a:spcPct val="0"/>
              </a:spcAft>
              <a:buNone/>
            </a:pPr>
            <a:r>
              <a:rPr lang="tr-TR" altLang="tr-TR" dirty="0">
                <a:solidFill>
                  <a:srgbClr val="000000"/>
                </a:solidFill>
                <a:latin typeface="Times New Roman" panose="02020603050405020304" pitchFamily="18" charset="0"/>
                <a:cs typeface="Times New Roman" panose="02020603050405020304" pitchFamily="18" charset="0"/>
              </a:rPr>
              <a:t>a) Fiyat listesinde olan referans ürünün gerçek kaynak fiyatı,</a:t>
            </a:r>
            <a:endParaRPr lang="tr-TR" altLang="tr-TR" dirty="0">
              <a:latin typeface="Times New Roman" panose="02020603050405020304" pitchFamily="18" charset="0"/>
              <a:cs typeface="Times New Roman" panose="02020603050405020304" pitchFamily="18" charset="0"/>
            </a:endParaRPr>
          </a:p>
          <a:p>
            <a:pPr marL="0" lvl="0" indent="358775" algn="just" eaLnBrk="0" fontAlgn="base" hangingPunct="0">
              <a:lnSpc>
                <a:spcPct val="100000"/>
              </a:lnSpc>
              <a:spcBef>
                <a:spcPct val="0"/>
              </a:spcBef>
              <a:spcAft>
                <a:spcPct val="0"/>
              </a:spcAft>
              <a:buNone/>
            </a:pPr>
            <a:r>
              <a:rPr lang="tr-TR" altLang="tr-TR" dirty="0">
                <a:solidFill>
                  <a:srgbClr val="000000"/>
                </a:solidFill>
                <a:latin typeface="Times New Roman" panose="02020603050405020304" pitchFamily="18" charset="0"/>
                <a:cs typeface="Times New Roman" panose="02020603050405020304" pitchFamily="18" charset="0"/>
              </a:rPr>
              <a:t>b) Yoksa kaynak ülkelerdeki referans ürünün en düşük depocuya satış fiyatı,</a:t>
            </a:r>
            <a:endParaRPr lang="tr-TR" altLang="tr-TR" dirty="0">
              <a:latin typeface="Times New Roman" panose="02020603050405020304" pitchFamily="18" charset="0"/>
              <a:cs typeface="Times New Roman" panose="02020603050405020304" pitchFamily="18" charset="0"/>
            </a:endParaRPr>
          </a:p>
          <a:p>
            <a:pPr marL="0" lvl="0" indent="358775" algn="just" eaLnBrk="0" fontAlgn="base" hangingPunct="0">
              <a:lnSpc>
                <a:spcPct val="100000"/>
              </a:lnSpc>
              <a:spcBef>
                <a:spcPct val="0"/>
              </a:spcBef>
              <a:spcAft>
                <a:spcPct val="0"/>
              </a:spcAft>
              <a:buNone/>
            </a:pPr>
            <a:r>
              <a:rPr lang="tr-TR" altLang="tr-TR" dirty="0">
                <a:solidFill>
                  <a:srgbClr val="000000"/>
                </a:solidFill>
                <a:latin typeface="Times New Roman" panose="02020603050405020304" pitchFamily="18" charset="0"/>
                <a:cs typeface="Times New Roman" panose="02020603050405020304" pitchFamily="18" charset="0"/>
              </a:rPr>
              <a:t>c) Yoksa fiyat listesinde olan en yüksek fiyatlı eşdeğer ürünün gerçek kaynak fiyatı,</a:t>
            </a:r>
            <a:endParaRPr lang="tr-TR" altLang="tr-TR" dirty="0">
              <a:latin typeface="Times New Roman" panose="02020603050405020304" pitchFamily="18" charset="0"/>
              <a:cs typeface="Times New Roman" panose="02020603050405020304" pitchFamily="18" charset="0"/>
            </a:endParaRPr>
          </a:p>
          <a:p>
            <a:pPr marL="0" lvl="0" indent="358775" algn="just" eaLnBrk="0" fontAlgn="base" hangingPunct="0">
              <a:lnSpc>
                <a:spcPct val="100000"/>
              </a:lnSpc>
              <a:spcBef>
                <a:spcPct val="0"/>
              </a:spcBef>
              <a:spcAft>
                <a:spcPct val="0"/>
              </a:spcAft>
              <a:buNone/>
            </a:pPr>
            <a:r>
              <a:rPr lang="tr-TR" altLang="tr-TR" dirty="0">
                <a:solidFill>
                  <a:srgbClr val="000000"/>
                </a:solidFill>
                <a:latin typeface="Times New Roman" panose="02020603050405020304" pitchFamily="18" charset="0"/>
                <a:cs typeface="Times New Roman" panose="02020603050405020304" pitchFamily="18" charset="0"/>
              </a:rPr>
              <a:t>ç) Yoksa fiyat listesinde olan </a:t>
            </a:r>
            <a:r>
              <a:rPr lang="tr-TR" altLang="tr-TR" dirty="0" err="1">
                <a:solidFill>
                  <a:srgbClr val="000000"/>
                </a:solidFill>
                <a:latin typeface="Times New Roman" panose="02020603050405020304" pitchFamily="18" charset="0"/>
                <a:cs typeface="Times New Roman" panose="02020603050405020304" pitchFamily="18" charset="0"/>
              </a:rPr>
              <a:t>farmasötik</a:t>
            </a:r>
            <a:r>
              <a:rPr lang="tr-TR" altLang="tr-TR" dirty="0">
                <a:solidFill>
                  <a:srgbClr val="000000"/>
                </a:solidFill>
                <a:latin typeface="Times New Roman" panose="02020603050405020304" pitchFamily="18" charset="0"/>
                <a:cs typeface="Times New Roman" panose="02020603050405020304" pitchFamily="18" charset="0"/>
              </a:rPr>
              <a:t> benzer referans ürünün gerçek kaynak fiyatı,</a:t>
            </a:r>
            <a:endParaRPr lang="tr-TR" altLang="tr-TR" dirty="0">
              <a:latin typeface="Times New Roman" panose="02020603050405020304" pitchFamily="18" charset="0"/>
              <a:cs typeface="Times New Roman" panose="02020603050405020304" pitchFamily="18" charset="0"/>
            </a:endParaRPr>
          </a:p>
          <a:p>
            <a:pPr marL="0" lvl="0" indent="358775" algn="just" eaLnBrk="0" fontAlgn="base" hangingPunct="0">
              <a:lnSpc>
                <a:spcPct val="100000"/>
              </a:lnSpc>
              <a:spcBef>
                <a:spcPct val="0"/>
              </a:spcBef>
              <a:spcAft>
                <a:spcPct val="0"/>
              </a:spcAft>
              <a:buNone/>
            </a:pPr>
            <a:r>
              <a:rPr lang="tr-TR" altLang="tr-TR" dirty="0">
                <a:solidFill>
                  <a:srgbClr val="000000"/>
                </a:solidFill>
                <a:latin typeface="Times New Roman" panose="02020603050405020304" pitchFamily="18" charset="0"/>
                <a:cs typeface="Times New Roman" panose="02020603050405020304" pitchFamily="18" charset="0"/>
              </a:rPr>
              <a:t>d) Yoksa maliyet kartında belirtilen fiyatı,</a:t>
            </a:r>
            <a:endParaRPr lang="tr-TR" altLang="tr-TR" dirty="0">
              <a:latin typeface="Times New Roman" panose="02020603050405020304" pitchFamily="18" charset="0"/>
              <a:cs typeface="Times New Roman" panose="02020603050405020304" pitchFamily="18" charset="0"/>
            </a:endParaRPr>
          </a:p>
          <a:p>
            <a:pPr marL="0" lvl="0" indent="358775" algn="just" eaLnBrk="0" fontAlgn="base" hangingPunct="0">
              <a:lnSpc>
                <a:spcPct val="100000"/>
              </a:lnSpc>
              <a:spcBef>
                <a:spcPct val="0"/>
              </a:spcBef>
              <a:spcAft>
                <a:spcPct val="0"/>
              </a:spcAft>
              <a:buNone/>
            </a:pPr>
            <a:r>
              <a:rPr lang="tr-TR" altLang="tr-TR" dirty="0">
                <a:solidFill>
                  <a:srgbClr val="000000"/>
                </a:solidFill>
                <a:latin typeface="Times New Roman" panose="02020603050405020304" pitchFamily="18" charset="0"/>
                <a:cs typeface="Times New Roman" panose="02020603050405020304" pitchFamily="18" charset="0"/>
              </a:rPr>
              <a:t>dikkate alınır.</a:t>
            </a:r>
            <a:endParaRPr lang="tr-TR" altLang="tr-TR"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5088874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Grp="1" noChangeArrowheads="1"/>
          </p:cNvSpPr>
          <p:nvPr>
            <p:ph idx="1"/>
          </p:nvPr>
        </p:nvSpPr>
        <p:spPr bwMode="auto">
          <a:xfrm>
            <a:off x="1061544" y="684537"/>
            <a:ext cx="9785131" cy="49859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3587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lvl="0" algn="just">
              <a:lnSpc>
                <a:spcPct val="100000"/>
              </a:lnSpc>
              <a:buNone/>
            </a:pPr>
            <a:r>
              <a:rPr lang="tr-TR" altLang="tr-TR" sz="1800" dirty="0">
                <a:solidFill>
                  <a:srgbClr val="000000"/>
                </a:solidFill>
                <a:latin typeface="Times New Roman" panose="02020603050405020304" pitchFamily="18" charset="0"/>
                <a:cs typeface="Times New Roman" panose="02020603050405020304" pitchFamily="18" charset="0"/>
              </a:rPr>
              <a:t>(5) Maliyet kartına göre fiyat alan ürünlerde maliyet kartında beyan edilen toplam fiyatın %100'ü depocuya satış fiyatı olarak belirlenir. Depocuya satış fiyatı dönemsel avro değerine bölünerek gerçek kaynak fiyat bulunur.</a:t>
            </a:r>
            <a:endParaRPr lang="tr-TR" altLang="tr-TR" sz="1800" dirty="0">
              <a:solidFill>
                <a:prstClr val="black"/>
              </a:solidFill>
              <a:latin typeface="Times New Roman" panose="02020603050405020304" pitchFamily="18" charset="0"/>
              <a:cs typeface="Times New Roman" panose="02020603050405020304" pitchFamily="18" charset="0"/>
            </a:endParaRPr>
          </a:p>
          <a:p>
            <a:pPr marL="0" lvl="0" algn="just">
              <a:lnSpc>
                <a:spcPct val="100000"/>
              </a:lnSpc>
              <a:buNone/>
            </a:pPr>
            <a:r>
              <a:rPr lang="tr-TR" altLang="tr-TR" sz="1800" dirty="0">
                <a:solidFill>
                  <a:srgbClr val="000000"/>
                </a:solidFill>
                <a:latin typeface="Times New Roman" panose="02020603050405020304" pitchFamily="18" charset="0"/>
                <a:cs typeface="Times New Roman" panose="02020603050405020304" pitchFamily="18" charset="0"/>
              </a:rPr>
              <a:t>(6) Mevzuat değişikliği veya diğer nedenlerden dolayı gerçek kaynak fiyatı geçerliliğini yitiren imal ürünlerin gerçek kaynak fiyat değişikliği döneminde bu maddenin ikinci ve dördüncü fıkralarına göre gerçek kaynak fiyat araştırması yapmaları gerekmektedir.</a:t>
            </a:r>
            <a:endParaRPr lang="tr-TR" altLang="tr-TR" sz="1800" dirty="0">
              <a:solidFill>
                <a:prstClr val="black"/>
              </a:solidFill>
              <a:latin typeface="Times New Roman" panose="02020603050405020304" pitchFamily="18" charset="0"/>
              <a:cs typeface="Times New Roman" panose="02020603050405020304" pitchFamily="18" charset="0"/>
            </a:endParaRPr>
          </a:p>
          <a:p>
            <a:pPr marL="0" lvl="0" algn="just">
              <a:lnSpc>
                <a:spcPct val="100000"/>
              </a:lnSpc>
              <a:buNone/>
            </a:pPr>
            <a:r>
              <a:rPr lang="tr-TR" altLang="tr-TR" sz="1800" dirty="0">
                <a:solidFill>
                  <a:srgbClr val="000000"/>
                </a:solidFill>
                <a:latin typeface="Times New Roman" panose="02020603050405020304" pitchFamily="18" charset="0"/>
                <a:cs typeface="Times New Roman" panose="02020603050405020304" pitchFamily="18" charset="0"/>
              </a:rPr>
              <a:t>(7) Ürünün, kaynak ülkelerde geçici fiyat değişikliklerine sebep olan </a:t>
            </a:r>
            <a:r>
              <a:rPr lang="tr-TR" altLang="tr-TR" sz="1800" dirty="0" err="1">
                <a:solidFill>
                  <a:srgbClr val="000000"/>
                </a:solidFill>
                <a:latin typeface="Times New Roman" panose="02020603050405020304" pitchFamily="18" charset="0"/>
                <a:cs typeface="Times New Roman" panose="02020603050405020304" pitchFamily="18" charset="0"/>
              </a:rPr>
              <a:t>iskonto</a:t>
            </a:r>
            <a:r>
              <a:rPr lang="tr-TR" altLang="tr-TR" sz="1800" dirty="0">
                <a:solidFill>
                  <a:srgbClr val="000000"/>
                </a:solidFill>
                <a:latin typeface="Times New Roman" panose="02020603050405020304" pitchFamily="18" charset="0"/>
                <a:cs typeface="Times New Roman" panose="02020603050405020304" pitchFamily="18" charset="0"/>
              </a:rPr>
              <a:t> uygulamaları ile ürün sınıflandırılmasına ilişkin özel uygulamalar ve özel vergilendirme uygulamaları gerçek kaynak fiyat hesaplamasında dikkate alınmaz.</a:t>
            </a:r>
            <a:endParaRPr lang="tr-TR" altLang="tr-TR" sz="1800" dirty="0">
              <a:solidFill>
                <a:prstClr val="black"/>
              </a:solidFill>
              <a:latin typeface="Times New Roman" panose="02020603050405020304" pitchFamily="18" charset="0"/>
              <a:cs typeface="Times New Roman" panose="02020603050405020304" pitchFamily="18" charset="0"/>
            </a:endParaRPr>
          </a:p>
          <a:p>
            <a:pPr marL="0" lvl="0" algn="just">
              <a:lnSpc>
                <a:spcPct val="100000"/>
              </a:lnSpc>
              <a:buNone/>
            </a:pPr>
            <a:r>
              <a:rPr lang="tr-TR" altLang="tr-TR" sz="1800" dirty="0">
                <a:solidFill>
                  <a:srgbClr val="000000"/>
                </a:solidFill>
                <a:latin typeface="Times New Roman" panose="02020603050405020304" pitchFamily="18" charset="0"/>
                <a:cs typeface="Times New Roman" panose="02020603050405020304" pitchFamily="18" charset="0"/>
              </a:rPr>
              <a:t>(8) Gerçek kaynak fiyat belirlenirken, ürünün piyasadan çekildiği ülkelerdeki fiyatı dikkate alınmaz.</a:t>
            </a:r>
            <a:endParaRPr lang="tr-TR" altLang="tr-TR" sz="1800" dirty="0">
              <a:solidFill>
                <a:prstClr val="black"/>
              </a:solidFill>
              <a:latin typeface="Times New Roman" panose="02020603050405020304" pitchFamily="18" charset="0"/>
              <a:cs typeface="Times New Roman" panose="02020603050405020304" pitchFamily="18" charset="0"/>
            </a:endParaRPr>
          </a:p>
          <a:p>
            <a:pPr marL="0" lvl="0" algn="just">
              <a:lnSpc>
                <a:spcPct val="100000"/>
              </a:lnSpc>
              <a:buNone/>
            </a:pPr>
            <a:r>
              <a:rPr lang="tr-TR" altLang="tr-TR" sz="1800" dirty="0">
                <a:solidFill>
                  <a:srgbClr val="000000"/>
                </a:solidFill>
                <a:latin typeface="Times New Roman" panose="02020603050405020304" pitchFamily="18" charset="0"/>
                <a:cs typeface="Times New Roman" panose="02020603050405020304" pitchFamily="18" charset="0"/>
              </a:rPr>
              <a:t>(9) Maliyet kartı ile fiyat almış olan referans veya eşdeğer bir ürün, başka bir ürüne kaynak ürün olarak gösterilemez. Bu sebeple gerçek kaynak fiyat alabileceği bir ürün bulunmayan ürünler için de maliyet kartı ile fiyat başvurusu yapılır. Maliyet kartı ile fiyat talep edilen ürünün depocuya satış fiyatı, fiyat listesindeki kaynak teşkil etmeyen ve piyasada olan en yüksek fiyatlı birebir eş ürünün depocuya satış fiyatını geçemez.</a:t>
            </a:r>
            <a:endParaRPr lang="tr-TR" altLang="tr-TR" sz="1800" dirty="0">
              <a:solidFill>
                <a:prstClr val="black"/>
              </a:solidFill>
              <a:latin typeface="Times New Roman" panose="02020603050405020304" pitchFamily="18" charset="0"/>
              <a:cs typeface="Times New Roman" panose="02020603050405020304" pitchFamily="18" charset="0"/>
            </a:endParaRPr>
          </a:p>
          <a:p>
            <a:pPr marL="0" lvl="0" algn="just">
              <a:lnSpc>
                <a:spcPct val="100000"/>
              </a:lnSpc>
              <a:buNone/>
            </a:pPr>
            <a:r>
              <a:rPr lang="tr-TR" altLang="tr-TR" sz="1800" dirty="0">
                <a:solidFill>
                  <a:srgbClr val="000000"/>
                </a:solidFill>
                <a:latin typeface="Times New Roman" panose="02020603050405020304" pitchFamily="18" charset="0"/>
                <a:cs typeface="Times New Roman" panose="02020603050405020304" pitchFamily="18" charset="0"/>
              </a:rPr>
              <a:t>(10) Bu maddede belirtilen usullerle gerçek kaynak fiyatı tespiti yapılamayan ürünlerin fiyatları Komisyon tarafından belirlenir.</a:t>
            </a:r>
          </a:p>
          <a:p>
            <a:pPr marL="0" lvl="0" algn="just">
              <a:lnSpc>
                <a:spcPct val="100000"/>
              </a:lnSpc>
              <a:buNone/>
            </a:pPr>
            <a:endParaRPr kumimoji="0" lang="tr-TR" altLang="tr-TR" sz="1200" b="1"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2236186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116</TotalTime>
  <Words>5425</Words>
  <Application>Microsoft Office PowerPoint</Application>
  <PresentationFormat>Geniş ekran</PresentationFormat>
  <Paragraphs>211</Paragraphs>
  <Slides>22</Slides>
  <Notes>0</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22</vt:i4>
      </vt:variant>
    </vt:vector>
  </HeadingPairs>
  <TitlesOfParts>
    <vt:vector size="30" baseType="lpstr">
      <vt:lpstr>-apple-system</vt:lpstr>
      <vt:lpstr>Arial</vt:lpstr>
      <vt:lpstr>Calibri</vt:lpstr>
      <vt:lpstr>Calibri Light</vt:lpstr>
      <vt:lpstr>inherit</vt:lpstr>
      <vt:lpstr>Times New Roman</vt:lpstr>
      <vt:lpstr>Verdana</vt:lpstr>
      <vt:lpstr>Office Teması</vt:lpstr>
      <vt:lpstr>BEŞERİ TIBBİ ÜRÜNLERİN FİYATLANDIRILMASI HAKKINDA TEBLİĞ</vt:lpstr>
      <vt:lpstr>PowerPoint Sunusu</vt:lpstr>
      <vt:lpstr>PowerPoint Sunusu</vt:lpstr>
      <vt:lpstr>PowerPoint Sunusu</vt:lpstr>
      <vt:lpstr>PowerPoint Sunusu</vt:lpstr>
      <vt:lpstr>Gerçek kaynak fiyat belirleme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Turkiye Ilac ve Tibbi Cihaz Kurumu (TITCK)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EŞERİ TIBBİ ÜRÜNLERİN FİYATLANDIRILMASI HAKKINDA TEBLİĞ</dc:title>
  <dc:creator>Nilhan ERDİNÇ</dc:creator>
  <cp:lastModifiedBy>Gizem Gulpinar</cp:lastModifiedBy>
  <cp:revision>30</cp:revision>
  <dcterms:created xsi:type="dcterms:W3CDTF">2022-10-24T14:33:44Z</dcterms:created>
  <dcterms:modified xsi:type="dcterms:W3CDTF">2022-11-05T18:09:44Z</dcterms:modified>
</cp:coreProperties>
</file>