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5" r:id="rId4"/>
    <p:sldId id="276" r:id="rId5"/>
    <p:sldId id="282" r:id="rId6"/>
    <p:sldId id="277" r:id="rId7"/>
    <p:sldId id="271" r:id="rId8"/>
    <p:sldId id="272" r:id="rId9"/>
    <p:sldId id="278" r:id="rId10"/>
    <p:sldId id="273" r:id="rId11"/>
    <p:sldId id="281" r:id="rId12"/>
    <p:sldId id="274" r:id="rId13"/>
    <p:sldId id="258" r:id="rId14"/>
    <p:sldId id="260" r:id="rId15"/>
    <p:sldId id="261" r:id="rId16"/>
    <p:sldId id="262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3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2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7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4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0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9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2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5468-C474-4ECF-A03F-CD79DE10F037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DCC8-095A-40CA-BBCA-1D5CFE8B8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9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nmogul.com/stories/sex-and-gend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nmogul.com/stories/sex-and-gend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cribblelive.com/blog/2016/11/24/thought-leadership-long-form-storytelling-content-marketing-success-2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rriyetdailynews.com/turkeys-annual-inflation-rate-falls-to-19-50-pct-in-april-14312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e-econ.org/" TargetMode="External"/><Relationship Id="rId2" Type="http://schemas.openxmlformats.org/officeDocument/2006/relationships/hyperlink" Target="https://ourworldindat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h.net/databases/" TargetMode="External"/><Relationship Id="rId4" Type="http://schemas.openxmlformats.org/officeDocument/2006/relationships/hyperlink" Target="https://www.nber.org/dat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uchicago.edu/story/gary-s-becker-nobel-winning-scholar-economics-and-sociology-1930-201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paonline.org/2017/03/30/philosophy-in-the-contemporary-world-thinking-about-ideolog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threatmap.checkpoint.com/ThreatPortal/livemap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Sources for Social Research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504" y="4330907"/>
            <a:ext cx="9144000" cy="1655762"/>
          </a:xfrm>
        </p:spPr>
        <p:txBody>
          <a:bodyPr/>
          <a:lstStyle/>
          <a:p>
            <a:r>
              <a:rPr lang="en-GB" dirty="0" smtClean="0"/>
              <a:t>Altug Yalcintas</a:t>
            </a:r>
          </a:p>
          <a:p>
            <a:r>
              <a:rPr lang="en-GB" dirty="0" smtClean="0"/>
              <a:t>Ankara University (faculty member) and TED University (visiting lecturer)</a:t>
            </a:r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1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2245" y="5663820"/>
            <a:ext cx="3821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smtClean="0">
                <a:hlinkClick r:id="rId2"/>
              </a:rPr>
              <a:t>https://onmogul.com/stories/sex-and-gender</a:t>
            </a:r>
            <a:r>
              <a:rPr lang="en-GB" dirty="0" smtClean="0"/>
              <a:t> [August 2019]</a:t>
            </a:r>
            <a:endParaRPr lang="en-GB" dirty="0"/>
          </a:p>
        </p:txBody>
      </p:sp>
      <p:pic>
        <p:nvPicPr>
          <p:cNvPr id="4100" name="Picture 4" descr="Image result for gender and s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42" y="1160059"/>
            <a:ext cx="5940179" cy="36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2852"/>
            <a:ext cx="5999922" cy="5554111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Opinions, ideologies, and worldviews are not facts!</a:t>
            </a:r>
          </a:p>
          <a:p>
            <a:r>
              <a:rPr lang="en-GB" dirty="0" smtClean="0"/>
              <a:t>Facts are not always objective.</a:t>
            </a:r>
          </a:p>
          <a:p>
            <a:r>
              <a:rPr lang="en-GB" dirty="0"/>
              <a:t>Some facts are real-time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Some others are socially constructed.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2245" y="5663820"/>
            <a:ext cx="3821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smtClean="0">
                <a:hlinkClick r:id="rId2"/>
              </a:rPr>
              <a:t>https://onmogul.com/stories/sex-and-gender</a:t>
            </a:r>
            <a:r>
              <a:rPr lang="en-GB" dirty="0" smtClean="0"/>
              <a:t> [August 2019]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2852"/>
            <a:ext cx="5999922" cy="5554111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Opinions, ideologies, and worldviews are not facts!</a:t>
            </a:r>
          </a:p>
          <a:p>
            <a:r>
              <a:rPr lang="en-GB" dirty="0" smtClean="0"/>
              <a:t>Facts are not always objective.</a:t>
            </a:r>
          </a:p>
          <a:p>
            <a:r>
              <a:rPr lang="en-GB" dirty="0"/>
              <a:t>Some facts are real-time</a:t>
            </a:r>
            <a:r>
              <a:rPr lang="en-GB" dirty="0" smtClean="0"/>
              <a:t>.</a:t>
            </a:r>
          </a:p>
          <a:p>
            <a:r>
              <a:rPr lang="en-GB" dirty="0" smtClean="0"/>
              <a:t>Some others are socially constructed.</a:t>
            </a:r>
          </a:p>
          <a:p>
            <a:r>
              <a:rPr lang="en-GB" b="1" dirty="0" smtClean="0"/>
              <a:t>Facts can be illusive.</a:t>
            </a:r>
          </a:p>
          <a:p>
            <a:endParaRPr lang="en-GB" b="1" dirty="0"/>
          </a:p>
        </p:txBody>
      </p:sp>
      <p:pic>
        <p:nvPicPr>
          <p:cNvPr id="4098" name="Picture 2" descr="Image result for illusion fa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55" y="1185318"/>
            <a:ext cx="4846845" cy="27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3148" y="5306011"/>
            <a:ext cx="6718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</a:t>
            </a:r>
            <a:r>
              <a:rPr lang="en-GB" sz="1600" cap="all" dirty="0"/>
              <a:t>JILLEAN </a:t>
            </a:r>
            <a:r>
              <a:rPr lang="en-GB" sz="1600" cap="all" dirty="0" smtClean="0"/>
              <a:t>KEARNEY, “</a:t>
            </a:r>
            <a:r>
              <a:rPr lang="en-GB" sz="1600" dirty="0"/>
              <a:t>Long-form Storytelling &amp; Thought Leadership: A Content Marketing </a:t>
            </a:r>
            <a:r>
              <a:rPr lang="en-GB" sz="1600" dirty="0" smtClean="0"/>
              <a:t>Success</a:t>
            </a:r>
            <a:r>
              <a:rPr lang="en-GB" sz="1600" dirty="0"/>
              <a:t>” Scribble Live, </a:t>
            </a:r>
            <a:r>
              <a:rPr lang="en-GB" sz="1600" dirty="0">
                <a:hlinkClick r:id="rId2"/>
              </a:rPr>
              <a:t>https://www.scribblelive.com/blog/2016/11/24/thought-leadership-long-form-storytelling-content-marketing-success-2</a:t>
            </a:r>
            <a:r>
              <a:rPr lang="en-GB" sz="1600" dirty="0" smtClean="0">
                <a:hlinkClick r:id="rId2"/>
              </a:rPr>
              <a:t>/</a:t>
            </a:r>
            <a:r>
              <a:rPr lang="en-GB" sz="1600" dirty="0" smtClean="0"/>
              <a:t> [August 2019]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2852"/>
            <a:ext cx="5999922" cy="5554111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Opinions, ideologies, and worldviews are not facts!</a:t>
            </a:r>
          </a:p>
          <a:p>
            <a:r>
              <a:rPr lang="en-GB" dirty="0" smtClean="0"/>
              <a:t>Facts are not always objective.</a:t>
            </a:r>
          </a:p>
          <a:p>
            <a:r>
              <a:rPr lang="en-GB" dirty="0"/>
              <a:t>Some facts are real-time.</a:t>
            </a:r>
          </a:p>
          <a:p>
            <a:r>
              <a:rPr lang="en-GB" dirty="0"/>
              <a:t>Some others are socially constructed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Facts can be illusive.</a:t>
            </a:r>
            <a:endParaRPr lang="en-GB" dirty="0"/>
          </a:p>
          <a:p>
            <a:r>
              <a:rPr lang="en-GB" b="1" dirty="0" smtClean="0"/>
              <a:t>Facts </a:t>
            </a:r>
            <a:r>
              <a:rPr lang="en-GB" b="1" dirty="0"/>
              <a:t>do not </a:t>
            </a:r>
            <a:r>
              <a:rPr lang="en-GB" b="1" dirty="0" smtClean="0"/>
              <a:t>speak for themselves; </a:t>
            </a:r>
            <a:r>
              <a:rPr lang="en-GB" b="1" dirty="0"/>
              <a:t>humans </a:t>
            </a:r>
            <a:r>
              <a:rPr lang="en-GB" b="1" dirty="0" smtClean="0"/>
              <a:t>do: Storytelling in economics</a:t>
            </a:r>
            <a:endParaRPr lang="en-GB" b="1" dirty="0"/>
          </a:p>
          <a:p>
            <a:endParaRPr lang="en-GB" b="1" dirty="0"/>
          </a:p>
        </p:txBody>
      </p:sp>
      <p:pic>
        <p:nvPicPr>
          <p:cNvPr id="1026" name="Picture 2" descr="Image result for story t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56" y="1245284"/>
            <a:ext cx="5281282" cy="26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should one tell stories in economics?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Case studies</a:t>
            </a:r>
            <a:r>
              <a:rPr lang="en-GB" dirty="0" smtClean="0"/>
              <a:t>: </a:t>
            </a:r>
            <a:r>
              <a:rPr lang="en-GB" dirty="0" err="1" smtClean="0"/>
              <a:t>Thorstein</a:t>
            </a:r>
            <a:r>
              <a:rPr lang="en-GB" dirty="0" smtClean="0"/>
              <a:t> Veblen. </a:t>
            </a:r>
            <a:r>
              <a:rPr lang="en-GB" i="1" dirty="0" smtClean="0"/>
              <a:t>Imperial Germany and the Industrial Revolution </a:t>
            </a:r>
            <a:r>
              <a:rPr lang="en-GB" dirty="0" smtClean="0"/>
              <a:t>(1915); Robert </a:t>
            </a:r>
            <a:r>
              <a:rPr lang="en-GB" dirty="0" err="1" smtClean="0"/>
              <a:t>Fogel</a:t>
            </a:r>
            <a:r>
              <a:rPr lang="en-GB" dirty="0" smtClean="0"/>
              <a:t> (1993, “Nobel Prize” Laureate). </a:t>
            </a:r>
            <a:r>
              <a:rPr lang="en-GB" i="1" dirty="0" smtClean="0"/>
              <a:t>Railroads and American Economic Growth</a:t>
            </a:r>
            <a:r>
              <a:rPr lang="en-GB" dirty="0" smtClean="0"/>
              <a:t>; Paul David. “Clio and the Economics of QWERTY” (1985)</a:t>
            </a:r>
          </a:p>
          <a:p>
            <a:endParaRPr lang="en-GB" dirty="0" smtClean="0"/>
          </a:p>
          <a:p>
            <a:r>
              <a:rPr lang="en-GB" b="1" dirty="0" smtClean="0"/>
              <a:t>Data sets</a:t>
            </a:r>
            <a:r>
              <a:rPr lang="en-GB" dirty="0" smtClean="0"/>
              <a:t>: “</a:t>
            </a:r>
            <a:r>
              <a:rPr lang="en-GB" dirty="0"/>
              <a:t>The consumer prices in Turkey increased 19.50 percent in April, marking a rate below market </a:t>
            </a:r>
            <a:r>
              <a:rPr lang="en-GB" dirty="0" smtClean="0"/>
              <a:t>expectations” (Source: </a:t>
            </a:r>
            <a:r>
              <a:rPr lang="en-GB" dirty="0" smtClean="0">
                <a:hlinkClick r:id="rId2"/>
              </a:rPr>
              <a:t>http://www.hurriyetdailynews.com/turkeys-annual-inflation-rate-falls-to-19-50-pct-in-april-143125</a:t>
            </a:r>
            <a:r>
              <a:rPr lang="en-GB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one’s own data 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Compilation of observations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Calculations</a:t>
            </a:r>
          </a:p>
          <a:p>
            <a:pPr marL="514350" indent="-514350">
              <a:buAutoNum type="arabicPeriod"/>
            </a:pPr>
            <a:r>
              <a:rPr lang="en-GB" dirty="0" smtClean="0"/>
              <a:t>Surveys and questionnaires </a:t>
            </a:r>
          </a:p>
          <a:p>
            <a:pPr marL="514350" indent="-514350">
              <a:buAutoNum type="arabicPeriod"/>
            </a:pPr>
            <a:r>
              <a:rPr lang="en-GB" dirty="0" smtClean="0"/>
              <a:t>Archival work</a:t>
            </a:r>
          </a:p>
        </p:txBody>
      </p:sp>
    </p:spTree>
    <p:extLst>
      <p:ext uri="{BB962C8B-B14F-4D97-AF65-F5344CB8AC3E}">
        <p14:creationId xmlns:p14="http://schemas.microsoft.com/office/powerpoint/2010/main" val="12852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data provided by third parties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Open data</a:t>
            </a:r>
          </a:p>
          <a:p>
            <a:r>
              <a:rPr lang="en-GB" dirty="0" smtClean="0"/>
              <a:t>Proprietary and licensed data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Consult your professors for the most appropriate data that you should use in your research.</a:t>
            </a:r>
          </a:p>
        </p:txBody>
      </p:sp>
    </p:spTree>
    <p:extLst>
      <p:ext uri="{BB962C8B-B14F-4D97-AF65-F5344CB8AC3E}">
        <p14:creationId xmlns:p14="http://schemas.microsoft.com/office/powerpoint/2010/main" val="9673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Institutions (only Turkey)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Türkiye</a:t>
            </a:r>
            <a:r>
              <a:rPr lang="en-GB" dirty="0" smtClean="0"/>
              <a:t> </a:t>
            </a:r>
            <a:r>
              <a:rPr lang="en-GB" dirty="0" err="1" smtClean="0"/>
              <a:t>İstatistik</a:t>
            </a:r>
            <a:r>
              <a:rPr lang="en-GB" dirty="0" smtClean="0"/>
              <a:t> </a:t>
            </a:r>
            <a:r>
              <a:rPr lang="en-GB" dirty="0" err="1" smtClean="0"/>
              <a:t>Kurumu</a:t>
            </a:r>
            <a:endParaRPr lang="en-GB" dirty="0" smtClean="0"/>
          </a:p>
          <a:p>
            <a:r>
              <a:rPr lang="en-GB" dirty="0" err="1" smtClean="0"/>
              <a:t>Türkiye</a:t>
            </a:r>
            <a:r>
              <a:rPr lang="en-GB" dirty="0" smtClean="0"/>
              <a:t> </a:t>
            </a:r>
            <a:r>
              <a:rPr lang="en-GB" dirty="0" err="1" smtClean="0"/>
              <a:t>Cumhuriyet</a:t>
            </a:r>
            <a:r>
              <a:rPr lang="en-GB" dirty="0" smtClean="0"/>
              <a:t> </a:t>
            </a:r>
            <a:r>
              <a:rPr lang="en-GB" dirty="0" err="1" smtClean="0"/>
              <a:t>Merkez</a:t>
            </a:r>
            <a:r>
              <a:rPr lang="en-GB" dirty="0" smtClean="0"/>
              <a:t> </a:t>
            </a:r>
            <a:r>
              <a:rPr lang="en-GB" dirty="0" err="1" smtClean="0"/>
              <a:t>Bankası</a:t>
            </a:r>
            <a:endParaRPr lang="en-GB" dirty="0" smtClean="0"/>
          </a:p>
          <a:p>
            <a:r>
              <a:rPr lang="en-GB" dirty="0" err="1" smtClean="0"/>
              <a:t>Borsa</a:t>
            </a:r>
            <a:r>
              <a:rPr lang="en-GB" dirty="0" smtClean="0"/>
              <a:t> İstanbul</a:t>
            </a:r>
          </a:p>
          <a:p>
            <a:r>
              <a:rPr lang="en-GB" dirty="0" err="1" smtClean="0"/>
              <a:t>İşkur</a:t>
            </a:r>
            <a:endParaRPr lang="en-GB" dirty="0" smtClean="0"/>
          </a:p>
          <a:p>
            <a:r>
              <a:rPr lang="en-GB" dirty="0" err="1" smtClean="0"/>
              <a:t>Dış</a:t>
            </a:r>
            <a:r>
              <a:rPr lang="en-GB" dirty="0" smtClean="0"/>
              <a:t> </a:t>
            </a:r>
            <a:r>
              <a:rPr lang="en-GB" dirty="0" err="1" smtClean="0"/>
              <a:t>Ticaret</a:t>
            </a:r>
            <a:r>
              <a:rPr lang="en-GB" dirty="0" smtClean="0"/>
              <a:t> </a:t>
            </a:r>
            <a:r>
              <a:rPr lang="en-GB" dirty="0" err="1" smtClean="0"/>
              <a:t>İstatikleri</a:t>
            </a:r>
            <a:endParaRPr lang="en-GB" dirty="0" smtClean="0"/>
          </a:p>
          <a:p>
            <a:r>
              <a:rPr lang="en-GB" dirty="0" err="1" smtClean="0"/>
              <a:t>Yükseköğrenim</a:t>
            </a:r>
            <a:r>
              <a:rPr lang="en-GB" dirty="0" smtClean="0"/>
              <a:t> </a:t>
            </a:r>
            <a:r>
              <a:rPr lang="en-GB" dirty="0" err="1" smtClean="0"/>
              <a:t>Kurumu</a:t>
            </a:r>
            <a:endParaRPr lang="en-GB" dirty="0" smtClean="0"/>
          </a:p>
          <a:p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85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Institutions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International Monetary Fund</a:t>
            </a:r>
          </a:p>
          <a:p>
            <a:r>
              <a:rPr lang="en-GB" dirty="0" smtClean="0"/>
              <a:t>World Bank</a:t>
            </a:r>
          </a:p>
          <a:p>
            <a:r>
              <a:rPr lang="en-GB" dirty="0" smtClean="0"/>
              <a:t>Organisation for Economic Cooperation and Development</a:t>
            </a:r>
          </a:p>
          <a:p>
            <a:r>
              <a:rPr lang="en-GB" dirty="0" smtClean="0"/>
              <a:t>Eurostat</a:t>
            </a:r>
          </a:p>
          <a:p>
            <a:r>
              <a:rPr lang="en-GB" dirty="0" smtClean="0"/>
              <a:t>World Trade Organisation</a:t>
            </a:r>
          </a:p>
          <a:p>
            <a:r>
              <a:rPr lang="en-GB" dirty="0" smtClean="0"/>
              <a:t>World Intellectual Property Organisation</a:t>
            </a:r>
          </a:p>
          <a:p>
            <a:r>
              <a:rPr lang="en-GB" dirty="0" smtClean="0"/>
              <a:t>World Health Organisation 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Non-governmental / independent institutions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u="sng" dirty="0">
                <a:hlinkClick r:id="rId2"/>
              </a:rPr>
              <a:t>https://ourworldindata.org</a:t>
            </a:r>
            <a:r>
              <a:rPr lang="en-GB" dirty="0"/>
              <a:t> (non-profit)</a:t>
            </a:r>
          </a:p>
          <a:p>
            <a:r>
              <a:rPr lang="en-GB" u="sng" dirty="0">
                <a:hlinkClick r:id="rId3"/>
              </a:rPr>
              <a:t>https://www.core-econ.org</a:t>
            </a:r>
            <a:r>
              <a:rPr lang="en-GB" dirty="0"/>
              <a:t> (non-profit)</a:t>
            </a:r>
          </a:p>
          <a:p>
            <a:r>
              <a:rPr lang="en-GB" u="sng" dirty="0">
                <a:hlinkClick r:id="rId4"/>
              </a:rPr>
              <a:t>https://www.nber.org/data/</a:t>
            </a:r>
            <a:r>
              <a:rPr lang="en-GB" dirty="0"/>
              <a:t> (non-profit)</a:t>
            </a:r>
          </a:p>
          <a:p>
            <a:r>
              <a:rPr lang="en-GB" u="sng" dirty="0" smtClean="0">
                <a:hlinkClick r:id="rId5"/>
              </a:rPr>
              <a:t>http</a:t>
            </a:r>
            <a:r>
              <a:rPr lang="en-GB" u="sng" dirty="0">
                <a:hlinkClick r:id="rId5"/>
              </a:rPr>
              <a:t>://eh.net/databases/</a:t>
            </a:r>
            <a:r>
              <a:rPr lang="en-GB" dirty="0"/>
              <a:t> (non-profit, only historical data</a:t>
            </a:r>
            <a:r>
              <a:rPr lang="en-GB" dirty="0" smtClean="0"/>
              <a:t>)</a:t>
            </a:r>
          </a:p>
          <a:p>
            <a:r>
              <a:rPr lang="en-GB" dirty="0" smtClean="0"/>
              <a:t>Madison Project </a:t>
            </a:r>
            <a:r>
              <a:rPr lang="en-GB" dirty="0"/>
              <a:t>(non-profit, only historical data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McKinsey </a:t>
            </a:r>
            <a:r>
              <a:rPr lang="en-GB" dirty="0"/>
              <a:t>Institute (non-profit)</a:t>
            </a:r>
          </a:p>
          <a:p>
            <a:r>
              <a:rPr lang="en-GB" dirty="0"/>
              <a:t>Bloomberg (for-profit)</a:t>
            </a:r>
          </a:p>
          <a:p>
            <a:r>
              <a:rPr lang="en-GB" dirty="0"/>
              <a:t>Reuters (for-profit)</a:t>
            </a:r>
          </a:p>
          <a:p>
            <a:r>
              <a:rPr lang="en-GB" dirty="0" err="1"/>
              <a:t>Clarivate</a:t>
            </a:r>
            <a:r>
              <a:rPr lang="en-GB" dirty="0"/>
              <a:t> </a:t>
            </a:r>
            <a:r>
              <a:rPr lang="en-GB" dirty="0" smtClean="0"/>
              <a:t>(for-profit, only </a:t>
            </a:r>
            <a:r>
              <a:rPr lang="en-GB" dirty="0"/>
              <a:t>academic data)</a:t>
            </a:r>
          </a:p>
          <a:p>
            <a:r>
              <a:rPr lang="en-GB" dirty="0" err="1" smtClean="0"/>
              <a:t>Statista</a:t>
            </a:r>
            <a:r>
              <a:rPr lang="en-GB" dirty="0" smtClean="0"/>
              <a:t> (for-profit)</a:t>
            </a:r>
          </a:p>
          <a:p>
            <a:r>
              <a:rPr lang="en-GB" dirty="0" smtClean="0"/>
              <a:t>For the Turkish economy: TEPAV, BETAM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1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956" y="556591"/>
            <a:ext cx="5522843" cy="562037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Ludwig Wittgenstein, </a:t>
            </a:r>
            <a:r>
              <a:rPr lang="en-GB" i="1" dirty="0" err="1" smtClean="0"/>
              <a:t>Tractatus</a:t>
            </a:r>
            <a:r>
              <a:rPr lang="en-GB" i="1" dirty="0"/>
              <a:t> </a:t>
            </a:r>
            <a:r>
              <a:rPr lang="en-GB" i="1" dirty="0" err="1" smtClean="0"/>
              <a:t>Logico</a:t>
            </a:r>
            <a:r>
              <a:rPr lang="en-GB" i="1" dirty="0" err="1"/>
              <a:t>-</a:t>
            </a:r>
            <a:r>
              <a:rPr lang="en-GB" i="1" dirty="0" err="1" smtClean="0"/>
              <a:t>Philosophicus</a:t>
            </a:r>
            <a:r>
              <a:rPr lang="en-GB" dirty="0" smtClean="0"/>
              <a:t> (1921)</a:t>
            </a:r>
          </a:p>
          <a:p>
            <a:r>
              <a:rPr lang="en-GB" dirty="0" smtClean="0"/>
              <a:t>“Proposition 7: Whereof </a:t>
            </a:r>
            <a:r>
              <a:rPr lang="en-GB" dirty="0"/>
              <a:t>one cannot speak, thereof one must be silent</a:t>
            </a:r>
            <a:r>
              <a:rPr lang="en-GB" dirty="0" smtClean="0"/>
              <a:t>.”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 economist’s interpretation:</a:t>
            </a:r>
          </a:p>
          <a:p>
            <a:r>
              <a:rPr lang="en-GB" dirty="0" smtClean="0"/>
              <a:t>Do not start any economic (applied) research if you do not have </a:t>
            </a:r>
            <a:r>
              <a:rPr lang="en-GB" b="1" u="sng" dirty="0" smtClean="0"/>
              <a:t>the facts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 descr="Image result for ludwig wittge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96" y="633758"/>
            <a:ext cx="3846582" cy="535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9444" y="6211669"/>
            <a:ext cx="401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Ludwig Wittgenstein (1889 – 1951)</a:t>
            </a:r>
          </a:p>
        </p:txBody>
      </p:sp>
    </p:spTree>
    <p:extLst>
      <p:ext uri="{BB962C8B-B14F-4D97-AF65-F5344CB8AC3E}">
        <p14:creationId xmlns:p14="http://schemas.microsoft.com/office/powerpoint/2010/main" val="41084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3" y="2591490"/>
            <a:ext cx="6490252" cy="1325563"/>
          </a:xfrm>
        </p:spPr>
        <p:txBody>
          <a:bodyPr/>
          <a:lstStyle/>
          <a:p>
            <a:r>
              <a:rPr lang="en-GB" dirty="0" smtClean="0"/>
              <a:t>Do NOT turn into armchair economists*</a:t>
            </a:r>
            <a:endParaRPr lang="en-GB" dirty="0"/>
          </a:p>
        </p:txBody>
      </p:sp>
      <p:pic>
        <p:nvPicPr>
          <p:cNvPr id="2050" name="Picture 2" descr="Image result for armchair scient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13" y="789536"/>
            <a:ext cx="4200939" cy="57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870" y="6042991"/>
            <a:ext cx="61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See also: Steven E. </a:t>
            </a:r>
            <a:r>
              <a:rPr lang="en-GB" dirty="0" err="1" smtClean="0"/>
              <a:t>Landsburg</a:t>
            </a:r>
            <a:r>
              <a:rPr lang="en-GB" dirty="0" smtClean="0"/>
              <a:t>. 1993. </a:t>
            </a:r>
            <a:r>
              <a:rPr lang="en-GB" i="1" dirty="0" smtClean="0"/>
              <a:t>Armchair Economist: Economics and Everyday Life</a:t>
            </a:r>
            <a:r>
              <a:rPr lang="en-GB" dirty="0" smtClean="0"/>
              <a:t>. New York: Free Press.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8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Blackboard economics is not right!</a:t>
            </a:r>
            <a:endParaRPr lang="en-GB" dirty="0"/>
          </a:p>
        </p:txBody>
      </p:sp>
      <p:pic>
        <p:nvPicPr>
          <p:cNvPr id="3074" name="Picture 2" descr="Gary Bec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98" y="1825625"/>
            <a:ext cx="77382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3356" y="6281531"/>
            <a:ext cx="785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Gary S. Becker, “Nobel Prize” Laureate in Economics (1992), the University of Chicago. </a:t>
            </a:r>
            <a:r>
              <a:rPr lang="en-GB" sz="1200" dirty="0"/>
              <a:t>Source: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news.uchicago.edu/story/gary-s-becker-nobel-winning-scholar-economics-and-sociology-1930-2014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502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500" dirty="0" smtClean="0"/>
              <a:t>What you need:</a:t>
            </a:r>
          </a:p>
          <a:p>
            <a:pPr marL="0" indent="0" algn="ctr">
              <a:buNone/>
            </a:pPr>
            <a:r>
              <a:rPr lang="en-GB" sz="11500" dirty="0" smtClean="0"/>
              <a:t>FACTS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26681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Economics as the queen of </a:t>
            </a:r>
            <a:r>
              <a:rPr lang="en-GB" smtClean="0"/>
              <a:t>social sciences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“Economics is the queen of social sciences”*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 Paul Samuelson </a:t>
            </a:r>
            <a:r>
              <a:rPr lang="en-US" dirty="0"/>
              <a:t>1976 [</a:t>
            </a:r>
            <a:r>
              <a:rPr lang="en-US" dirty="0" smtClean="0"/>
              <a:t>1948]. </a:t>
            </a:r>
            <a:r>
              <a:rPr lang="en-US" i="1" dirty="0" smtClean="0"/>
              <a:t>Economics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NY: </a:t>
            </a:r>
            <a:r>
              <a:rPr lang="en-US" dirty="0" err="1" smtClean="0"/>
              <a:t>MacGraw</a:t>
            </a:r>
            <a:r>
              <a:rPr lang="en-US" dirty="0"/>
              <a:t>-</a:t>
            </a:r>
            <a:r>
              <a:rPr lang="en-US" dirty="0" smtClean="0"/>
              <a:t>Hill: 6</a:t>
            </a:r>
            <a:endParaRPr lang="en-GB" dirty="0"/>
          </a:p>
        </p:txBody>
      </p:sp>
      <p:pic>
        <p:nvPicPr>
          <p:cNvPr id="1026" name="Picture 2" descr="http://economics.mit.edu/files/5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37" y="1325216"/>
            <a:ext cx="3204177" cy="42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4313" y="5592417"/>
            <a:ext cx="353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Paul Samuelson (MIT)</a:t>
            </a:r>
          </a:p>
          <a:p>
            <a:pPr algn="ctr"/>
            <a:r>
              <a:rPr lang="en-GB" dirty="0"/>
              <a:t>1970 “Nobel Prize” in Economics (The first American to win the prize)</a:t>
            </a:r>
          </a:p>
        </p:txBody>
      </p:sp>
    </p:spTree>
    <p:extLst>
      <p:ext uri="{BB962C8B-B14F-4D97-AF65-F5344CB8AC3E}">
        <p14:creationId xmlns:p14="http://schemas.microsoft.com/office/powerpoint/2010/main" val="3971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2852"/>
            <a:ext cx="5999922" cy="5554111"/>
          </a:xfrm>
        </p:spPr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Opinions, ideologies, and worldviews are not facts!</a:t>
            </a:r>
          </a:p>
        </p:txBody>
      </p:sp>
      <p:pic>
        <p:nvPicPr>
          <p:cNvPr id="2052" name="Picture 4" descr="Image result for ide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56" y="1063672"/>
            <a:ext cx="3688783" cy="28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4258101"/>
            <a:ext cx="3821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“</a:t>
            </a:r>
            <a:r>
              <a:rPr lang="en-GB" dirty="0"/>
              <a:t>Philosophy in the Contemporary World: Thinking about </a:t>
            </a:r>
            <a:r>
              <a:rPr lang="en-GB" dirty="0" smtClean="0"/>
              <a:t>Ideology”</a:t>
            </a:r>
            <a:endParaRPr lang="en-GB" dirty="0"/>
          </a:p>
          <a:p>
            <a:r>
              <a:rPr lang="en-GB" dirty="0" smtClean="0">
                <a:hlinkClick r:id="rId3"/>
              </a:rPr>
              <a:t>https://blog.apaonline.org/2017/03/30/philosophy-in-the-contemporary-world-thinking-about-ideology/</a:t>
            </a:r>
            <a:r>
              <a:rPr lang="en-GB" dirty="0" smtClean="0"/>
              <a:t> [August 2019]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1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2852"/>
            <a:ext cx="5999922" cy="5554111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Opinions, ideologies, and worldviews are not facts!</a:t>
            </a:r>
          </a:p>
          <a:p>
            <a:r>
              <a:rPr lang="en-GB" b="1" dirty="0" smtClean="0"/>
              <a:t>Facts are not always objective.</a:t>
            </a:r>
          </a:p>
          <a:p>
            <a:endParaRPr lang="en-GB" dirty="0"/>
          </a:p>
        </p:txBody>
      </p:sp>
      <p:pic>
        <p:nvPicPr>
          <p:cNvPr id="2050" name="Picture 2" descr="Image result for vase or 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53" y="1205948"/>
            <a:ext cx="3509659" cy="41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2245" y="5663820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Twitter Turkey Trends, [1 August 2019, 09:38 hours]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2852"/>
            <a:ext cx="5999922" cy="5554111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Opinions, ideologies, and worldviews are not facts!</a:t>
            </a:r>
          </a:p>
          <a:p>
            <a:r>
              <a:rPr lang="en-GB" dirty="0" smtClean="0"/>
              <a:t>Facts are not always objective.</a:t>
            </a:r>
          </a:p>
          <a:p>
            <a:r>
              <a:rPr lang="en-GB" b="1" dirty="0" smtClean="0"/>
              <a:t>Some facts are real-time.*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pPr marL="0" indent="0">
              <a:buNone/>
            </a:pPr>
            <a:r>
              <a:rPr lang="en-GB" dirty="0" smtClean="0"/>
              <a:t>* Visit also: </a:t>
            </a:r>
            <a:r>
              <a:rPr lang="en-GB" u="sng" dirty="0">
                <a:hlinkClick r:id="rId2"/>
              </a:rPr>
              <a:t>https://threatmap.checkpoint.com/ThreatPortal/livemap.html</a:t>
            </a:r>
            <a:r>
              <a:rPr lang="en-GB" dirty="0"/>
              <a:t> </a:t>
            </a:r>
            <a:endParaRPr lang="en-GB" dirty="0" smtClean="0"/>
          </a:p>
          <a:p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42" y="738808"/>
            <a:ext cx="39719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659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Data Sources for Social Research </vt:lpstr>
      <vt:lpstr>PowerPoint Presentation</vt:lpstr>
      <vt:lpstr>Do NOT turn into armchair economists*</vt:lpstr>
      <vt:lpstr>Blackboard economics is not right!</vt:lpstr>
      <vt:lpstr>PowerPoint Presentation</vt:lpstr>
      <vt:lpstr>Economics as the queen of social sciences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should one tell stories in economics?</vt:lpstr>
      <vt:lpstr>Creating one’s own data set</vt:lpstr>
      <vt:lpstr>Using data provided by third parties</vt:lpstr>
      <vt:lpstr>National Institutions (only Turkey)</vt:lpstr>
      <vt:lpstr>International Institutions</vt:lpstr>
      <vt:lpstr>Non-governmental / independent institutions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Altug Yalcintas</dc:creator>
  <cp:lastModifiedBy>Altug Yalcintas</cp:lastModifiedBy>
  <cp:revision>60</cp:revision>
  <dcterms:created xsi:type="dcterms:W3CDTF">2019-08-01T19:58:44Z</dcterms:created>
  <dcterms:modified xsi:type="dcterms:W3CDTF">2019-08-07T11:40:55Z</dcterms:modified>
</cp:coreProperties>
</file>