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19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03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9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476251"/>
            <a:ext cx="10972800" cy="7207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EA2CFBB5-3BDA-4F34-AD4E-A5FE00295BD8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095580"/>
      </p:ext>
    </p:extLst>
  </p:cSld>
  <p:clrMapOvr>
    <a:masterClrMapping/>
  </p:clrMapOvr>
  <p:transition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5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5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87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75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075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4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4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705D3-E38B-44F8-9DC3-19046D7F6379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42AEE-9C07-4F0D-B868-A8407FB30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5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6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5.png"/><Relationship Id="rId5" Type="http://schemas.openxmlformats.org/officeDocument/2006/relationships/image" Target="../media/image57.png"/><Relationship Id="rId10" Type="http://schemas.openxmlformats.org/officeDocument/2006/relationships/image" Target="../media/image63.png"/><Relationship Id="rId4" Type="http://schemas.openxmlformats.org/officeDocument/2006/relationships/image" Target="../media/image56.png"/><Relationship Id="rId9" Type="http://schemas.openxmlformats.org/officeDocument/2006/relationships/image" Target="../media/image6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Para, Faiz Oranları, ve Kurlar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Kemal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57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Para Talebi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09897" y="1268413"/>
            <a:ext cx="10772503" cy="4784044"/>
          </a:xfrm>
        </p:spPr>
        <p:txBody>
          <a:bodyPr>
            <a:noAutofit/>
          </a:bodyPr>
          <a:lstStyle/>
          <a:p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Keynes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reel para 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talebinin gelir ve piyasa faiz oranına bağlı olduğunu ileri sürmüştür. </a:t>
            </a:r>
          </a:p>
          <a:p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Gelir </a:t>
            </a: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34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) artışı, 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işlem ve ihtiyat </a:t>
            </a:r>
            <a:r>
              <a:rPr lang="tr-TR" sz="3400" dirty="0" err="1">
                <a:latin typeface="Times New Roman" pitchFamily="18" charset="0"/>
                <a:cs typeface="Times New Roman" pitchFamily="18" charset="0"/>
              </a:rPr>
              <a:t>saikiyle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 para talebini artırır. </a:t>
            </a:r>
          </a:p>
          <a:p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Faiz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34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artışıyla para talebi arasında ise ters yönlü ilişki vardır: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etin kutusu 2"/>
              <p:cNvSpPr txBox="1"/>
              <p:nvPr/>
            </p:nvSpPr>
            <p:spPr>
              <a:xfrm>
                <a:off x="4241075" y="4249783"/>
                <a:ext cx="2842177" cy="9187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sz="3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tr-TR" sz="32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tr-TR" sz="3200" i="1">
                              <a:latin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tr-TR" sz="32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3200" i="1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32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32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</m:oMath>
                  </m:oMathPara>
                </a14:m>
                <a:endParaRPr lang="tr-TR" sz="3200" dirty="0"/>
              </a:p>
            </p:txBody>
          </p:sp>
        </mc:Choice>
        <mc:Fallback xmlns="">
          <p:sp>
            <p:nvSpPr>
              <p:cNvPr id="3" name="Metin kutus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075" y="4249783"/>
                <a:ext cx="2842177" cy="9187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3727806"/>
      </p:ext>
    </p:extLst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Piyasasında Denge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 smtClean="0"/>
                  <a:t>Para arzının tamamen merkez bankası tarafından belirlendiğini </a:t>
                </a:r>
                <a:r>
                  <a:rPr lang="tr-TR" i="1" dirty="0" smtClean="0"/>
                  <a:t>varsayarsak</a:t>
                </a:r>
                <a:r>
                  <a:rPr lang="tr-TR" dirty="0" smtClean="0"/>
                  <a:t>, denge durumunda: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tr-TR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endParaRPr lang="tr-TR" dirty="0" smtClean="0"/>
              </a:p>
              <a:p>
                <a:r>
                  <a:rPr lang="tr-TR" dirty="0" smtClean="0"/>
                  <a:t>Reel terimlerle ifade edersek:</a:t>
                </a:r>
              </a:p>
              <a:p>
                <a:pPr marL="0" indent="0" algn="ctr">
                  <a:buNone/>
                </a:pPr>
                <a:r>
                  <a:rPr lang="tr-TR" dirty="0"/>
                  <a:t/>
                </a:r>
                <a:br>
                  <a:rPr lang="tr-TR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tr-TR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tr-TR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endParaRPr lang="tr-TR" dirty="0" smtClean="0"/>
              </a:p>
              <a:p>
                <a:pPr marL="0" indent="0" algn="ctr">
                  <a:buNone/>
                </a:pPr>
                <a:endParaRPr lang="tr-TR" dirty="0" smtClean="0"/>
              </a:p>
              <a:p>
                <a:r>
                  <a:rPr lang="tr-TR" dirty="0"/>
                  <a:t>Piyasa</a:t>
                </a:r>
                <a:r>
                  <a:rPr lang="tr-TR" dirty="0" smtClean="0"/>
                  <a:t> faiz oranındaki değişiklikler, bu eşitliği sağlayacaktır. </a:t>
                </a: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4" t="-2117" r="-208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596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1207" y="309323"/>
            <a:ext cx="11423561" cy="1030309"/>
          </a:xfrm>
        </p:spPr>
        <p:txBody>
          <a:bodyPr/>
          <a:lstStyle/>
          <a:p>
            <a:r>
              <a:rPr lang="tr-TR" dirty="0" smtClean="0"/>
              <a:t>Para Piyasasında Denge</a:t>
            </a:r>
            <a:endParaRPr lang="tr-TR" dirty="0"/>
          </a:p>
        </p:txBody>
      </p:sp>
      <p:cxnSp>
        <p:nvCxnSpPr>
          <p:cNvPr id="5" name="Düz Bağlayıcı 4"/>
          <p:cNvCxnSpPr/>
          <p:nvPr/>
        </p:nvCxnSpPr>
        <p:spPr>
          <a:xfrm>
            <a:off x="2906617" y="1611086"/>
            <a:ext cx="0" cy="4328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Bağlayıcı 5"/>
          <p:cNvCxnSpPr/>
          <p:nvPr/>
        </p:nvCxnSpPr>
        <p:spPr>
          <a:xfrm>
            <a:off x="2897908" y="5939246"/>
            <a:ext cx="5451566" cy="87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Dikdörtgen 6"/>
              <p:cNvSpPr/>
              <p:nvPr/>
            </p:nvSpPr>
            <p:spPr>
              <a:xfrm>
                <a:off x="8422427" y="5686344"/>
                <a:ext cx="93724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tr-TR" sz="2800" dirty="0" smtClean="0"/>
                  <a:t>/P</a:t>
                </a:r>
                <a:endParaRPr lang="tr-TR" sz="2800" dirty="0"/>
              </a:p>
            </p:txBody>
          </p:sp>
        </mc:Choice>
        <mc:Fallback xmlns="">
          <p:sp>
            <p:nvSpPr>
              <p:cNvPr id="7" name="Dikdörtgen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2427" y="5686344"/>
                <a:ext cx="937244" cy="523220"/>
              </a:xfrm>
              <a:prstGeom prst="rect">
                <a:avLst/>
              </a:prstGeom>
              <a:blipFill>
                <a:blip r:embed="rId2"/>
                <a:stretch>
                  <a:fillRect t="-12791" r="-12418" b="-3139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Dikdörtgen 7"/>
              <p:cNvSpPr/>
              <p:nvPr/>
            </p:nvSpPr>
            <p:spPr>
              <a:xfrm>
                <a:off x="2358080" y="1476494"/>
                <a:ext cx="53982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i="1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8" name="Dikdörtgen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8080" y="1476494"/>
                <a:ext cx="53982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Yay 8"/>
          <p:cNvSpPr/>
          <p:nvPr/>
        </p:nvSpPr>
        <p:spPr>
          <a:xfrm rot="12038230">
            <a:off x="2914579" y="-2261019"/>
            <a:ext cx="10057324" cy="7756962"/>
          </a:xfrm>
          <a:prstGeom prst="arc">
            <a:avLst>
              <a:gd name="adj1" fmla="val 16200000"/>
              <a:gd name="adj2" fmla="val 19470998"/>
            </a:avLst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Dikdörtgen 9"/>
              <p:cNvSpPr/>
              <p:nvPr/>
            </p:nvSpPr>
            <p:spPr>
              <a:xfrm>
                <a:off x="6627525" y="4891594"/>
                <a:ext cx="139474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i="1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tr-TR" sz="280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10" name="Dikdörtgen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7525" y="4891594"/>
                <a:ext cx="1394741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Düz Bağlayıcı 11"/>
          <p:cNvCxnSpPr/>
          <p:nvPr/>
        </p:nvCxnSpPr>
        <p:spPr>
          <a:xfrm>
            <a:off x="4892171" y="1611086"/>
            <a:ext cx="34834" cy="4328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Dikdörtgen 12"/>
              <p:cNvSpPr/>
              <p:nvPr/>
            </p:nvSpPr>
            <p:spPr>
              <a:xfrm>
                <a:off x="4383784" y="5947954"/>
                <a:ext cx="117814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tr-TR" sz="2800" i="1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tr-TR" sz="2800" i="1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13" name="Dikdörtgen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784" y="5947954"/>
                <a:ext cx="1178143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Düz Bağlayıcı 14"/>
          <p:cNvCxnSpPr>
            <a:endCxn id="18" idx="3"/>
          </p:cNvCxnSpPr>
          <p:nvPr/>
        </p:nvCxnSpPr>
        <p:spPr>
          <a:xfrm flipH="1" flipV="1">
            <a:off x="2890316" y="4247952"/>
            <a:ext cx="1969252" cy="4537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Dikdörtgen 17"/>
              <p:cNvSpPr/>
              <p:nvPr/>
            </p:nvSpPr>
            <p:spPr>
              <a:xfrm>
                <a:off x="2191022" y="3986342"/>
                <a:ext cx="69929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18" name="Dikdörtgen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1022" y="3986342"/>
                <a:ext cx="69929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Düz Bağlayıcı 21"/>
          <p:cNvCxnSpPr>
            <a:endCxn id="23" idx="3"/>
          </p:cNvCxnSpPr>
          <p:nvPr/>
        </p:nvCxnSpPr>
        <p:spPr>
          <a:xfrm flipH="1">
            <a:off x="2914311" y="3351956"/>
            <a:ext cx="98508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Dikdörtgen 22"/>
              <p:cNvSpPr/>
              <p:nvPr/>
            </p:nvSpPr>
            <p:spPr>
              <a:xfrm>
                <a:off x="2207323" y="3090346"/>
                <a:ext cx="7069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23" name="Dikdörtgen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323" y="3090346"/>
                <a:ext cx="70698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Dikdörtgen 29"/>
              <p:cNvSpPr/>
              <p:nvPr/>
            </p:nvSpPr>
            <p:spPr>
              <a:xfrm>
                <a:off x="3545900" y="5986084"/>
                <a:ext cx="71981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30" name="Dikdörtgen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5900" y="5986084"/>
                <a:ext cx="719812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Düz Bağlayıcı 27"/>
          <p:cNvCxnSpPr/>
          <p:nvPr/>
        </p:nvCxnSpPr>
        <p:spPr>
          <a:xfrm>
            <a:off x="3899394" y="3351956"/>
            <a:ext cx="0" cy="259599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/>
          <p:nvPr/>
        </p:nvCxnSpPr>
        <p:spPr>
          <a:xfrm flipH="1" flipV="1">
            <a:off x="2897909" y="4904002"/>
            <a:ext cx="3045691" cy="6556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Dikdörtgen 32"/>
              <p:cNvSpPr/>
              <p:nvPr/>
            </p:nvSpPr>
            <p:spPr>
              <a:xfrm>
                <a:off x="2213984" y="4701021"/>
                <a:ext cx="7069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33" name="Dikdörtgen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3984" y="4701021"/>
                <a:ext cx="70698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Düz Bağlayıcı 33"/>
          <p:cNvCxnSpPr/>
          <p:nvPr/>
        </p:nvCxnSpPr>
        <p:spPr>
          <a:xfrm>
            <a:off x="5936916" y="4969565"/>
            <a:ext cx="0" cy="96968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Dikdörtgen 35"/>
              <p:cNvSpPr/>
              <p:nvPr/>
            </p:nvSpPr>
            <p:spPr>
              <a:xfrm>
                <a:off x="5623691" y="5983631"/>
                <a:ext cx="71981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36" name="Dikdörtgen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3691" y="5983631"/>
                <a:ext cx="719812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046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  <p:bldP spid="23" grpId="1"/>
      <p:bldP spid="30" grpId="0"/>
      <p:bldP spid="30" grpId="1"/>
      <p:bldP spid="33" grpId="0"/>
      <p:bldP spid="33" grpId="1"/>
      <p:bldP spid="36" grpId="0"/>
      <p:bldP spid="3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07357" y="1261431"/>
            <a:ext cx="3308051" cy="4821318"/>
          </a:xfrm>
        </p:spPr>
        <p:txBody>
          <a:bodyPr/>
          <a:lstStyle/>
          <a:p>
            <a:r>
              <a:rPr lang="tr-TR" dirty="0" smtClean="0"/>
              <a:t>Para arzı değişti. Fiyatlar sabit kalır mı?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Ya beklenen döviz kuru?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57578"/>
            <a:ext cx="7156174" cy="6559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2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 Piyasayı Eşanlı Değerlendirirsek: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 piyasasında belirlenmiş bir faiz oranı var ve bu döviz talebine etki ediyor. </a:t>
            </a:r>
          </a:p>
          <a:p>
            <a:r>
              <a:rPr lang="tr-TR" dirty="0" smtClean="0"/>
              <a:t>İki piyasanın nasıl eşanlı dengede olduğunu görebilmek için, bu grafikleri R ekseninde birleştirebiliriz.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457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Bağlayıcı 4"/>
          <p:cNvCxnSpPr/>
          <p:nvPr/>
        </p:nvCxnSpPr>
        <p:spPr>
          <a:xfrm rot="16200000">
            <a:off x="3690760" y="3818113"/>
            <a:ext cx="9812" cy="42397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Yay 6"/>
          <p:cNvSpPr/>
          <p:nvPr/>
        </p:nvSpPr>
        <p:spPr>
          <a:xfrm rot="5400000">
            <a:off x="-1749159" y="-1460441"/>
            <a:ext cx="7623889" cy="6397848"/>
          </a:xfrm>
          <a:prstGeom prst="arc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Dikdörtgen 7"/>
              <p:cNvSpPr/>
              <p:nvPr/>
            </p:nvSpPr>
            <p:spPr>
              <a:xfrm>
                <a:off x="907610" y="5696359"/>
                <a:ext cx="532921" cy="502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8" name="Dikdörtgen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610" y="5696359"/>
                <a:ext cx="532921" cy="5026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Düz Bağlayıcı 10"/>
          <p:cNvCxnSpPr/>
          <p:nvPr/>
        </p:nvCxnSpPr>
        <p:spPr>
          <a:xfrm>
            <a:off x="1669774" y="4075043"/>
            <a:ext cx="4116668" cy="7468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Dikdörtgen 11"/>
              <p:cNvSpPr/>
              <p:nvPr/>
            </p:nvSpPr>
            <p:spPr>
              <a:xfrm>
                <a:off x="5714407" y="3756229"/>
                <a:ext cx="6820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12" name="Dikdörtgen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407" y="3756229"/>
                <a:ext cx="68204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Düz Bağlayıcı 12"/>
          <p:cNvCxnSpPr/>
          <p:nvPr/>
        </p:nvCxnSpPr>
        <p:spPr>
          <a:xfrm rot="16200000" flipH="1" flipV="1">
            <a:off x="3658818" y="5008445"/>
            <a:ext cx="1859365" cy="955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Dikdörtgen 13"/>
              <p:cNvSpPr/>
              <p:nvPr/>
            </p:nvSpPr>
            <p:spPr>
              <a:xfrm>
                <a:off x="4248734" y="6035909"/>
                <a:ext cx="689081" cy="502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14" name="Dikdörtgen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8734" y="6035909"/>
                <a:ext cx="689081" cy="5026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Dikdörtgen 23"/>
              <p:cNvSpPr/>
              <p:nvPr/>
            </p:nvSpPr>
            <p:spPr>
              <a:xfrm>
                <a:off x="7493847" y="6044721"/>
                <a:ext cx="71211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24" name="Dikdörtgen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847" y="6044721"/>
                <a:ext cx="712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Dikdörtgen 24"/>
              <p:cNvSpPr/>
              <p:nvPr/>
            </p:nvSpPr>
            <p:spPr>
              <a:xfrm>
                <a:off x="8511374" y="6035908"/>
                <a:ext cx="71981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25" name="Dikdörtgen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1374" y="6035908"/>
                <a:ext cx="71981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Dikdörtgen 28"/>
              <p:cNvSpPr/>
              <p:nvPr/>
            </p:nvSpPr>
            <p:spPr>
              <a:xfrm>
                <a:off x="5714407" y="4344121"/>
                <a:ext cx="69031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29" name="Dikdörtgen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407" y="4344121"/>
                <a:ext cx="690317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Düz Bağlayıcı 50"/>
          <p:cNvCxnSpPr/>
          <p:nvPr/>
        </p:nvCxnSpPr>
        <p:spPr>
          <a:xfrm flipV="1">
            <a:off x="1683043" y="4689175"/>
            <a:ext cx="4144784" cy="1795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Düz Bağlayıcı 51"/>
          <p:cNvCxnSpPr/>
          <p:nvPr/>
        </p:nvCxnSpPr>
        <p:spPr>
          <a:xfrm>
            <a:off x="4058993" y="4695784"/>
            <a:ext cx="2514" cy="126351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Dikdörtgen 52"/>
              <p:cNvSpPr/>
              <p:nvPr/>
            </p:nvSpPr>
            <p:spPr>
              <a:xfrm>
                <a:off x="3714049" y="6024069"/>
                <a:ext cx="70570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53" name="Dikdörtgen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049" y="6024069"/>
                <a:ext cx="70570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Düz Bağlayıcı 30"/>
          <p:cNvCxnSpPr>
            <a:stCxn id="34" idx="3"/>
          </p:cNvCxnSpPr>
          <p:nvPr/>
        </p:nvCxnSpPr>
        <p:spPr>
          <a:xfrm>
            <a:off x="5786442" y="962048"/>
            <a:ext cx="31558" cy="49666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>
            <a:off x="5809291" y="5928724"/>
            <a:ext cx="5451566" cy="87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Dikdörtgen 32"/>
              <p:cNvSpPr/>
              <p:nvPr/>
            </p:nvSpPr>
            <p:spPr>
              <a:xfrm>
                <a:off x="10458863" y="5876972"/>
                <a:ext cx="93724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tr-TR" sz="2800" dirty="0" smtClean="0"/>
                  <a:t>/P</a:t>
                </a:r>
                <a:endParaRPr lang="tr-TR" sz="2800" dirty="0"/>
              </a:p>
            </p:txBody>
          </p:sp>
        </mc:Choice>
        <mc:Fallback xmlns="">
          <p:sp>
            <p:nvSpPr>
              <p:cNvPr id="33" name="Dikdörtgen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8863" y="5876972"/>
                <a:ext cx="937244" cy="523220"/>
              </a:xfrm>
              <a:prstGeom prst="rect">
                <a:avLst/>
              </a:prstGeom>
              <a:blipFill>
                <a:blip r:embed="rId9"/>
                <a:stretch>
                  <a:fillRect t="-11628" r="-12418" b="-3139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Dikdörtgen 33"/>
              <p:cNvSpPr/>
              <p:nvPr/>
            </p:nvSpPr>
            <p:spPr>
              <a:xfrm>
                <a:off x="5246614" y="700438"/>
                <a:ext cx="53982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i="1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34" name="Dikdörtgen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6614" y="700438"/>
                <a:ext cx="53982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Yay 34"/>
          <p:cNvSpPr/>
          <p:nvPr/>
        </p:nvSpPr>
        <p:spPr>
          <a:xfrm rot="12038230">
            <a:off x="5825962" y="-2486691"/>
            <a:ext cx="10057324" cy="7756962"/>
          </a:xfrm>
          <a:prstGeom prst="arc">
            <a:avLst>
              <a:gd name="adj1" fmla="val 16200000"/>
              <a:gd name="adj2" fmla="val 19470998"/>
            </a:avLst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Dikdörtgen 35"/>
              <p:cNvSpPr/>
              <p:nvPr/>
            </p:nvSpPr>
            <p:spPr>
              <a:xfrm>
                <a:off x="9538908" y="4881072"/>
                <a:ext cx="139474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i="1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tr-TR" sz="280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36" name="Dikdörtgen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908" y="4881072"/>
                <a:ext cx="1394741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Düz Bağlayıcı 36"/>
          <p:cNvCxnSpPr/>
          <p:nvPr/>
        </p:nvCxnSpPr>
        <p:spPr>
          <a:xfrm>
            <a:off x="7803554" y="1600564"/>
            <a:ext cx="34834" cy="4328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38"/>
          <p:cNvCxnSpPr/>
          <p:nvPr/>
        </p:nvCxnSpPr>
        <p:spPr>
          <a:xfrm flipH="1" flipV="1">
            <a:off x="5818000" y="4082511"/>
            <a:ext cx="1985554" cy="480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>
            <a:off x="8748568" y="1619541"/>
            <a:ext cx="34834" cy="4328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 flipH="1" flipV="1">
            <a:off x="5798806" y="4695782"/>
            <a:ext cx="2958471" cy="2268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Yay 26"/>
          <p:cNvSpPr/>
          <p:nvPr/>
        </p:nvSpPr>
        <p:spPr>
          <a:xfrm rot="5400000">
            <a:off x="-2285158" y="-1975267"/>
            <a:ext cx="7623889" cy="6397848"/>
          </a:xfrm>
          <a:prstGeom prst="arc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37"/>
          <p:cNvCxnSpPr/>
          <p:nvPr/>
        </p:nvCxnSpPr>
        <p:spPr>
          <a:xfrm>
            <a:off x="2865788" y="4665214"/>
            <a:ext cx="2514" cy="126351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Dikdörtgen 39"/>
              <p:cNvSpPr/>
              <p:nvPr/>
            </p:nvSpPr>
            <p:spPr>
              <a:xfrm>
                <a:off x="2520844" y="5993499"/>
                <a:ext cx="70570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40" name="Dikdörtgen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0844" y="5993499"/>
                <a:ext cx="705706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etin kutusu 2"/>
          <p:cNvSpPr txBox="1"/>
          <p:nvPr/>
        </p:nvSpPr>
        <p:spPr>
          <a:xfrm>
            <a:off x="275313" y="299863"/>
            <a:ext cx="406112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Eğer para arzı arttığında kur bekleyişleri (</a:t>
            </a:r>
            <a:r>
              <a:rPr lang="tr-TR" sz="2800" dirty="0" err="1" smtClean="0"/>
              <a:t>E</a:t>
            </a:r>
            <a:r>
              <a:rPr lang="tr-TR" sz="2800" baseline="30000" dirty="0" err="1" smtClean="0"/>
              <a:t>e</a:t>
            </a:r>
            <a:r>
              <a:rPr lang="tr-TR" sz="2800" dirty="0" smtClean="0"/>
              <a:t>) de artarsa, </a:t>
            </a:r>
            <a:r>
              <a:rPr lang="tr-TR" sz="2800" dirty="0" err="1" smtClean="0"/>
              <a:t>Avro’nun</a:t>
            </a:r>
            <a:r>
              <a:rPr lang="tr-TR" sz="2800" dirty="0" smtClean="0"/>
              <a:t> beklenen getiri</a:t>
            </a:r>
            <a:br>
              <a:rPr lang="tr-TR" sz="2800" dirty="0" smtClean="0"/>
            </a:br>
            <a:r>
              <a:rPr lang="tr-TR" sz="2800" dirty="0" smtClean="0"/>
              <a:t>yükselir. Yeni kur dengesi, E</a:t>
            </a:r>
            <a:r>
              <a:rPr lang="tr-TR" sz="2800" baseline="30000" dirty="0" smtClean="0"/>
              <a:t>3</a:t>
            </a:r>
            <a:r>
              <a:rPr lang="tr-TR" sz="2800" dirty="0" smtClean="0"/>
              <a:t> olur. </a:t>
            </a:r>
          </a:p>
        </p:txBody>
      </p:sp>
      <p:sp>
        <p:nvSpPr>
          <p:cNvPr id="4" name="Oval 3"/>
          <p:cNvSpPr/>
          <p:nvPr/>
        </p:nvSpPr>
        <p:spPr>
          <a:xfrm>
            <a:off x="4522304" y="4013353"/>
            <a:ext cx="134801" cy="12131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" name="Oval 40"/>
          <p:cNvSpPr/>
          <p:nvPr/>
        </p:nvSpPr>
        <p:spPr>
          <a:xfrm>
            <a:off x="3996227" y="4622414"/>
            <a:ext cx="134801" cy="12131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2" name="Oval 41"/>
          <p:cNvSpPr/>
          <p:nvPr/>
        </p:nvSpPr>
        <p:spPr>
          <a:xfrm>
            <a:off x="2796125" y="4634371"/>
            <a:ext cx="134801" cy="12131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Sağ Ok 42"/>
          <p:cNvSpPr/>
          <p:nvPr/>
        </p:nvSpPr>
        <p:spPr>
          <a:xfrm rot="16200000">
            <a:off x="3697780" y="4081563"/>
            <a:ext cx="725406" cy="16257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Sağ Ok 44"/>
          <p:cNvSpPr/>
          <p:nvPr/>
        </p:nvSpPr>
        <p:spPr>
          <a:xfrm rot="16200000">
            <a:off x="4192485" y="3306138"/>
            <a:ext cx="725406" cy="16257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94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Bağlayıcı 4"/>
          <p:cNvCxnSpPr/>
          <p:nvPr/>
        </p:nvCxnSpPr>
        <p:spPr>
          <a:xfrm rot="16200000">
            <a:off x="3690760" y="3818113"/>
            <a:ext cx="9812" cy="42397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Yay 6"/>
          <p:cNvSpPr/>
          <p:nvPr/>
        </p:nvSpPr>
        <p:spPr>
          <a:xfrm rot="5400000">
            <a:off x="-1749159" y="-1460441"/>
            <a:ext cx="7623889" cy="6397848"/>
          </a:xfrm>
          <a:prstGeom prst="arc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Dikdörtgen 7"/>
              <p:cNvSpPr/>
              <p:nvPr/>
            </p:nvSpPr>
            <p:spPr>
              <a:xfrm>
                <a:off x="907610" y="5696359"/>
                <a:ext cx="532921" cy="502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8" name="Dikdörtgen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610" y="5696359"/>
                <a:ext cx="532921" cy="5026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Düz Bağlayıcı 10"/>
          <p:cNvCxnSpPr/>
          <p:nvPr/>
        </p:nvCxnSpPr>
        <p:spPr>
          <a:xfrm>
            <a:off x="1669774" y="4075043"/>
            <a:ext cx="4116668" cy="7468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Dikdörtgen 11"/>
              <p:cNvSpPr/>
              <p:nvPr/>
            </p:nvSpPr>
            <p:spPr>
              <a:xfrm>
                <a:off x="5714407" y="3756229"/>
                <a:ext cx="6820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12" name="Dikdörtgen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407" y="3756229"/>
                <a:ext cx="68204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Düz Bağlayıcı 12"/>
          <p:cNvCxnSpPr/>
          <p:nvPr/>
        </p:nvCxnSpPr>
        <p:spPr>
          <a:xfrm rot="16200000" flipH="1" flipV="1">
            <a:off x="3658818" y="5008445"/>
            <a:ext cx="1859365" cy="955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Dikdörtgen 13"/>
              <p:cNvSpPr/>
              <p:nvPr/>
            </p:nvSpPr>
            <p:spPr>
              <a:xfrm>
                <a:off x="4248734" y="6035909"/>
                <a:ext cx="689081" cy="502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14" name="Dikdörtgen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8734" y="6035909"/>
                <a:ext cx="689081" cy="5026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Dikdörtgen 23"/>
              <p:cNvSpPr/>
              <p:nvPr/>
            </p:nvSpPr>
            <p:spPr>
              <a:xfrm>
                <a:off x="7493847" y="6044721"/>
                <a:ext cx="71211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24" name="Dikdörtgen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847" y="6044721"/>
                <a:ext cx="712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Dikdörtgen 24"/>
              <p:cNvSpPr/>
              <p:nvPr/>
            </p:nvSpPr>
            <p:spPr>
              <a:xfrm>
                <a:off x="8511374" y="6035908"/>
                <a:ext cx="71981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25" name="Dikdörtgen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1374" y="6035908"/>
                <a:ext cx="71981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Dikdörtgen 28"/>
              <p:cNvSpPr/>
              <p:nvPr/>
            </p:nvSpPr>
            <p:spPr>
              <a:xfrm>
                <a:off x="5714407" y="4344121"/>
                <a:ext cx="69031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29" name="Dikdörtgen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407" y="4344121"/>
                <a:ext cx="690317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Düz Bağlayıcı 50"/>
          <p:cNvCxnSpPr/>
          <p:nvPr/>
        </p:nvCxnSpPr>
        <p:spPr>
          <a:xfrm flipV="1">
            <a:off x="1683043" y="4689175"/>
            <a:ext cx="4144784" cy="1795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>
            <a:stCxn id="34" idx="3"/>
          </p:cNvCxnSpPr>
          <p:nvPr/>
        </p:nvCxnSpPr>
        <p:spPr>
          <a:xfrm>
            <a:off x="5786442" y="962048"/>
            <a:ext cx="31558" cy="49666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>
            <a:off x="5809291" y="5928724"/>
            <a:ext cx="5451566" cy="87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Dikdörtgen 32"/>
              <p:cNvSpPr/>
              <p:nvPr/>
            </p:nvSpPr>
            <p:spPr>
              <a:xfrm>
                <a:off x="10458863" y="5876972"/>
                <a:ext cx="93724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tr-TR" sz="2800" dirty="0" smtClean="0"/>
                  <a:t>/P</a:t>
                </a:r>
                <a:endParaRPr lang="tr-TR" sz="2800" dirty="0"/>
              </a:p>
            </p:txBody>
          </p:sp>
        </mc:Choice>
        <mc:Fallback xmlns="">
          <p:sp>
            <p:nvSpPr>
              <p:cNvPr id="33" name="Dikdörtgen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8863" y="5876972"/>
                <a:ext cx="937244" cy="523220"/>
              </a:xfrm>
              <a:prstGeom prst="rect">
                <a:avLst/>
              </a:prstGeom>
              <a:blipFill>
                <a:blip r:embed="rId8"/>
                <a:stretch>
                  <a:fillRect t="-11628" r="-12418" b="-3139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Dikdörtgen 33"/>
              <p:cNvSpPr/>
              <p:nvPr/>
            </p:nvSpPr>
            <p:spPr>
              <a:xfrm>
                <a:off x="5246614" y="700438"/>
                <a:ext cx="53982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i="1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34" name="Dikdörtgen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6614" y="700438"/>
                <a:ext cx="53982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Yay 34"/>
          <p:cNvSpPr/>
          <p:nvPr/>
        </p:nvSpPr>
        <p:spPr>
          <a:xfrm rot="12038230">
            <a:off x="5825962" y="-2486691"/>
            <a:ext cx="10057324" cy="7756962"/>
          </a:xfrm>
          <a:prstGeom prst="arc">
            <a:avLst>
              <a:gd name="adj1" fmla="val 16200000"/>
              <a:gd name="adj2" fmla="val 19470998"/>
            </a:avLst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Dikdörtgen 35"/>
              <p:cNvSpPr/>
              <p:nvPr/>
            </p:nvSpPr>
            <p:spPr>
              <a:xfrm>
                <a:off x="9538908" y="4881072"/>
                <a:ext cx="139474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i="1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tr-TR" sz="280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36" name="Dikdörtgen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908" y="4881072"/>
                <a:ext cx="1394741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Düz Bağlayıcı 36"/>
          <p:cNvCxnSpPr/>
          <p:nvPr/>
        </p:nvCxnSpPr>
        <p:spPr>
          <a:xfrm>
            <a:off x="7803554" y="1600564"/>
            <a:ext cx="34834" cy="4328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38"/>
          <p:cNvCxnSpPr/>
          <p:nvPr/>
        </p:nvCxnSpPr>
        <p:spPr>
          <a:xfrm flipH="1" flipV="1">
            <a:off x="5818000" y="4082511"/>
            <a:ext cx="1985554" cy="480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>
            <a:off x="8748568" y="1619541"/>
            <a:ext cx="34834" cy="4328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 flipH="1" flipV="1">
            <a:off x="5798806" y="4695782"/>
            <a:ext cx="2958471" cy="2268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Yay 26"/>
          <p:cNvSpPr/>
          <p:nvPr/>
        </p:nvSpPr>
        <p:spPr>
          <a:xfrm rot="5400000">
            <a:off x="-2285158" y="-1975267"/>
            <a:ext cx="7623889" cy="6397848"/>
          </a:xfrm>
          <a:prstGeom prst="arc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37"/>
          <p:cNvCxnSpPr/>
          <p:nvPr/>
        </p:nvCxnSpPr>
        <p:spPr>
          <a:xfrm>
            <a:off x="2865788" y="4665214"/>
            <a:ext cx="2514" cy="126351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Dikdörtgen 39"/>
              <p:cNvSpPr/>
              <p:nvPr/>
            </p:nvSpPr>
            <p:spPr>
              <a:xfrm>
                <a:off x="2520844" y="5993499"/>
                <a:ext cx="70570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40" name="Dikdörtgen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0844" y="5993499"/>
                <a:ext cx="705706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etin kutusu 2"/>
          <p:cNvSpPr txBox="1"/>
          <p:nvPr/>
        </p:nvSpPr>
        <p:spPr>
          <a:xfrm>
            <a:off x="275313" y="299863"/>
            <a:ext cx="406112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Uzun dönemde fiyatlar intibak ettiğinde ise </a:t>
            </a:r>
            <a:r>
              <a:rPr lang="tr-TR" sz="2800" i="1" dirty="0" smtClean="0"/>
              <a:t>reel</a:t>
            </a:r>
            <a:r>
              <a:rPr lang="tr-TR" sz="2800" dirty="0" smtClean="0"/>
              <a:t> para arzı tekrar azalır. Fakat nominal arz değişmediği için, kur bekleyişleri yine yüksek olur. </a:t>
            </a:r>
          </a:p>
        </p:txBody>
      </p:sp>
      <p:sp>
        <p:nvSpPr>
          <p:cNvPr id="4" name="Oval 3"/>
          <p:cNvSpPr/>
          <p:nvPr/>
        </p:nvSpPr>
        <p:spPr>
          <a:xfrm>
            <a:off x="4522304" y="4013353"/>
            <a:ext cx="134801" cy="12131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2" name="Oval 41"/>
          <p:cNvSpPr/>
          <p:nvPr/>
        </p:nvSpPr>
        <p:spPr>
          <a:xfrm>
            <a:off x="2796125" y="4634371"/>
            <a:ext cx="134801" cy="12131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44" name="Düz Bağlayıcı 43"/>
          <p:cNvCxnSpPr>
            <a:stCxn id="46" idx="0"/>
          </p:cNvCxnSpPr>
          <p:nvPr/>
        </p:nvCxnSpPr>
        <p:spPr>
          <a:xfrm>
            <a:off x="3687206" y="4002336"/>
            <a:ext cx="4555" cy="190901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Dikdörtgen 44"/>
              <p:cNvSpPr/>
              <p:nvPr/>
            </p:nvSpPr>
            <p:spPr>
              <a:xfrm>
                <a:off x="3344303" y="5976127"/>
                <a:ext cx="70570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tr-TR" sz="2800" dirty="0"/>
              </a:p>
            </p:txBody>
          </p:sp>
        </mc:Choice>
        <mc:Fallback xmlns="">
          <p:sp>
            <p:nvSpPr>
              <p:cNvPr id="45" name="Dikdörtgen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4303" y="5976127"/>
                <a:ext cx="705706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Oval 45"/>
          <p:cNvSpPr/>
          <p:nvPr/>
        </p:nvSpPr>
        <p:spPr>
          <a:xfrm>
            <a:off x="3619805" y="4002336"/>
            <a:ext cx="134801" cy="12131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Sağ Ok 8"/>
          <p:cNvSpPr/>
          <p:nvPr/>
        </p:nvSpPr>
        <p:spPr>
          <a:xfrm rot="10800000">
            <a:off x="7974179" y="5404292"/>
            <a:ext cx="668433" cy="20114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Sağ Ok 46"/>
          <p:cNvSpPr/>
          <p:nvPr/>
        </p:nvSpPr>
        <p:spPr>
          <a:xfrm rot="16200000">
            <a:off x="6036871" y="4313388"/>
            <a:ext cx="521992" cy="19296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8" name="Metin kutusu 47"/>
          <p:cNvSpPr txBox="1"/>
          <p:nvPr/>
        </p:nvSpPr>
        <p:spPr>
          <a:xfrm>
            <a:off x="8150267" y="216799"/>
            <a:ext cx="40683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Yeni denge kuru E</a:t>
            </a:r>
            <a:r>
              <a:rPr lang="tr-TR" sz="2800" baseline="30000" dirty="0" smtClean="0"/>
              <a:t>4.</a:t>
            </a:r>
          </a:p>
          <a:p>
            <a:r>
              <a:rPr lang="tr-TR" sz="2800" dirty="0" smtClean="0"/>
              <a:t>E</a:t>
            </a:r>
            <a:r>
              <a:rPr lang="tr-TR" sz="2800" baseline="30000" dirty="0" smtClean="0"/>
              <a:t>3</a:t>
            </a:r>
            <a:r>
              <a:rPr lang="tr-TR" sz="2800" dirty="0" smtClean="0"/>
              <a:t>’te «</a:t>
            </a:r>
            <a:r>
              <a:rPr lang="tr-TR" sz="2800" dirty="0" err="1" smtClean="0"/>
              <a:t>overshooting</a:t>
            </a:r>
            <a:r>
              <a:rPr lang="tr-TR" sz="2800" dirty="0" smtClean="0"/>
              <a:t>» vardı.</a:t>
            </a:r>
          </a:p>
        </p:txBody>
      </p:sp>
    </p:spTree>
    <p:extLst>
      <p:ext uri="{BB962C8B-B14F-4D97-AF65-F5344CB8AC3E}">
        <p14:creationId xmlns:p14="http://schemas.microsoft.com/office/powerpoint/2010/main" val="208729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Office Theme</vt:lpstr>
      <vt:lpstr>Para, Faiz Oranları, ve Kurlar</vt:lpstr>
      <vt:lpstr>Para Talebi</vt:lpstr>
      <vt:lpstr>Para Piyasasında Denge</vt:lpstr>
      <vt:lpstr>Para Piyasasında Denge</vt:lpstr>
      <vt:lpstr>Para arzı değişti. Fiyatlar sabit kalır mı?  Ya beklenen döviz kuru?</vt:lpstr>
      <vt:lpstr>İki Piyasayı Eşanlı Değerlendirirsek: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Para, Faiz Oranları, ve Kurlar</dc:title>
  <dc:creator>Kemal Kızılca</dc:creator>
  <cp:lastModifiedBy>Kemal Kızılca</cp:lastModifiedBy>
  <cp:revision>1</cp:revision>
  <dcterms:created xsi:type="dcterms:W3CDTF">2020-06-23T15:51:20Z</dcterms:created>
  <dcterms:modified xsi:type="dcterms:W3CDTF">2020-06-23T15:51:33Z</dcterms:modified>
</cp:coreProperties>
</file>