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7" r:id="rId2"/>
    <p:sldId id="308" r:id="rId3"/>
    <p:sldId id="258" r:id="rId4"/>
    <p:sldId id="318" r:id="rId5"/>
    <p:sldId id="319" r:id="rId6"/>
    <p:sldId id="260" r:id="rId7"/>
    <p:sldId id="265" r:id="rId8"/>
    <p:sldId id="267" r:id="rId9"/>
    <p:sldId id="27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ce Mercanoglu Taban" userId="25c1212fd68bd1f9" providerId="LiveId" clId="{6CBF1C3D-FC74-40A3-A64F-7D4F98D0D4EB}"/>
    <pc:docChg chg="modSld">
      <pc:chgData name="Birce Mercanoglu Taban" userId="25c1212fd68bd1f9" providerId="LiveId" clId="{6CBF1C3D-FC74-40A3-A64F-7D4F98D0D4EB}" dt="2021-11-28T11:57:33.627" v="4" actId="20577"/>
      <pc:docMkLst>
        <pc:docMk/>
      </pc:docMkLst>
      <pc:sldChg chg="modSp mod">
        <pc:chgData name="Birce Mercanoglu Taban" userId="25c1212fd68bd1f9" providerId="LiveId" clId="{6CBF1C3D-FC74-40A3-A64F-7D4F98D0D4EB}" dt="2021-11-28T11:57:33.627" v="4" actId="20577"/>
        <pc:sldMkLst>
          <pc:docMk/>
          <pc:sldMk cId="1164085568" sldId="318"/>
        </pc:sldMkLst>
        <pc:spChg chg="mod">
          <ac:chgData name="Birce Mercanoglu Taban" userId="25c1212fd68bd1f9" providerId="LiveId" clId="{6CBF1C3D-FC74-40A3-A64F-7D4F98D0D4EB}" dt="2021-11-28T11:57:33.627" v="4" actId="20577"/>
          <ac:spMkLst>
            <pc:docMk/>
            <pc:sldMk cId="1164085568" sldId="31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11/28/2021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A16AA21-1863-4931-97CB-99D0A168701B}"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772C379-9A7C-4C87-A116-CBE9F58B04C5}" type="datetimeFigureOut">
              <a:rPr lang="en-US" dirty="0"/>
              <a:t>11/28/2021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11/28/2021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1966913"/>
            <a:ext cx="7488832" cy="4538999"/>
          </a:xfrm>
        </p:spPr>
        <p:txBody>
          <a:bodyPr>
            <a:noAutofit/>
          </a:bodyPr>
          <a:lstStyle/>
          <a:p>
            <a:pPr algn="ctr"/>
            <a:r>
              <a:rPr lang="tr-TR" sz="5400" dirty="0"/>
              <a:t>SÜT ENDÜSTRİSİNDE İŞLEM MÜHENDİSLİĞİ</a:t>
            </a:r>
            <a:br>
              <a:rPr lang="tr-TR" sz="5400" dirty="0"/>
            </a:br>
            <a:br>
              <a:rPr lang="tr-TR" sz="5400" dirty="0">
                <a:solidFill>
                  <a:schemeClr val="tx1"/>
                </a:solidFill>
              </a:rPr>
            </a:br>
            <a:r>
              <a:rPr lang="tr-TR" sz="1100" b="1" dirty="0">
                <a:solidFill>
                  <a:schemeClr val="tx1"/>
                </a:solidFill>
                <a:latin typeface="Arial" panose="020B0604020202020204" pitchFamily="34" charset="0"/>
              </a:rPr>
              <a:t>Ders kapsamında sunulan slaytlardaki tüm yazılı ve görsel materyaller; Singh, R.P. Ve </a:t>
            </a:r>
            <a:r>
              <a:rPr lang="tr-TR" sz="1100" b="1" dirty="0" err="1">
                <a:solidFill>
                  <a:schemeClr val="tx1"/>
                </a:solidFill>
                <a:latin typeface="Arial" panose="020B0604020202020204" pitchFamily="34" charset="0"/>
              </a:rPr>
              <a:t>Heldman</a:t>
            </a:r>
            <a:r>
              <a:rPr lang="tr-TR" sz="1100" b="1" dirty="0">
                <a:solidFill>
                  <a:schemeClr val="tx1"/>
                </a:solidFill>
                <a:latin typeface="Arial" panose="020B0604020202020204" pitchFamily="34" charset="0"/>
              </a:rPr>
              <a:t> D.R. 2</a:t>
            </a:r>
            <a:r>
              <a:rPr lang="en-US" sz="1100" b="1" dirty="0">
                <a:solidFill>
                  <a:schemeClr val="tx1"/>
                </a:solidFill>
                <a:latin typeface="Arial" panose="020B0604020202020204" pitchFamily="34" charset="0"/>
              </a:rPr>
              <a:t>0</a:t>
            </a:r>
            <a:r>
              <a:rPr lang="tr-TR" sz="1100" b="1" dirty="0">
                <a:solidFill>
                  <a:schemeClr val="tx1"/>
                </a:solidFill>
                <a:latin typeface="Arial" panose="020B0604020202020204" pitchFamily="34" charset="0"/>
              </a:rPr>
              <a:t>14</a:t>
            </a:r>
            <a:r>
              <a:rPr lang="en-US"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5</a:t>
            </a:r>
            <a:r>
              <a:rPr lang="en-US" sz="1100" b="1" dirty="0" err="1">
                <a:solidFill>
                  <a:schemeClr val="tx1"/>
                </a:solidFill>
                <a:latin typeface="Arial" panose="020B0604020202020204" pitchFamily="34" charset="0"/>
              </a:rPr>
              <a:t>th</a:t>
            </a:r>
            <a:r>
              <a:rPr lang="en-US" sz="1100" b="1" dirty="0">
                <a:solidFill>
                  <a:schemeClr val="tx1"/>
                </a:solidFill>
                <a:latin typeface="Arial" panose="020B0604020202020204" pitchFamily="34" charset="0"/>
              </a:rPr>
              <a:t> Edition,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Elsevier</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Inc</a:t>
            </a:r>
            <a:r>
              <a:rPr lang="tr-TR" sz="1100" b="1" dirty="0">
                <a:solidFill>
                  <a:schemeClr val="tx1"/>
                </a:solidFill>
                <a:latin typeface="Arial" panose="020B0604020202020204" pitchFamily="34" charset="0"/>
              </a:rPr>
              <a:t>.</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Oxford</a:t>
            </a:r>
            <a:r>
              <a:rPr lang="en-US" sz="1100" b="1" dirty="0">
                <a:solidFill>
                  <a:schemeClr val="tx1"/>
                </a:solidFill>
                <a:latin typeface="Arial" panose="020B0604020202020204" pitchFamily="34" charset="0"/>
              </a:rPr>
              <a:t>, the U</a:t>
            </a:r>
            <a:r>
              <a:rPr lang="tr-TR" sz="1100" b="1" dirty="0">
                <a:solidFill>
                  <a:schemeClr val="tx1"/>
                </a:solidFill>
                <a:latin typeface="Arial" panose="020B0604020202020204" pitchFamily="34" charset="0"/>
              </a:rPr>
              <a:t>K</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869</a:t>
            </a:r>
            <a:r>
              <a:rPr lang="en-US" sz="1100" b="1" dirty="0">
                <a:solidFill>
                  <a:schemeClr val="tx1"/>
                </a:solidFill>
                <a:latin typeface="Arial" panose="020B0604020202020204" pitchFamily="34" charset="0"/>
              </a:rPr>
              <a:t> pages. ISBN: 978-</a:t>
            </a:r>
            <a:r>
              <a:rPr lang="tr-TR" sz="1100" b="1" dirty="0">
                <a:solidFill>
                  <a:schemeClr val="tx1"/>
                </a:solidFill>
                <a:latin typeface="Arial" panose="020B0604020202020204" pitchFamily="34" charset="0"/>
              </a:rPr>
              <a:t>0-12-388530-9 ve Baysal, T., </a:t>
            </a:r>
            <a:r>
              <a:rPr lang="tr-TR" sz="1100" b="1" dirty="0" err="1">
                <a:solidFill>
                  <a:schemeClr val="tx1"/>
                </a:solidFill>
                <a:latin typeface="Arial" panose="020B0604020202020204" pitchFamily="34" charset="0"/>
              </a:rPr>
              <a:t>İçier</a:t>
            </a:r>
            <a:r>
              <a:rPr lang="tr-TR" sz="1100" b="1" dirty="0">
                <a:solidFill>
                  <a:schemeClr val="tx1"/>
                </a:solidFill>
                <a:latin typeface="Arial" panose="020B0604020202020204" pitchFamily="34" charset="0"/>
              </a:rPr>
              <a:t>, F. (Çeviri Editörleri). 2020. Gıda Mühendisliğine Giriş (Singh, R.P. ve </a:t>
            </a:r>
            <a:r>
              <a:rPr lang="tr-TR" sz="1100" b="1" dirty="0" err="1">
                <a:solidFill>
                  <a:schemeClr val="tx1"/>
                </a:solidFill>
                <a:latin typeface="Arial" panose="020B0604020202020204" pitchFamily="34" charset="0"/>
              </a:rPr>
              <a:t>Heidman</a:t>
            </a:r>
            <a:r>
              <a:rPr lang="tr-TR" sz="1100" b="1" dirty="0">
                <a:solidFill>
                  <a:schemeClr val="tx1"/>
                </a:solidFill>
                <a:latin typeface="Arial" panose="020B0604020202020204" pitchFamily="34" charset="0"/>
              </a:rPr>
              <a:t>, R.,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tr-TR" sz="1100" b="1" dirty="0">
                <a:solidFill>
                  <a:schemeClr val="tx1"/>
                </a:solidFill>
                <a:latin typeface="Arial" panose="020B0604020202020204" pitchFamily="34" charset="0"/>
              </a:rPr>
              <a:t> 5. Basımından Çeviri), Nobel Akademik Yayıncılık. Türkiye, 864 sayfa. ISBN: </a:t>
            </a:r>
            <a:r>
              <a:rPr lang="tr-TR" sz="1100" b="1" dirty="0">
                <a:solidFill>
                  <a:schemeClr val="bg1"/>
                </a:solidFill>
                <a:latin typeface="Arial" panose="020B0604020202020204" pitchFamily="34" charset="0"/>
              </a:rPr>
              <a:t>978-605-320-151-9.</a:t>
            </a:r>
            <a:br>
              <a:rPr lang="tr-TR" sz="1800" dirty="0">
                <a:latin typeface="Verdana" panose="020B0604030504040204" pitchFamily="34" charset="0"/>
                <a:ea typeface="Times New Roman" panose="02020603050405020304" pitchFamily="18" charset="0"/>
                <a:cs typeface="Times New Roman" panose="02020603050405020304" pitchFamily="18" charset="0"/>
              </a:rPr>
            </a:br>
            <a:r>
              <a:rPr lang="tr-TR" sz="1100" b="1" dirty="0">
                <a:solidFill>
                  <a:schemeClr val="bg1"/>
                </a:solidFill>
                <a:latin typeface="Arial" panose="020B0604020202020204" pitchFamily="34" charset="0"/>
              </a:rPr>
              <a:t>künyeli kitaplardan alınmıştır.</a:t>
            </a:r>
            <a:br>
              <a:rPr lang="ru-RU" sz="5400" b="1" kern="0" dirty="0">
                <a:solidFill>
                  <a:schemeClr val="bg1"/>
                </a:solidFill>
              </a:rPr>
            </a:br>
            <a:r>
              <a:rPr lang="tr-TR" sz="5400" b="1" kern="0" dirty="0">
                <a:solidFill>
                  <a:schemeClr val="bg1"/>
                </a:solidFill>
              </a:rPr>
              <a:t> </a:t>
            </a:r>
            <a:endParaRPr lang="tr-TR" sz="5400" dirty="0">
              <a:solidFill>
                <a:schemeClr val="bg1"/>
              </a:solidFill>
            </a:endParaRPr>
          </a:p>
        </p:txBody>
      </p:sp>
    </p:spTree>
    <p:extLst>
      <p:ext uri="{BB962C8B-B14F-4D97-AF65-F5344CB8AC3E}">
        <p14:creationId xmlns:p14="http://schemas.microsoft.com/office/powerpoint/2010/main" val="1848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495601" y="836713"/>
            <a:ext cx="5349185" cy="1202485"/>
          </a:xfrm>
        </p:spPr>
        <p:txBody>
          <a:bodyPr>
            <a:normAutofit/>
          </a:bodyPr>
          <a:lstStyle/>
          <a:p>
            <a:r>
              <a:rPr lang="tr-TR" sz="3600" b="1" dirty="0">
                <a:solidFill>
                  <a:schemeClr val="tx1"/>
                </a:solidFill>
                <a:latin typeface="Arial" pitchFamily="34" charset="0"/>
                <a:cs typeface="Arial" pitchFamily="34" charset="0"/>
              </a:rPr>
              <a:t>MATERYAL DENKLİĞİ</a:t>
            </a:r>
          </a:p>
        </p:txBody>
      </p:sp>
      <p:sp>
        <p:nvSpPr>
          <p:cNvPr id="3" name="İçerik Yer Tutucusu 2"/>
          <p:cNvSpPr>
            <a:spLocks noGrp="1"/>
          </p:cNvSpPr>
          <p:nvPr>
            <p:ph idx="1"/>
          </p:nvPr>
        </p:nvSpPr>
        <p:spPr>
          <a:xfrm>
            <a:off x="1209675" y="2119257"/>
            <a:ext cx="9829800" cy="3603812"/>
          </a:xfrm>
        </p:spPr>
        <p:txBody>
          <a:bodyPr>
            <a:noAutofit/>
          </a:bodyPr>
          <a:lstStyle/>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Materyal denkliği, bir donanımın pompa veya </a:t>
            </a:r>
            <a:r>
              <a:rPr lang="tr-TR" dirty="0" err="1">
                <a:latin typeface="Arial" pitchFamily="34" charset="0"/>
                <a:cs typeface="Arial" pitchFamily="34" charset="0"/>
              </a:rPr>
              <a:t>homojenizatör</a:t>
            </a:r>
            <a:r>
              <a:rPr lang="tr-TR" dirty="0">
                <a:latin typeface="Arial" pitchFamily="34" charset="0"/>
                <a:cs typeface="Arial" pitchFamily="34" charset="0"/>
              </a:rPr>
              <a:t> gibi herhangi bireysel bir parçasının olduğu kadar farklı işleme üniteleri içeren bir işletmenin tamamını değerlendirmek için çok kullanışlıdır. Hammaddenin, ürün akımlarının ve yan ürün akımlarının kompozisyonlar materyal denklikleri ile değerlendirilmektedir.</a:t>
            </a:r>
          </a:p>
        </p:txBody>
      </p:sp>
    </p:spTree>
    <p:extLst>
      <p:ext uri="{BB962C8B-B14F-4D97-AF65-F5344CB8AC3E}">
        <p14:creationId xmlns:p14="http://schemas.microsoft.com/office/powerpoint/2010/main" val="74742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1328738" y="836712"/>
                <a:ext cx="9563100" cy="5328592"/>
              </a:xfrm>
            </p:spPr>
            <p:txBody>
              <a:bodyPr>
                <a:noAutofit/>
              </a:bodyPr>
              <a:lstStyle/>
              <a:p>
                <a:pPr marL="0" indent="0">
                  <a:buNone/>
                </a:pPr>
                <a:r>
                  <a:rPr lang="tr-TR" dirty="0">
                    <a:latin typeface="Arial" pitchFamily="34" charset="0"/>
                    <a:cs typeface="Arial" pitchFamily="34" charset="0"/>
                  </a:rPr>
                  <a:t>Aşağıdaki basamaklar, organize bir şekilde materyal denkliğini gerçekleştirmek için kullanılabilir.</a:t>
                </a:r>
              </a:p>
              <a:p>
                <a:pPr marL="0" indent="0">
                  <a:buNone/>
                </a:pPr>
                <a:endParaRPr lang="tr-TR" dirty="0">
                  <a:latin typeface="Arial" pitchFamily="34" charset="0"/>
                  <a:cs typeface="Arial" pitchFamily="34" charset="0"/>
                </a:endParaRPr>
              </a:p>
              <a:p>
                <a:pPr marL="0" indent="0">
                  <a:buNone/>
                </a:pPr>
                <a:r>
                  <a:rPr lang="tr-TR" dirty="0">
                    <a:solidFill>
                      <a:srgbClr val="FF0000"/>
                    </a:solidFill>
                    <a:latin typeface="Arial" pitchFamily="34" charset="0"/>
                    <a:cs typeface="Arial" pitchFamily="34" charset="0"/>
                  </a:rPr>
                  <a:t>1.</a:t>
                </a:r>
                <a:r>
                  <a:rPr lang="tr-TR" dirty="0">
                    <a:latin typeface="Arial" pitchFamily="34" charset="0"/>
                    <a:cs typeface="Arial" pitchFamily="34" charset="0"/>
                  </a:rPr>
                  <a:t> Problemin kurulumundan yararlanarak, tüm giren ve çıkan akımların kütleleri ve kompozisyonları hakkındaki tüm bilinen verileri toplayın.</a:t>
                </a:r>
              </a:p>
              <a:p>
                <a:pPr marL="0" indent="0">
                  <a:buNone/>
                </a:pPr>
                <a:r>
                  <a:rPr lang="tr-TR" dirty="0">
                    <a:solidFill>
                      <a:srgbClr val="FF0000"/>
                    </a:solidFill>
                    <a:latin typeface="Arial" pitchFamily="34" charset="0"/>
                    <a:cs typeface="Arial" pitchFamily="34" charset="0"/>
                  </a:rPr>
                  <a:t>2. </a:t>
                </a:r>
                <a:r>
                  <a:rPr lang="tr-TR" dirty="0">
                    <a:latin typeface="Arial" pitchFamily="34" charset="0"/>
                    <a:cs typeface="Arial" pitchFamily="34" charset="0"/>
                  </a:rPr>
                  <a:t>Giren ve çıkan akımları uygun bir şekilde tanımlayarak işlemi gösterecek bir blok diyagram çiziniz.</a:t>
                </a:r>
              </a:p>
              <a:p>
                <a:pPr marL="0" indent="0">
                  <a:buNone/>
                </a:pPr>
                <a:r>
                  <a:rPr lang="tr-TR" dirty="0">
                    <a:solidFill>
                      <a:srgbClr val="FF0000"/>
                    </a:solidFill>
                    <a:latin typeface="Arial" pitchFamily="34" charset="0"/>
                    <a:cs typeface="Arial" pitchFamily="34" charset="0"/>
                  </a:rPr>
                  <a:t>3. </a:t>
                </a:r>
                <a:r>
                  <a:rPr lang="tr-TR" dirty="0">
                    <a:latin typeface="Arial" pitchFamily="34" charset="0"/>
                    <a:cs typeface="Arial" pitchFamily="34" charset="0"/>
                  </a:rPr>
                  <a:t>Tüm bilinen verileri blok diyagram üzerinde gösteriniz.</a:t>
                </a:r>
              </a:p>
              <a:p>
                <a:pPr marL="0" indent="0">
                  <a:buNone/>
                </a:pPr>
                <a:r>
                  <a:rPr lang="tr-TR" dirty="0">
                    <a:solidFill>
                      <a:srgbClr val="FF0000"/>
                    </a:solidFill>
                    <a:latin typeface="Arial" pitchFamily="34" charset="0"/>
                    <a:cs typeface="Arial" pitchFamily="34" charset="0"/>
                  </a:rPr>
                  <a:t>4. </a:t>
                </a:r>
                <a:r>
                  <a:rPr lang="tr-TR" dirty="0">
                    <a:latin typeface="Arial" pitchFamily="34" charset="0"/>
                    <a:cs typeface="Arial" pitchFamily="34" charset="0"/>
                  </a:rPr>
                  <a:t>Hesaplamalarınız için uygun bir temel (örneğin kütle veya süre)seçiniz. Temelin seçimi hesaplamaların kolaylığına bağlıdır.</a:t>
                </a:r>
              </a:p>
              <a:p>
                <a:pPr marL="0" indent="0">
                  <a:buNone/>
                </a:pPr>
                <a:r>
                  <a:rPr lang="tr-TR" dirty="0">
                    <a:solidFill>
                      <a:srgbClr val="FF0000"/>
                    </a:solidFill>
                    <a:latin typeface="Arial" pitchFamily="34" charset="0"/>
                    <a:cs typeface="Arial" pitchFamily="34" charset="0"/>
                  </a:rPr>
                  <a:t>5. </a:t>
                </a:r>
                <a14:m>
                  <m:oMath xmlns:m="http://schemas.openxmlformats.org/officeDocument/2006/math">
                    <m:r>
                      <a:rPr lang="tr-TR" i="1" smtClean="0">
                        <a:solidFill>
                          <a:schemeClr val="tx1"/>
                        </a:solidFill>
                        <a:latin typeface="Cambria Math"/>
                        <a:ea typeface="Cambria Math"/>
                        <a:cs typeface="Times New Roman" pitchFamily="18" charset="0"/>
                      </a:rPr>
                      <m:t>ṁ</m:t>
                    </m:r>
                    <m:r>
                      <a:rPr lang="tr-TR" b="0" i="1" baseline="-25000" smtClean="0">
                        <a:solidFill>
                          <a:schemeClr val="tx1"/>
                        </a:solidFill>
                        <a:latin typeface="Cambria Math"/>
                        <a:ea typeface="Cambria Math"/>
                        <a:cs typeface="Times New Roman" pitchFamily="18" charset="0"/>
                      </a:rPr>
                      <m:t>𝑔𝑖𝑟𝑒𝑛</m:t>
                    </m:r>
                    <m:r>
                      <a:rPr lang="tr-TR" b="0" i="1" smtClean="0">
                        <a:solidFill>
                          <a:schemeClr val="tx1"/>
                        </a:solidFill>
                        <a:latin typeface="Cambria Math"/>
                        <a:ea typeface="Cambria Math"/>
                        <a:cs typeface="Times New Roman" pitchFamily="18" charset="0"/>
                      </a:rPr>
                      <m:t>−ṁ</m:t>
                    </m:r>
                    <m:r>
                      <a:rPr lang="tr-TR" b="0" i="1" baseline="-25000" smtClean="0">
                        <a:solidFill>
                          <a:schemeClr val="tx1"/>
                        </a:solidFill>
                        <a:latin typeface="Cambria Math"/>
                        <a:ea typeface="Cambria Math"/>
                        <a:cs typeface="Times New Roman" pitchFamily="18" charset="0"/>
                      </a:rPr>
                      <m:t>ç</m:t>
                    </m:r>
                    <m:r>
                      <a:rPr lang="tr-TR" b="0" i="1" baseline="-25000" smtClean="0">
                        <a:solidFill>
                          <a:schemeClr val="tx1"/>
                        </a:solidFill>
                        <a:latin typeface="Cambria Math"/>
                        <a:ea typeface="Cambria Math"/>
                        <a:cs typeface="Times New Roman" pitchFamily="18" charset="0"/>
                      </a:rPr>
                      <m:t>𝚤𝑘𝑎𝑛</m:t>
                    </m:r>
                    <m:r>
                      <a:rPr lang="tr-TR" b="0" i="1" smtClean="0">
                        <a:solidFill>
                          <a:schemeClr val="tx1"/>
                        </a:solidFill>
                        <a:latin typeface="Cambria Math"/>
                        <a:ea typeface="Cambria Math"/>
                        <a:cs typeface="Times New Roman" pitchFamily="18" charset="0"/>
                      </a:rPr>
                      <m:t>=</m:t>
                    </m:r>
                    <m:f>
                      <m:fPr>
                        <m:ctrlPr>
                          <a:rPr lang="tr-TR" b="0" i="1" smtClean="0">
                            <a:solidFill>
                              <a:schemeClr val="tx1"/>
                            </a:solidFill>
                            <a:latin typeface="Cambria Math" panose="02040503050406030204" pitchFamily="18" charset="0"/>
                            <a:ea typeface="Cambria Math"/>
                            <a:cs typeface="Times New Roman" pitchFamily="18" charset="0"/>
                          </a:rPr>
                        </m:ctrlPr>
                      </m:fPr>
                      <m:num>
                        <m:r>
                          <a:rPr lang="tr-TR" b="0" i="1" smtClean="0">
                            <a:solidFill>
                              <a:schemeClr val="tx1"/>
                            </a:solidFill>
                            <a:latin typeface="Cambria Math"/>
                            <a:ea typeface="Cambria Math"/>
                            <a:cs typeface="Times New Roman" pitchFamily="18" charset="0"/>
                          </a:rPr>
                          <m:t>𝑑𝑚</m:t>
                        </m:r>
                        <m:r>
                          <a:rPr lang="tr-TR" b="0" i="1" baseline="-25000" smtClean="0">
                            <a:solidFill>
                              <a:schemeClr val="tx1"/>
                            </a:solidFill>
                            <a:latin typeface="Cambria Math"/>
                            <a:ea typeface="Cambria Math"/>
                            <a:cs typeface="Times New Roman" pitchFamily="18" charset="0"/>
                          </a:rPr>
                          <m:t>𝑠𝑖𝑠𝑡𝑒𝑚</m:t>
                        </m:r>
                      </m:num>
                      <m:den>
                        <m:r>
                          <a:rPr lang="tr-TR" b="0" i="1" smtClean="0">
                            <a:solidFill>
                              <a:schemeClr val="tx1"/>
                            </a:solidFill>
                            <a:latin typeface="Cambria Math"/>
                            <a:ea typeface="Cambria Math"/>
                            <a:cs typeface="Times New Roman" pitchFamily="18" charset="0"/>
                          </a:rPr>
                          <m:t>𝑑𝑡</m:t>
                        </m:r>
                      </m:den>
                    </m:f>
                  </m:oMath>
                </a14:m>
                <a:r>
                  <a:rPr lang="tr-TR" dirty="0">
                    <a:solidFill>
                      <a:schemeClr val="tx1"/>
                    </a:solidFill>
                    <a:latin typeface="Arial" pitchFamily="34" charset="0"/>
                    <a:cs typeface="Arial" pitchFamily="34" charset="0"/>
                  </a:rPr>
                  <a:t> </a:t>
                </a:r>
                <a:r>
                  <a:rPr lang="tr-TR" dirty="0">
                    <a:latin typeface="Arial" pitchFamily="34" charset="0"/>
                    <a:cs typeface="Arial" pitchFamily="34" charset="0"/>
                  </a:rPr>
                  <a:t>e</a:t>
                </a:r>
                <a:r>
                  <a:rPr lang="tr-TR" dirty="0">
                    <a:solidFill>
                      <a:schemeClr val="tx1"/>
                    </a:solidFill>
                    <a:latin typeface="Arial" pitchFamily="34" charset="0"/>
                    <a:cs typeface="Arial" pitchFamily="34" charset="0"/>
                  </a:rPr>
                  <a:t>şitliği kullanarak, bilinmeyenleri</a:t>
                </a:r>
                <a:r>
                  <a:rPr lang="tr-TR" dirty="0">
                    <a:latin typeface="Arial" pitchFamily="34" charset="0"/>
                    <a:cs typeface="Arial" pitchFamily="34" charset="0"/>
                  </a:rPr>
                  <a:t> hesaplamak için seçilen temel cinsinden materyal denkliğini yazınız. Her bir bilinmeyen için bağımsız bir materyal denkliği gereklidir.</a:t>
                </a:r>
              </a:p>
              <a:p>
                <a:pPr marL="0" indent="0">
                  <a:buNone/>
                </a:pPr>
                <a:r>
                  <a:rPr lang="tr-TR" dirty="0">
                    <a:solidFill>
                      <a:srgbClr val="FF0000"/>
                    </a:solidFill>
                    <a:latin typeface="Arial" pitchFamily="34" charset="0"/>
                    <a:cs typeface="Arial" pitchFamily="34" charset="0"/>
                  </a:rPr>
                  <a:t>6. </a:t>
                </a:r>
                <a:r>
                  <a:rPr lang="tr-TR" dirty="0">
                    <a:latin typeface="Arial" pitchFamily="34" charset="0"/>
                    <a:cs typeface="Arial" pitchFamily="34" charset="0"/>
                  </a:rPr>
                  <a:t>Bilinmeyenleri belirlemek için materyal denkliklerini çözünüz.</a:t>
                </a:r>
                <a:endParaRPr lang="tr-TR" dirty="0">
                  <a:solidFill>
                    <a:srgbClr val="FF0000"/>
                  </a:solidFill>
                  <a:latin typeface="Arial" pitchFamily="34" charset="0"/>
                  <a:cs typeface="Arial" pitchFamily="34" charset="0"/>
                </a:endParaRPr>
              </a:p>
              <a:p>
                <a:pPr marL="0" indent="0">
                  <a:buNone/>
                </a:pPr>
                <a:endParaRPr lang="tr-TR" dirty="0">
                  <a:latin typeface="Arial" pitchFamily="34" charset="0"/>
                  <a:cs typeface="Arial" pitchFamily="34" charset="0"/>
                </a:endParaRPr>
              </a:p>
              <a:p>
                <a:pPr marL="514350" indent="-514350">
                  <a:buAutoNum type="arabicPeriod"/>
                </a:pPr>
                <a:endParaRPr lang="tr-TR" sz="2800" dirty="0">
                  <a:latin typeface="Times New Roman" pitchFamily="18" charset="0"/>
                  <a:cs typeface="Times New Roman" pitchFamily="18" charset="0"/>
                </a:endParaRP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1328738" y="836712"/>
                <a:ext cx="9563100" cy="5328592"/>
              </a:xfrm>
              <a:blipFill>
                <a:blip r:embed="rId2"/>
                <a:stretch>
                  <a:fillRect l="-701" t="-1030" r="-829"/>
                </a:stretch>
              </a:blipFill>
            </p:spPr>
            <p:txBody>
              <a:bodyPr/>
              <a:lstStyle/>
              <a:p>
                <a:r>
                  <a:rPr lang="tr-TR">
                    <a:noFill/>
                  </a:rPr>
                  <a:t> </a:t>
                </a:r>
              </a:p>
            </p:txBody>
          </p:sp>
        </mc:Fallback>
      </mc:AlternateContent>
    </p:spTree>
    <p:extLst>
      <p:ext uri="{BB962C8B-B14F-4D97-AF65-F5344CB8AC3E}">
        <p14:creationId xmlns:p14="http://schemas.microsoft.com/office/powerpoint/2010/main" val="175075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1343025" y="620688"/>
                <a:ext cx="10258425" cy="5544616"/>
              </a:xfrm>
            </p:spPr>
            <p:txBody>
              <a:bodyPr>
                <a:normAutofit lnSpcReduction="10000"/>
              </a:bodyPr>
              <a:lstStyle/>
              <a:p>
                <a:pPr marL="0" indent="0">
                  <a:buNone/>
                </a:pPr>
                <a:r>
                  <a:rPr lang="tr-TR" u="sng" dirty="0">
                    <a:solidFill>
                      <a:schemeClr val="accent1">
                        <a:lumMod val="75000"/>
                      </a:schemeClr>
                    </a:solidFill>
                    <a:latin typeface="Arial" pitchFamily="34" charset="0"/>
                    <a:cs typeface="Arial" pitchFamily="34" charset="0"/>
                  </a:rPr>
                  <a:t>SORU:</a:t>
                </a:r>
              </a:p>
              <a:p>
                <a:pPr marL="0" indent="0">
                  <a:buNone/>
                </a:pPr>
                <a:r>
                  <a:rPr lang="tr-TR" dirty="0">
                    <a:latin typeface="Arial" pitchFamily="34" charset="0"/>
                    <a:cs typeface="Arial" pitchFamily="34" charset="0"/>
                  </a:rPr>
                  <a:t>Bir ocakta, karbonun %95’i karbon dioksite ve geri kalanı karbon monoksite dönüştürülmektedir. Materyal denkliği yaparak ocağı terk eden baca gazındaki gazların miktarlarını öngörünüz.</a:t>
                </a:r>
              </a:p>
              <a:p>
                <a:pPr marL="0" indent="0">
                  <a:buNone/>
                </a:pPr>
                <a:endParaRPr lang="tr-TR" dirty="0">
                  <a:latin typeface="Arial" pitchFamily="34" charset="0"/>
                  <a:cs typeface="Arial" pitchFamily="34" charset="0"/>
                </a:endParaRPr>
              </a:p>
              <a:p>
                <a:pPr marL="0" indent="0">
                  <a:buNone/>
                </a:pPr>
                <a:r>
                  <a:rPr lang="tr-TR" b="1" dirty="0">
                    <a:latin typeface="Arial" pitchFamily="34" charset="0"/>
                    <a:cs typeface="Arial" pitchFamily="34" charset="0"/>
                  </a:rPr>
                  <a:t>Verilenler</a:t>
                </a:r>
              </a:p>
              <a:p>
                <a:pPr marL="0" indent="0">
                  <a:buNone/>
                </a:pPr>
                <a:r>
                  <a:rPr lang="tr-TR" dirty="0">
                    <a:latin typeface="Arial" pitchFamily="34" charset="0"/>
                    <a:cs typeface="Arial" pitchFamily="34" charset="0"/>
                  </a:rPr>
                  <a:t>CO</a:t>
                </a:r>
                <a:r>
                  <a:rPr lang="tr-TR" baseline="-25000" dirty="0">
                    <a:latin typeface="Arial" pitchFamily="34" charset="0"/>
                    <a:cs typeface="Arial" pitchFamily="34" charset="0"/>
                  </a:rPr>
                  <a:t>2</a:t>
                </a:r>
                <a:r>
                  <a:rPr lang="tr-TR" dirty="0">
                    <a:latin typeface="Arial" pitchFamily="34" charset="0"/>
                    <a:cs typeface="Arial" pitchFamily="34" charset="0"/>
                  </a:rPr>
                  <a:t> ‘ye dönüşen karbon = %95</a:t>
                </a:r>
              </a:p>
              <a:p>
                <a:pPr marL="0" indent="0">
                  <a:buNone/>
                </a:pPr>
                <a:r>
                  <a:rPr lang="tr-TR" dirty="0">
                    <a:latin typeface="Arial" pitchFamily="34" charset="0"/>
                    <a:cs typeface="Arial" pitchFamily="34" charset="0"/>
                  </a:rPr>
                  <a:t>CO ‘e dönüşen karbon = %5</a:t>
                </a:r>
              </a:p>
              <a:p>
                <a:pPr marL="0" indent="0">
                  <a:buNone/>
                </a:pPr>
                <a:endParaRPr lang="tr-TR" dirty="0">
                  <a:latin typeface="Arial" pitchFamily="34" charset="0"/>
                  <a:cs typeface="Arial" pitchFamily="34" charset="0"/>
                </a:endParaRPr>
              </a:p>
              <a:p>
                <a:pPr marL="0" indent="0">
                  <a:buNone/>
                </a:pPr>
                <a:r>
                  <a:rPr lang="tr-TR" b="1" dirty="0">
                    <a:latin typeface="Arial" pitchFamily="34" charset="0"/>
                    <a:cs typeface="Arial" pitchFamily="34" charset="0"/>
                  </a:rPr>
                  <a:t>Çözüm</a:t>
                </a:r>
              </a:p>
              <a:p>
                <a:pPr marL="0" indent="0">
                  <a:buNone/>
                </a:pPr>
                <a:r>
                  <a:rPr lang="tr-TR" b="1" dirty="0">
                    <a:latin typeface="Arial" pitchFamily="34" charset="0"/>
                    <a:cs typeface="Arial" pitchFamily="34" charset="0"/>
                  </a:rPr>
                  <a:t>1.</a:t>
                </a:r>
                <a:r>
                  <a:rPr lang="tr-TR" dirty="0">
                    <a:latin typeface="Arial" pitchFamily="34" charset="0"/>
                    <a:cs typeface="Arial" pitchFamily="34" charset="0"/>
                  </a:rPr>
                  <a:t> Temel 1 kg Karbondur.</a:t>
                </a:r>
              </a:p>
              <a:p>
                <a:pPr marL="0" indent="0">
                  <a:buNone/>
                </a:pPr>
                <a:r>
                  <a:rPr lang="tr-TR" b="1" dirty="0">
                    <a:latin typeface="Arial" pitchFamily="34" charset="0"/>
                    <a:cs typeface="Arial" pitchFamily="34" charset="0"/>
                  </a:rPr>
                  <a:t>2.</a:t>
                </a:r>
                <a:r>
                  <a:rPr lang="tr-TR" dirty="0">
                    <a:latin typeface="Arial" pitchFamily="34" charset="0"/>
                    <a:cs typeface="Arial" pitchFamily="34" charset="0"/>
                  </a:rPr>
                  <a:t> Yanma eşitlikleri,</a:t>
                </a:r>
              </a:p>
              <a:p>
                <a:pPr marL="0" indent="0">
                  <a:buNone/>
                </a:pPr>
                <a:r>
                  <a:rPr lang="tr-TR" b="1" dirty="0">
                    <a:latin typeface="Arial" pitchFamily="34" charset="0"/>
                    <a:cs typeface="Arial" pitchFamily="34" charset="0"/>
                  </a:rPr>
                  <a:t>                                  </a:t>
                </a:r>
                <a:r>
                  <a:rPr lang="tr-TR" dirty="0">
                    <a:latin typeface="Arial" pitchFamily="34" charset="0"/>
                    <a:cs typeface="Arial" pitchFamily="34" charset="0"/>
                  </a:rPr>
                  <a:t>C + O</a:t>
                </a:r>
                <a:r>
                  <a:rPr lang="tr-TR" baseline="-25000" dirty="0">
                    <a:latin typeface="Arial" pitchFamily="34" charset="0"/>
                    <a:cs typeface="Arial" pitchFamily="34" charset="0"/>
                  </a:rPr>
                  <a:t>2</a:t>
                </a:r>
                <a:r>
                  <a:rPr lang="tr-TR" dirty="0">
                    <a:latin typeface="Arial" pitchFamily="34" charset="0"/>
                    <a:cs typeface="Arial" pitchFamily="34" charset="0"/>
                  </a:rPr>
                  <a:t> = CO</a:t>
                </a:r>
                <a:r>
                  <a:rPr lang="tr-TR" baseline="-25000" dirty="0">
                    <a:latin typeface="Arial" pitchFamily="34" charset="0"/>
                    <a:cs typeface="Arial" pitchFamily="34" charset="0"/>
                  </a:rPr>
                  <a:t>2</a:t>
                </a:r>
              </a:p>
              <a:p>
                <a:pPr marL="0" indent="0">
                  <a:buNone/>
                </a:pPr>
                <a:r>
                  <a:rPr lang="tr-TR" b="1" baseline="-25000" dirty="0">
                    <a:latin typeface="Arial" pitchFamily="34" charset="0"/>
                    <a:cs typeface="Arial" pitchFamily="34" charset="0"/>
                  </a:rPr>
                  <a:t> </a:t>
                </a:r>
                <a:r>
                  <a:rPr lang="tr-TR" b="1" dirty="0">
                    <a:latin typeface="Arial" pitchFamily="34" charset="0"/>
                    <a:cs typeface="Arial" pitchFamily="34" charset="0"/>
                  </a:rPr>
                  <a:t>                                 </a:t>
                </a:r>
                <a:r>
                  <a:rPr lang="tr-TR" dirty="0">
                    <a:latin typeface="Arial" pitchFamily="34" charset="0"/>
                    <a:cs typeface="Arial" pitchFamily="34" charset="0"/>
                  </a:rPr>
                  <a:t>C + </a:t>
                </a:r>
                <a14:m>
                  <m:oMath xmlns:m="http://schemas.openxmlformats.org/officeDocument/2006/math">
                    <m:f>
                      <m:fPr>
                        <m:ctrlPr>
                          <a:rPr lang="tr-TR" i="1">
                            <a:latin typeface="Cambria Math" panose="02040503050406030204" pitchFamily="18" charset="0"/>
                            <a:cs typeface="Arial" pitchFamily="34" charset="0"/>
                          </a:rPr>
                        </m:ctrlPr>
                      </m:fPr>
                      <m:num>
                        <m:r>
                          <a:rPr lang="tr-TR" i="1">
                            <a:latin typeface="Cambria Math"/>
                            <a:cs typeface="Arial" pitchFamily="34" charset="0"/>
                          </a:rPr>
                          <m:t>1</m:t>
                        </m:r>
                      </m:num>
                      <m:den>
                        <m:r>
                          <a:rPr lang="tr-TR" i="1">
                            <a:latin typeface="Cambria Math"/>
                            <a:cs typeface="Arial" pitchFamily="34" charset="0"/>
                          </a:rPr>
                          <m:t>2</m:t>
                        </m:r>
                      </m:den>
                    </m:f>
                  </m:oMath>
                </a14:m>
                <a:r>
                  <a:rPr lang="tr-TR" dirty="0">
                    <a:latin typeface="Arial" pitchFamily="34" charset="0"/>
                    <a:cs typeface="Arial" pitchFamily="34" charset="0"/>
                  </a:rPr>
                  <a:t> O</a:t>
                </a:r>
                <a:r>
                  <a:rPr lang="tr-TR" baseline="-25000" dirty="0">
                    <a:latin typeface="Arial" pitchFamily="34" charset="0"/>
                    <a:cs typeface="Arial" pitchFamily="34" charset="0"/>
                  </a:rPr>
                  <a:t>2</a:t>
                </a:r>
                <a:r>
                  <a:rPr lang="tr-TR" dirty="0">
                    <a:latin typeface="Arial" pitchFamily="34" charset="0"/>
                    <a:cs typeface="Arial" pitchFamily="34" charset="0"/>
                  </a:rPr>
                  <a:t> = CO</a:t>
                </a:r>
              </a:p>
              <a:p>
                <a:pPr marL="0" indent="0">
                  <a:buNone/>
                </a:pPr>
                <a:endParaRPr lang="tr-TR" b="1" dirty="0">
                  <a:latin typeface="Arial" pitchFamily="34" charset="0"/>
                  <a:cs typeface="Arial" pitchFamily="34" charset="0"/>
                </a:endParaRPr>
              </a:p>
              <a:p>
                <a:pPr marL="0" indent="0">
                  <a:buNone/>
                </a:pPr>
                <a:endParaRPr lang="tr-TR" b="1" dirty="0">
                  <a:latin typeface="Arial" pitchFamily="34" charset="0"/>
                  <a:cs typeface="Arial" pitchFamily="34" charset="0"/>
                </a:endParaRPr>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1343025" y="620688"/>
                <a:ext cx="10258425" cy="5544616"/>
              </a:xfrm>
              <a:blipFill>
                <a:blip r:embed="rId2"/>
                <a:stretch>
                  <a:fillRect l="-594" t="-1650"/>
                </a:stretch>
              </a:blipFill>
            </p:spPr>
            <p:txBody>
              <a:bodyPr/>
              <a:lstStyle/>
              <a:p>
                <a:r>
                  <a:rPr lang="tr-TR">
                    <a:noFill/>
                  </a:rPr>
                  <a:t> </a:t>
                </a:r>
              </a:p>
            </p:txBody>
          </p:sp>
        </mc:Fallback>
      </mc:AlternateContent>
    </p:spTree>
    <p:extLst>
      <p:ext uri="{BB962C8B-B14F-4D97-AF65-F5344CB8AC3E}">
        <p14:creationId xmlns:p14="http://schemas.microsoft.com/office/powerpoint/2010/main" val="1164085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595313" y="620688"/>
                <a:ext cx="10815637" cy="5616624"/>
              </a:xfrm>
            </p:spPr>
            <p:txBody>
              <a:bodyPr>
                <a:normAutofit lnSpcReduction="10000"/>
              </a:bodyPr>
              <a:lstStyle/>
              <a:p>
                <a:pPr marL="0" indent="0">
                  <a:buNone/>
                </a:pPr>
                <a:r>
                  <a:rPr lang="tr-TR" b="1" dirty="0">
                    <a:latin typeface="Arial" pitchFamily="34" charset="0"/>
                    <a:cs typeface="Arial" pitchFamily="34" charset="0"/>
                  </a:rPr>
                  <a:t>3.</a:t>
                </a:r>
                <a:r>
                  <a:rPr lang="tr-TR" dirty="0">
                    <a:latin typeface="Arial" pitchFamily="34" charset="0"/>
                    <a:cs typeface="Arial" pitchFamily="34" charset="0"/>
                  </a:rPr>
                  <a:t> Bu eşitliklerden, 12 kg karbonun yanmasında 44 kg karbon dioksit oluşur, 12 kg karbonun yanmasından ise 28 kg karbon monoksit oluşur.</a:t>
                </a:r>
              </a:p>
              <a:p>
                <a:pPr marL="0" indent="0">
                  <a:buNone/>
                </a:pPr>
                <a:r>
                  <a:rPr lang="tr-TR" b="1" dirty="0">
                    <a:latin typeface="Arial" pitchFamily="34" charset="0"/>
                    <a:cs typeface="Arial" pitchFamily="34" charset="0"/>
                  </a:rPr>
                  <a:t>4. </a:t>
                </a:r>
                <a:r>
                  <a:rPr lang="tr-TR" dirty="0">
                    <a:latin typeface="Arial" pitchFamily="34" charset="0"/>
                    <a:cs typeface="Arial" pitchFamily="34" charset="0"/>
                  </a:rPr>
                  <a:t>Ardından, üretilen CO</a:t>
                </a:r>
                <a:r>
                  <a:rPr lang="tr-TR" baseline="-25000" dirty="0">
                    <a:latin typeface="Arial" pitchFamily="34" charset="0"/>
                    <a:cs typeface="Arial" pitchFamily="34" charset="0"/>
                  </a:rPr>
                  <a:t>2</a:t>
                </a:r>
                <a:r>
                  <a:rPr lang="tr-TR" dirty="0">
                    <a:latin typeface="Arial" pitchFamily="34" charset="0"/>
                    <a:cs typeface="Arial" pitchFamily="34" charset="0"/>
                  </a:rPr>
                  <a:t> miktarı,</a:t>
                </a:r>
              </a:p>
              <a:p>
                <a:pPr marL="0" indent="0">
                  <a:buNone/>
                </a:pPr>
                <a:endParaRPr lang="tr-TR" i="1" dirty="0">
                  <a:latin typeface="Cambria Math"/>
                </a:endParaRPr>
              </a:p>
              <a:p>
                <a:pPr marL="0" indent="0">
                  <a:buNone/>
                </a:pPr>
                <a14:m>
                  <m:oMathPara xmlns:m="http://schemas.openxmlformats.org/officeDocument/2006/math">
                    <m:oMathParaPr>
                      <m:jc m:val="centerGroup"/>
                    </m:oMathParaPr>
                    <m:oMath xmlns:m="http://schemas.openxmlformats.org/officeDocument/2006/math">
                      <m:f>
                        <m:fPr>
                          <m:ctrlPr>
                            <a:rPr lang="tr-TR" i="1">
                              <a:latin typeface="Cambria Math" panose="02040503050406030204" pitchFamily="18" charset="0"/>
                            </a:rPr>
                          </m:ctrlPr>
                        </m:fPr>
                        <m:num>
                          <m:d>
                            <m:dPr>
                              <m:ctrlPr>
                                <a:rPr lang="tr-TR" i="1">
                                  <a:latin typeface="Cambria Math" panose="02040503050406030204" pitchFamily="18" charset="0"/>
                                </a:rPr>
                              </m:ctrlPr>
                            </m:dPr>
                            <m:e>
                              <m:r>
                                <a:rPr lang="tr-TR" i="1">
                                  <a:latin typeface="Cambria Math" panose="02040503050406030204" pitchFamily="18" charset="0"/>
                                </a:rPr>
                                <m:t>44</m:t>
                              </m:r>
                              <m:r>
                                <a:rPr lang="tr-TR" i="1">
                                  <a:latin typeface="Cambria Math" panose="02040503050406030204" pitchFamily="18" charset="0"/>
                                </a:rPr>
                                <m:t>𝑘𝑔𝐶𝑂</m:t>
                              </m:r>
                              <m:r>
                                <a:rPr lang="tr-TR" i="1" baseline="-25000">
                                  <a:latin typeface="Cambria Math" panose="02040503050406030204" pitchFamily="18" charset="0"/>
                                </a:rPr>
                                <m:t>2</m:t>
                              </m:r>
                            </m:e>
                          </m:d>
                          <m:r>
                            <a:rPr lang="tr-TR" i="1">
                              <a:latin typeface="Cambria Math" panose="02040503050406030204" pitchFamily="18" charset="0"/>
                            </a:rPr>
                            <m:t>(0.95</m:t>
                          </m:r>
                          <m:r>
                            <a:rPr lang="tr-TR" i="1">
                              <a:latin typeface="Cambria Math" panose="02040503050406030204" pitchFamily="18" charset="0"/>
                            </a:rPr>
                            <m:t>𝑘𝑔</m:t>
                          </m:r>
                          <m:r>
                            <a:rPr lang="tr-TR" i="1">
                              <a:latin typeface="Cambria Math" panose="02040503050406030204" pitchFamily="18" charset="0"/>
                            </a:rPr>
                            <m:t> </m:t>
                          </m:r>
                          <m:r>
                            <a:rPr lang="tr-TR" i="1">
                              <a:latin typeface="Cambria Math" panose="02040503050406030204" pitchFamily="18" charset="0"/>
                            </a:rPr>
                            <m:t>𝐶</m:t>
                          </m:r>
                          <m:r>
                            <a:rPr lang="tr-TR" i="1">
                              <a:latin typeface="Cambria Math"/>
                            </a:rPr>
                            <m:t> </m:t>
                          </m:r>
                          <m:r>
                            <a:rPr lang="tr-TR" i="1">
                              <a:latin typeface="Cambria Math" panose="02040503050406030204" pitchFamily="18" charset="0"/>
                            </a:rPr>
                            <m:t>𝑦𝑎𝑛𝑎𝑛</m:t>
                          </m:r>
                          <m:r>
                            <a:rPr lang="tr-TR" i="1">
                              <a:latin typeface="Cambria Math" panose="02040503050406030204" pitchFamily="18" charset="0"/>
                            </a:rPr>
                            <m:t>)</m:t>
                          </m:r>
                        </m:num>
                        <m:den>
                          <m:r>
                            <a:rPr lang="tr-TR" i="1">
                              <a:latin typeface="Cambria Math" panose="02040503050406030204" pitchFamily="18" charset="0"/>
                            </a:rPr>
                            <m:t>12</m:t>
                          </m:r>
                          <m:r>
                            <a:rPr lang="tr-TR" i="1">
                              <a:latin typeface="Cambria Math" panose="02040503050406030204" pitchFamily="18" charset="0"/>
                            </a:rPr>
                            <m:t>𝑘𝑔</m:t>
                          </m:r>
                          <m:r>
                            <a:rPr lang="tr-TR" i="1">
                              <a:latin typeface="Cambria Math"/>
                            </a:rPr>
                            <m:t> </m:t>
                          </m:r>
                          <m:r>
                            <a:rPr lang="tr-TR" i="1">
                              <a:latin typeface="Cambria Math" panose="02040503050406030204" pitchFamily="18" charset="0"/>
                            </a:rPr>
                            <m:t>𝐶</m:t>
                          </m:r>
                          <m:r>
                            <a:rPr lang="tr-TR" i="1">
                              <a:latin typeface="Cambria Math"/>
                            </a:rPr>
                            <m:t> </m:t>
                          </m:r>
                          <m:r>
                            <a:rPr lang="tr-TR" i="1">
                              <a:latin typeface="Cambria Math" panose="02040503050406030204" pitchFamily="18" charset="0"/>
                            </a:rPr>
                            <m:t>𝑦𝑎𝑛𝑎𝑛</m:t>
                          </m:r>
                        </m:den>
                      </m:f>
                      <m:r>
                        <a:rPr lang="tr-TR">
                          <a:latin typeface="Cambria Math" panose="02040503050406030204" pitchFamily="18" charset="0"/>
                        </a:rPr>
                        <m:t>=3.48</m:t>
                      </m:r>
                      <m:r>
                        <a:rPr lang="tr-TR" i="1">
                          <a:latin typeface="Cambria Math" panose="02040503050406030204" pitchFamily="18" charset="0"/>
                        </a:rPr>
                        <m:t>𝑘𝑔</m:t>
                      </m:r>
                      <m:r>
                        <a:rPr lang="tr-TR" i="1">
                          <a:latin typeface="Cambria Math" panose="02040503050406030204" pitchFamily="18" charset="0"/>
                        </a:rPr>
                        <m:t> </m:t>
                      </m:r>
                      <m:r>
                        <a:rPr lang="tr-TR" i="1">
                          <a:latin typeface="Cambria Math" panose="02040503050406030204" pitchFamily="18" charset="0"/>
                        </a:rPr>
                        <m:t>𝐶𝑂</m:t>
                      </m:r>
                      <m:r>
                        <a:rPr lang="tr-TR" i="1" baseline="-25000">
                          <a:latin typeface="Cambria Math" panose="02040503050406030204" pitchFamily="18" charset="0"/>
                        </a:rPr>
                        <m:t>2</m:t>
                      </m:r>
                    </m:oMath>
                  </m:oMathPara>
                </a14:m>
                <a:endParaRPr lang="tr-TR" baseline="-25000" dirty="0">
                  <a:latin typeface="Arial" pitchFamily="34" charset="0"/>
                  <a:cs typeface="Arial" pitchFamily="34" charset="0"/>
                </a:endParaRPr>
              </a:p>
              <a:p>
                <a:pPr marL="0" indent="0">
                  <a:buNone/>
                </a:pPr>
                <a:endParaRPr lang="tr-TR" b="1" dirty="0">
                  <a:latin typeface="Arial" pitchFamily="34" charset="0"/>
                  <a:cs typeface="Arial" pitchFamily="34" charset="0"/>
                </a:endParaRPr>
              </a:p>
              <a:p>
                <a:pPr marL="0" indent="0">
                  <a:buNone/>
                </a:pPr>
                <a:r>
                  <a:rPr lang="tr-TR" b="1" dirty="0">
                    <a:latin typeface="Arial" pitchFamily="34" charset="0"/>
                    <a:cs typeface="Arial" pitchFamily="34" charset="0"/>
                  </a:rPr>
                  <a:t>5. </a:t>
                </a:r>
                <a:r>
                  <a:rPr lang="tr-TR" dirty="0">
                    <a:latin typeface="Arial" pitchFamily="34" charset="0"/>
                    <a:cs typeface="Arial" pitchFamily="34" charset="0"/>
                  </a:rPr>
                  <a:t>Benzer şekilde, üretilen CO miktarı,</a:t>
                </a:r>
              </a:p>
              <a:p>
                <a:pPr marL="0" indent="0">
                  <a:buNone/>
                </a:pPr>
                <a:endParaRPr lang="tr-TR" i="1" dirty="0">
                  <a:latin typeface="Cambria Math"/>
                </a:endParaRPr>
              </a:p>
              <a:p>
                <a:pPr marL="0" indent="0">
                  <a:buNone/>
                </a:pPr>
                <a14:m>
                  <m:oMathPara xmlns:m="http://schemas.openxmlformats.org/officeDocument/2006/math">
                    <m:oMathParaPr>
                      <m:jc m:val="centerGroup"/>
                    </m:oMathParaPr>
                    <m:oMath xmlns:m="http://schemas.openxmlformats.org/officeDocument/2006/math">
                      <m:f>
                        <m:fPr>
                          <m:ctrlPr>
                            <a:rPr lang="tr-TR" i="1">
                              <a:latin typeface="Cambria Math" panose="02040503050406030204" pitchFamily="18" charset="0"/>
                            </a:rPr>
                          </m:ctrlPr>
                        </m:fPr>
                        <m:num>
                          <m:d>
                            <m:dPr>
                              <m:ctrlPr>
                                <a:rPr lang="tr-TR" i="1">
                                  <a:latin typeface="Cambria Math" panose="02040503050406030204" pitchFamily="18" charset="0"/>
                                </a:rPr>
                              </m:ctrlPr>
                            </m:dPr>
                            <m:e>
                              <m:r>
                                <a:rPr lang="tr-TR" i="1">
                                  <a:latin typeface="Cambria Math" panose="02040503050406030204" pitchFamily="18" charset="0"/>
                                </a:rPr>
                                <m:t>28</m:t>
                              </m:r>
                              <m:r>
                                <a:rPr lang="tr-TR" i="1">
                                  <a:latin typeface="Cambria Math" panose="02040503050406030204" pitchFamily="18" charset="0"/>
                                </a:rPr>
                                <m:t>𝑘𝑔𝐶𝑂</m:t>
                              </m:r>
                            </m:e>
                          </m:d>
                          <m:r>
                            <a:rPr lang="tr-TR" i="1">
                              <a:latin typeface="Cambria Math" panose="02040503050406030204" pitchFamily="18" charset="0"/>
                            </a:rPr>
                            <m:t>(0.05</m:t>
                          </m:r>
                          <m:r>
                            <a:rPr lang="tr-TR" i="1">
                              <a:latin typeface="Cambria Math" panose="02040503050406030204" pitchFamily="18" charset="0"/>
                            </a:rPr>
                            <m:t>𝑘𝑔</m:t>
                          </m:r>
                          <m:r>
                            <a:rPr lang="tr-TR" i="1">
                              <a:latin typeface="Cambria Math" panose="02040503050406030204" pitchFamily="18" charset="0"/>
                            </a:rPr>
                            <m:t> </m:t>
                          </m:r>
                          <m:r>
                            <a:rPr lang="tr-TR" i="1">
                              <a:latin typeface="Cambria Math" panose="02040503050406030204" pitchFamily="18" charset="0"/>
                            </a:rPr>
                            <m:t>𝐶𝑦𝑎𝑛𝑎𝑛</m:t>
                          </m:r>
                          <m:r>
                            <a:rPr lang="tr-TR" i="1">
                              <a:latin typeface="Cambria Math" panose="02040503050406030204" pitchFamily="18" charset="0"/>
                            </a:rPr>
                            <m:t>)</m:t>
                          </m:r>
                        </m:num>
                        <m:den>
                          <m:r>
                            <a:rPr lang="tr-TR" i="1">
                              <a:latin typeface="Cambria Math" panose="02040503050406030204" pitchFamily="18" charset="0"/>
                            </a:rPr>
                            <m:t>12</m:t>
                          </m:r>
                          <m:r>
                            <a:rPr lang="tr-TR" i="1">
                              <a:latin typeface="Cambria Math" panose="02040503050406030204" pitchFamily="18" charset="0"/>
                            </a:rPr>
                            <m:t>𝑘𝑔</m:t>
                          </m:r>
                          <m:r>
                            <a:rPr lang="tr-TR" i="1">
                              <a:latin typeface="Cambria Math"/>
                            </a:rPr>
                            <m:t> </m:t>
                          </m:r>
                          <m:r>
                            <a:rPr lang="tr-TR" i="1">
                              <a:latin typeface="Cambria Math" panose="02040503050406030204" pitchFamily="18" charset="0"/>
                            </a:rPr>
                            <m:t>𝐶</m:t>
                          </m:r>
                          <m:r>
                            <a:rPr lang="tr-TR" i="1">
                              <a:latin typeface="Cambria Math"/>
                            </a:rPr>
                            <m:t> </m:t>
                          </m:r>
                          <m:r>
                            <a:rPr lang="tr-TR" i="1">
                              <a:latin typeface="Cambria Math" panose="02040503050406030204" pitchFamily="18" charset="0"/>
                            </a:rPr>
                            <m:t>𝑦𝑎𝑛𝑎𝑛</m:t>
                          </m:r>
                        </m:den>
                      </m:f>
                      <m:r>
                        <a:rPr lang="tr-TR" i="1">
                          <a:latin typeface="Cambria Math" panose="02040503050406030204" pitchFamily="18" charset="0"/>
                        </a:rPr>
                        <m:t>=0.12</m:t>
                      </m:r>
                      <m:r>
                        <a:rPr lang="tr-TR" i="1">
                          <a:latin typeface="Cambria Math" panose="02040503050406030204" pitchFamily="18" charset="0"/>
                        </a:rPr>
                        <m:t>𝑘𝑔</m:t>
                      </m:r>
                      <m:r>
                        <a:rPr lang="tr-TR" i="1">
                          <a:latin typeface="Cambria Math" panose="02040503050406030204" pitchFamily="18" charset="0"/>
                        </a:rPr>
                        <m:t> </m:t>
                      </m:r>
                      <m:r>
                        <a:rPr lang="tr-TR" i="1">
                          <a:latin typeface="Cambria Math" panose="02040503050406030204" pitchFamily="18" charset="0"/>
                        </a:rPr>
                        <m:t>𝐶𝑂</m:t>
                      </m:r>
                      <m:r>
                        <a:rPr lang="tr-TR" i="1" baseline="-25000">
                          <a:latin typeface="Cambria Math" panose="02040503050406030204" pitchFamily="18" charset="0"/>
                        </a:rPr>
                        <m:t>2</m:t>
                      </m:r>
                    </m:oMath>
                  </m:oMathPara>
                </a14:m>
                <a:endParaRPr lang="tr-TR" baseline="-25000" dirty="0">
                  <a:latin typeface="Arial" pitchFamily="34" charset="0"/>
                  <a:cs typeface="Arial" pitchFamily="34" charset="0"/>
                </a:endParaRPr>
              </a:p>
              <a:p>
                <a:pPr marL="0" indent="0">
                  <a:buNone/>
                </a:pPr>
                <a:endParaRPr lang="tr-TR" baseline="-25000" dirty="0">
                  <a:latin typeface="Arial" pitchFamily="34" charset="0"/>
                  <a:cs typeface="Arial" pitchFamily="34" charset="0"/>
                </a:endParaRPr>
              </a:p>
              <a:p>
                <a:pPr marL="0" indent="0">
                  <a:buNone/>
                </a:pPr>
                <a:r>
                  <a:rPr lang="tr-TR" b="1" dirty="0">
                    <a:latin typeface="Arial" pitchFamily="34" charset="0"/>
                    <a:cs typeface="Arial" pitchFamily="34" charset="0"/>
                  </a:rPr>
                  <a:t>6. </a:t>
                </a:r>
                <a:r>
                  <a:rPr lang="tr-TR" dirty="0">
                    <a:latin typeface="Arial" pitchFamily="34" charset="0"/>
                    <a:cs typeface="Arial" pitchFamily="34" charset="0"/>
                  </a:rPr>
                  <a:t>Dolayısıyla, baca gazı</a:t>
                </a:r>
                <a:r>
                  <a:rPr lang="tr-TR" b="1" dirty="0">
                    <a:latin typeface="Arial" pitchFamily="34" charset="0"/>
                    <a:cs typeface="Arial" pitchFamily="34" charset="0"/>
                  </a:rPr>
                  <a:t> </a:t>
                </a:r>
                <a:r>
                  <a:rPr lang="tr-TR" dirty="0">
                    <a:latin typeface="Arial" pitchFamily="34" charset="0"/>
                    <a:cs typeface="Arial" pitchFamily="34" charset="0"/>
                  </a:rPr>
                  <a:t>her birim kilogram yanan karbon için 3.48 kg CO</a:t>
                </a:r>
                <a:r>
                  <a:rPr lang="tr-TR" baseline="-25000" dirty="0">
                    <a:latin typeface="Arial" pitchFamily="34" charset="0"/>
                    <a:cs typeface="Arial" pitchFamily="34" charset="0"/>
                  </a:rPr>
                  <a:t>2</a:t>
                </a:r>
                <a:r>
                  <a:rPr lang="tr-TR" dirty="0">
                    <a:latin typeface="Arial" pitchFamily="34" charset="0"/>
                    <a:cs typeface="Arial" pitchFamily="34" charset="0"/>
                  </a:rPr>
                  <a:t> ve 0.12 kg CO içerir.                  </a:t>
                </a:r>
              </a:p>
              <a:p>
                <a:pPr marL="0" indent="0">
                  <a:buNone/>
                </a:pPr>
                <a:endParaRPr lang="tr-TR" dirty="0">
                  <a:latin typeface="Arial" pitchFamily="34" charset="0"/>
                  <a:cs typeface="Arial" pitchFamily="34" charset="0"/>
                </a:endParaRPr>
              </a:p>
              <a:p>
                <a:pPr marL="0" indent="0">
                  <a:buNone/>
                </a:pPr>
                <a:r>
                  <a:rPr lang="tr-TR" dirty="0">
                    <a:latin typeface="Arial" pitchFamily="34" charset="0"/>
                    <a:ea typeface="Cambria Math" pitchFamily="18" charset="0"/>
                    <a:cs typeface="Arial" pitchFamily="34" charset="0"/>
                  </a:rPr>
                  <a:t>              </a:t>
                </a:r>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595313" y="620688"/>
                <a:ext cx="10815637" cy="5616624"/>
              </a:xfrm>
              <a:blipFill>
                <a:blip r:embed="rId2"/>
                <a:stretch>
                  <a:fillRect l="-620" t="-1629"/>
                </a:stretch>
              </a:blipFill>
            </p:spPr>
            <p:txBody>
              <a:bodyPr/>
              <a:lstStyle/>
              <a:p>
                <a:r>
                  <a:rPr lang="tr-TR">
                    <a:noFill/>
                  </a:rPr>
                  <a:t> </a:t>
                </a:r>
              </a:p>
            </p:txBody>
          </p:sp>
        </mc:Fallback>
      </mc:AlternateContent>
    </p:spTree>
    <p:extLst>
      <p:ext uri="{BB962C8B-B14F-4D97-AF65-F5344CB8AC3E}">
        <p14:creationId xmlns:p14="http://schemas.microsoft.com/office/powerpoint/2010/main" val="1809614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90637" y="985491"/>
            <a:ext cx="9534525" cy="4742341"/>
          </a:xfrm>
        </p:spPr>
        <p:txBody>
          <a:bodyPr>
            <a:normAutofit fontScale="85000" lnSpcReduction="20000"/>
          </a:bodyPr>
          <a:lstStyle/>
          <a:p>
            <a:pPr marL="0" indent="0">
              <a:buNone/>
            </a:pPr>
            <a:r>
              <a:rPr lang="tr-TR" sz="3900" dirty="0">
                <a:latin typeface="Arial" pitchFamily="34" charset="0"/>
                <a:cs typeface="Arial" pitchFamily="34" charset="0"/>
              </a:rPr>
              <a:t>TERMODİNAMİK</a:t>
            </a:r>
          </a:p>
          <a:p>
            <a:pPr marL="0" indent="0">
              <a:buNone/>
            </a:pPr>
            <a:endParaRPr lang="tr-TR" dirty="0"/>
          </a:p>
          <a:p>
            <a:pPr marL="0" indent="0">
              <a:buNone/>
            </a:pPr>
            <a:r>
              <a:rPr lang="tr-TR" sz="2600" dirty="0">
                <a:latin typeface="Arial" pitchFamily="34" charset="0"/>
                <a:cs typeface="Arial" pitchFamily="34" charset="0"/>
              </a:rPr>
              <a:t>Termodinamik bilimi biz gıdaların işlenmesi sırasında yaygın olarak oluşan durumlar incelemek için tipik yaklaşın, öncelikle durumu gözlemek, gözlemi desteklemek için deneysel ölçümler yapmak, matematiksel temelini geliştirmek ve ardından elimizdeki mühendislik işlemine kazanılmış bilgileri uygulamaktır. </a:t>
            </a:r>
          </a:p>
          <a:p>
            <a:pPr marL="0" indent="0">
              <a:buNone/>
            </a:pPr>
            <a:r>
              <a:rPr lang="tr-TR" sz="2600" dirty="0">
                <a:latin typeface="Arial" pitchFamily="34" charset="0"/>
                <a:cs typeface="Arial" pitchFamily="34" charset="0"/>
              </a:rPr>
              <a:t>Bu gözlemsel şema fiziksel sistemlerin incelenmesi amacıyla uygulanan termodinamik yaklaşım ile oldukça benzerlik göstermektedir.</a:t>
            </a:r>
          </a:p>
          <a:p>
            <a:pPr marL="0" indent="0">
              <a:buNone/>
            </a:pPr>
            <a:r>
              <a:rPr lang="tr-TR" sz="2600" dirty="0">
                <a:latin typeface="Arial" pitchFamily="34" charset="0"/>
                <a:cs typeface="Arial" pitchFamily="34" charset="0"/>
              </a:rPr>
              <a:t>Mühendislik işlemlerinin incelenmesinde, çoğunlukla </a:t>
            </a:r>
            <a:r>
              <a:rPr lang="tr-TR" sz="2600" dirty="0" err="1">
                <a:latin typeface="Arial" pitchFamily="34" charset="0"/>
                <a:cs typeface="Arial" pitchFamily="34" charset="0"/>
              </a:rPr>
              <a:t>makroskopik</a:t>
            </a:r>
            <a:r>
              <a:rPr lang="tr-TR" sz="2600" dirty="0">
                <a:latin typeface="Arial" pitchFamily="34" charset="0"/>
                <a:cs typeface="Arial" pitchFamily="34" charset="0"/>
              </a:rPr>
              <a:t> bakış açısıyla ilgileniriz. </a:t>
            </a:r>
            <a:r>
              <a:rPr lang="tr-TR" sz="2600" dirty="0" err="1">
                <a:latin typeface="Arial" pitchFamily="34" charset="0"/>
                <a:cs typeface="Arial" pitchFamily="34" charset="0"/>
              </a:rPr>
              <a:t>Makroskopik</a:t>
            </a:r>
            <a:r>
              <a:rPr lang="tr-TR" sz="2600" dirty="0">
                <a:latin typeface="Arial" pitchFamily="34" charset="0"/>
                <a:cs typeface="Arial" pitchFamily="34" charset="0"/>
              </a:rPr>
              <a:t> yaklaşım ile ilgili termodinamik branşı klasik termodinamik olarak isimlendirilir. </a:t>
            </a:r>
          </a:p>
          <a:p>
            <a:pPr marL="0" indent="0">
              <a:buNone/>
            </a:pPr>
            <a:r>
              <a:rPr lang="tr-TR" sz="2600" dirty="0">
                <a:latin typeface="Arial" pitchFamily="34" charset="0"/>
                <a:cs typeface="Arial" pitchFamily="34" charset="0"/>
              </a:rPr>
              <a:t>Termodinamiğin diğer bir branşı moleküler seviyede ne olduğu ile ilgilenen ve molekül grubunun ortalama davranışını dikkate alan istatistiksel termodinamiktir.</a:t>
            </a:r>
          </a:p>
          <a:p>
            <a:pPr marL="0" indent="0">
              <a:buNone/>
            </a:pPr>
            <a:endParaRPr lang="tr-TR" sz="2600" dirty="0">
              <a:latin typeface="Arial" pitchFamily="34" charset="0"/>
              <a:cs typeface="Arial" pitchFamily="34" charset="0"/>
            </a:endParaRPr>
          </a:p>
        </p:txBody>
      </p:sp>
    </p:spTree>
    <p:extLst>
      <p:ext uri="{BB962C8B-B14F-4D97-AF65-F5344CB8AC3E}">
        <p14:creationId xmlns:p14="http://schemas.microsoft.com/office/powerpoint/2010/main" val="1771250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538" y="836712"/>
            <a:ext cx="11163299" cy="5328592"/>
          </a:xfrm>
        </p:spPr>
        <p:txBody>
          <a:bodyPr>
            <a:normAutofit fontScale="92500" lnSpcReduction="20000"/>
          </a:bodyPr>
          <a:lstStyle/>
          <a:p>
            <a:pPr marL="0" indent="0">
              <a:buNone/>
            </a:pPr>
            <a:r>
              <a:rPr lang="tr-TR" sz="3600" dirty="0">
                <a:latin typeface="Arial" pitchFamily="34" charset="0"/>
                <a:cs typeface="Arial" pitchFamily="34" charset="0"/>
              </a:rPr>
              <a:t>TERMODİNAMİK YASALARI</a:t>
            </a:r>
          </a:p>
          <a:p>
            <a:pPr marL="0" indent="0">
              <a:buNone/>
            </a:pPr>
            <a:endParaRPr lang="tr-TR" dirty="0">
              <a:latin typeface="Arial" pitchFamily="34" charset="0"/>
              <a:cs typeface="Arial" pitchFamily="34" charset="0"/>
            </a:endParaRPr>
          </a:p>
          <a:p>
            <a:pPr marL="0" indent="0">
              <a:buNone/>
            </a:pPr>
            <a:r>
              <a:rPr lang="tr-TR" sz="2800" dirty="0">
                <a:latin typeface="Arial" pitchFamily="34" charset="0"/>
                <a:cs typeface="Arial" pitchFamily="34" charset="0"/>
              </a:rPr>
              <a:t>Termodinamiğin birinci yasası</a:t>
            </a:r>
          </a:p>
          <a:p>
            <a:pPr marL="0" indent="0">
              <a:buNone/>
            </a:pPr>
            <a:r>
              <a:rPr lang="tr-TR" dirty="0">
                <a:latin typeface="Arial" pitchFamily="34" charset="0"/>
                <a:cs typeface="Arial" pitchFamily="34" charset="0"/>
              </a:rPr>
              <a:t>Termodinamiğin birinci yasası enerjinin korunumu ifadesidir. Yasanın ifadesi şu şekildedir:</a:t>
            </a:r>
          </a:p>
          <a:p>
            <a:pPr marL="0" indent="0">
              <a:buNone/>
            </a:pPr>
            <a:r>
              <a:rPr lang="tr-TR" dirty="0">
                <a:solidFill>
                  <a:srgbClr val="FF0000"/>
                </a:solidFill>
                <a:latin typeface="Arial" pitchFamily="34" charset="0"/>
                <a:cs typeface="Arial" pitchFamily="34" charset="0"/>
              </a:rPr>
              <a:t>        Bir izole sistemin enerjisi sabit kalır. </a:t>
            </a:r>
          </a:p>
          <a:p>
            <a:pPr marL="0" indent="0">
              <a:buNone/>
            </a:pPr>
            <a:endParaRPr lang="tr-TR" i="1" dirty="0">
              <a:latin typeface="Arial" pitchFamily="34" charset="0"/>
              <a:cs typeface="Arial" pitchFamily="34" charset="0"/>
            </a:endParaRPr>
          </a:p>
          <a:p>
            <a:pPr marL="0" indent="0">
              <a:buNone/>
            </a:pPr>
            <a:r>
              <a:rPr lang="tr-TR" dirty="0">
                <a:latin typeface="Arial" pitchFamily="34" charset="0"/>
                <a:cs typeface="Arial" pitchFamily="34" charset="0"/>
              </a:rPr>
              <a:t>Ya da,</a:t>
            </a:r>
          </a:p>
          <a:p>
            <a:pPr marL="0" indent="0">
              <a:buNone/>
            </a:pPr>
            <a:endParaRPr lang="tr-TR" dirty="0">
              <a:latin typeface="Arial" pitchFamily="34" charset="0"/>
              <a:cs typeface="Arial" pitchFamily="34" charset="0"/>
            </a:endParaRPr>
          </a:p>
          <a:p>
            <a:pPr marL="0" indent="0">
              <a:buNone/>
            </a:pPr>
            <a:r>
              <a:rPr lang="tr-TR" dirty="0">
                <a:solidFill>
                  <a:srgbClr val="FF0000"/>
                </a:solidFill>
                <a:latin typeface="Arial" pitchFamily="34" charset="0"/>
                <a:cs typeface="Arial" pitchFamily="34" charset="0"/>
              </a:rPr>
              <a:t>        Enerji asla yoktan var edilemez veya yok edilemez ancak bir formdan diğerine dönüştürülebilir.</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Enerji bir cismin içinde depolanabilir veya diğerine ısıl veya mekanik enerji olarak aktarılabilir. Eğer bir cismi daha yukarıya kaldırırsak potansiyel enerjisi artacaktır. </a:t>
            </a:r>
          </a:p>
          <a:p>
            <a:pPr marL="0" indent="0">
              <a:buNone/>
            </a:pPr>
            <a:r>
              <a:rPr lang="tr-TR" dirty="0">
                <a:latin typeface="Arial" pitchFamily="34" charset="0"/>
                <a:cs typeface="Arial" pitchFamily="34" charset="0"/>
              </a:rPr>
              <a:t>Artan potansiyel enerji cismi tekrar hareket ettirinceye kadar cisimde depolanmış olarak kalacaktır. Benzer şekilde, bir cismin ısıl enerjisini ısıyı ona doğru aktararak ve sıcaklığındaki artışı gözleyerek arttırabiliriz.</a:t>
            </a:r>
          </a:p>
          <a:p>
            <a:pPr marL="0" indent="0">
              <a:buNone/>
            </a:pPr>
            <a:endParaRPr lang="tr-TR" dirty="0">
              <a:solidFill>
                <a:srgbClr val="FF0000"/>
              </a:solidFill>
              <a:latin typeface="Arial" pitchFamily="34" charset="0"/>
              <a:cs typeface="Arial" pitchFamily="34" charset="0"/>
            </a:endParaRPr>
          </a:p>
          <a:p>
            <a:pPr marL="0" indent="0">
              <a:buNone/>
            </a:pPr>
            <a:endParaRPr lang="tr-TR" sz="2800" dirty="0">
              <a:latin typeface="Times New Roman" pitchFamily="18" charset="0"/>
              <a:cs typeface="Times New Roman" pitchFamily="18" charset="0"/>
            </a:endParaRPr>
          </a:p>
          <a:p>
            <a:pPr marL="0" indent="0">
              <a:buNone/>
            </a:pPr>
            <a:endParaRPr lang="tr-TR" dirty="0"/>
          </a:p>
        </p:txBody>
      </p:sp>
    </p:spTree>
    <p:extLst>
      <p:ext uri="{BB962C8B-B14F-4D97-AF65-F5344CB8AC3E}">
        <p14:creationId xmlns:p14="http://schemas.microsoft.com/office/powerpoint/2010/main" val="1434664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95363" y="908720"/>
            <a:ext cx="10582275" cy="5040560"/>
          </a:xfrm>
        </p:spPr>
        <p:txBody>
          <a:bodyPr>
            <a:normAutofit/>
          </a:bodyPr>
          <a:lstStyle/>
          <a:p>
            <a:pPr marL="0" indent="0">
              <a:buNone/>
            </a:pPr>
            <a:endParaRPr lang="tr-TR" sz="2800" dirty="0">
              <a:latin typeface="Times New Roman" pitchFamily="18" charset="0"/>
              <a:cs typeface="Times New Roman" pitchFamily="18" charset="0"/>
            </a:endParaRPr>
          </a:p>
          <a:p>
            <a:pPr marL="0" indent="0">
              <a:buNone/>
            </a:pPr>
            <a:r>
              <a:rPr lang="tr-TR" dirty="0">
                <a:latin typeface="Arial" pitchFamily="34" charset="0"/>
                <a:cs typeface="Arial" pitchFamily="34" charset="0"/>
              </a:rPr>
              <a:t>Enerji bir formdan diğerine dönüştürülebilir. Örneğin, bir hidroelektrik santralde, su yüksek bir seviyeden </a:t>
            </a:r>
            <a:r>
              <a:rPr lang="tr-TR" dirty="0" err="1">
                <a:latin typeface="Arial" pitchFamily="34" charset="0"/>
                <a:cs typeface="Arial" pitchFamily="34" charset="0"/>
              </a:rPr>
              <a:t>türbün</a:t>
            </a:r>
            <a:r>
              <a:rPr lang="tr-TR" dirty="0">
                <a:latin typeface="Arial" pitchFamily="34" charset="0"/>
                <a:cs typeface="Arial" pitchFamily="34" charset="0"/>
              </a:rPr>
              <a:t> kanatlarına doğru düşerken suyun potansiyel enerjisi </a:t>
            </a:r>
            <a:r>
              <a:rPr lang="tr-TR" dirty="0" err="1">
                <a:latin typeface="Arial" pitchFamily="34" charset="0"/>
                <a:cs typeface="Arial" pitchFamily="34" charset="0"/>
              </a:rPr>
              <a:t>türbünde</a:t>
            </a:r>
            <a:r>
              <a:rPr lang="tr-TR" dirty="0">
                <a:latin typeface="Arial" pitchFamily="34" charset="0"/>
                <a:cs typeface="Arial" pitchFamily="34" charset="0"/>
              </a:rPr>
              <a:t> mekanik enerjiye dönüştürülür ve ardından jeneratör mekanik enerjiyi elektrik enerjisine çevirir. Elektrik enerjisi, daha sonra elektrik ısıtıcıdaki ısıl enerji gibi, diğer enerji formlarına dönüşeceği evlere veya fabrikalara iletilir.</a:t>
            </a:r>
          </a:p>
          <a:p>
            <a:pPr marL="0" indent="0">
              <a:buNone/>
            </a:pPr>
            <a:r>
              <a:rPr lang="tr-TR" dirty="0">
                <a:latin typeface="Arial" pitchFamily="34" charset="0"/>
                <a:cs typeface="Arial" pitchFamily="34" charset="0"/>
              </a:rPr>
              <a:t>Enerjinin dönüşümü veya iletilmesi işlemleri sırasında, genellikle enerjinin "kaybı" olarak yanlış ifade edilen, gerçekte enerjinin ilgilenilen amaç için doğrudan kullanışlı olmayan enerji formuna dönüşümü olan ısı oluşumu da ortaya çıkmaktadır. Örneğin, bir elektrik motorunda elektrik enerjisi mekanik enerjiye dönüştürüldüğünde, enerji "kaybı" %10-15 olabilmektedir. Bu durumda "kayıp" elektrik enerjisinin bir kısmının sürtünmeden kaynaklanan ısıya dönüşümüdür. Termodinamiğin ikinci yasasında incelediğimizde daha açık olacağı gibi, tüm işlemler tersinir kabul edildiğinden, tüm mekanik enerjiyi ısıya dönüştürebiliriz ancak tüm ısıyı işe dönüştüremeyiz.</a:t>
            </a:r>
          </a:p>
          <a:p>
            <a:pPr marL="0" indent="0">
              <a:buNone/>
            </a:pPr>
            <a:endParaRPr lang="tr-TR" dirty="0">
              <a:latin typeface="Arial" pitchFamily="34" charset="0"/>
              <a:cs typeface="Arial" pitchFamily="34" charset="0"/>
            </a:endParaRPr>
          </a:p>
          <a:p>
            <a:pPr marL="0" indent="0">
              <a:buNone/>
            </a:pPr>
            <a:endParaRPr lang="tr-TR" dirty="0">
              <a:latin typeface="Arial" pitchFamily="34" charset="0"/>
              <a:cs typeface="Arial" pitchFamily="34" charset="0"/>
            </a:endParaRPr>
          </a:p>
        </p:txBody>
      </p:sp>
    </p:spTree>
    <p:extLst>
      <p:ext uri="{BB962C8B-B14F-4D97-AF65-F5344CB8AC3E}">
        <p14:creationId xmlns:p14="http://schemas.microsoft.com/office/powerpoint/2010/main" val="3745100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6725" y="908720"/>
            <a:ext cx="10858500" cy="5328592"/>
          </a:xfrm>
        </p:spPr>
        <p:txBody>
          <a:bodyPr>
            <a:normAutofit fontScale="92500" lnSpcReduction="20000"/>
          </a:bodyPr>
          <a:lstStyle/>
          <a:p>
            <a:pPr marL="0" indent="0">
              <a:buNone/>
            </a:pPr>
            <a:r>
              <a:rPr lang="tr-TR" sz="2800" dirty="0">
                <a:latin typeface="Arial" pitchFamily="34" charset="0"/>
                <a:cs typeface="Arial" pitchFamily="34" charset="0"/>
              </a:rPr>
              <a:t>Termodinamiğin İkinci Yasası</a:t>
            </a:r>
          </a:p>
          <a:p>
            <a:pPr marL="0" indent="0">
              <a:buNone/>
            </a:pPr>
            <a:r>
              <a:rPr lang="tr-TR" dirty="0">
                <a:latin typeface="Arial" pitchFamily="34" charset="0"/>
                <a:cs typeface="Arial" pitchFamily="34" charset="0"/>
              </a:rPr>
              <a:t>Termodinamiğin ikinci yasası enerji aktarımının yönünü veya dönüşümünü incelemede kullanışlıdır. İkinci yasanın birbirini takip eden iki ifadesi sırasıyla </a:t>
            </a:r>
            <a:r>
              <a:rPr lang="tr-TR" dirty="0" err="1">
                <a:latin typeface="Arial" pitchFamily="34" charset="0"/>
                <a:cs typeface="Arial" pitchFamily="34" charset="0"/>
              </a:rPr>
              <a:t>Rudolf</a:t>
            </a:r>
            <a:r>
              <a:rPr lang="tr-TR" dirty="0">
                <a:latin typeface="Arial" pitchFamily="34" charset="0"/>
                <a:cs typeface="Arial" pitchFamily="34" charset="0"/>
              </a:rPr>
              <a:t> </a:t>
            </a:r>
            <a:r>
              <a:rPr lang="tr-TR" dirty="0" err="1">
                <a:latin typeface="Arial" pitchFamily="34" charset="0"/>
                <a:cs typeface="Arial" pitchFamily="34" charset="0"/>
              </a:rPr>
              <a:t>Clasusisus</a:t>
            </a:r>
            <a:r>
              <a:rPr lang="tr-TR" dirty="0">
                <a:latin typeface="Arial" pitchFamily="34" charset="0"/>
                <a:cs typeface="Arial" pitchFamily="34" charset="0"/>
              </a:rPr>
              <a:t> ve </a:t>
            </a:r>
            <a:r>
              <a:rPr lang="tr-TR" dirty="0" err="1">
                <a:latin typeface="Arial" pitchFamily="34" charset="0"/>
                <a:cs typeface="Arial" pitchFamily="34" charset="0"/>
              </a:rPr>
              <a:t>Lord</a:t>
            </a:r>
            <a:r>
              <a:rPr lang="tr-TR" dirty="0">
                <a:latin typeface="Arial" pitchFamily="34" charset="0"/>
                <a:cs typeface="Arial" pitchFamily="34" charset="0"/>
              </a:rPr>
              <a:t> Kelvin tarafından sunulmuştur.</a:t>
            </a:r>
          </a:p>
          <a:p>
            <a:pPr marL="0" indent="0">
              <a:buNone/>
            </a:pPr>
            <a:r>
              <a:rPr lang="tr-TR" dirty="0">
                <a:solidFill>
                  <a:srgbClr val="FF0000"/>
                </a:solidFill>
                <a:latin typeface="Arial" pitchFamily="34" charset="0"/>
                <a:cs typeface="Arial" pitchFamily="34" charset="0"/>
              </a:rPr>
              <a:t>Sonucu, bir sıcaklıkta bulunan bir hazneden (sistem) ısının uzaklaştırması ve eşit miktardaki ısının daha yüksek sıcaklıkta bulunan bir hazne tarafından </a:t>
            </a:r>
            <a:r>
              <a:rPr lang="tr-TR" dirty="0" err="1">
                <a:solidFill>
                  <a:srgbClr val="FF0000"/>
                </a:solidFill>
                <a:latin typeface="Arial" pitchFamily="34" charset="0"/>
                <a:cs typeface="Arial" pitchFamily="34" charset="0"/>
              </a:rPr>
              <a:t>absorplanması</a:t>
            </a:r>
            <a:r>
              <a:rPr lang="tr-TR" dirty="0">
                <a:solidFill>
                  <a:srgbClr val="FF0000"/>
                </a:solidFill>
                <a:latin typeface="Arial" pitchFamily="34" charset="0"/>
                <a:cs typeface="Arial" pitchFamily="34" charset="0"/>
              </a:rPr>
              <a:t> olan hiçbir işlem mümkün değildir. </a:t>
            </a:r>
          </a:p>
          <a:p>
            <a:pPr marL="0" indent="0">
              <a:buNone/>
            </a:pPr>
            <a:r>
              <a:rPr lang="tr-TR" dirty="0">
                <a:solidFill>
                  <a:srgbClr val="FF0000"/>
                </a:solidFill>
                <a:latin typeface="Arial" pitchFamily="34" charset="0"/>
                <a:cs typeface="Arial" pitchFamily="34" charset="0"/>
              </a:rPr>
              <a:t>Sonucu, tek bir hazneden ısının alınarak eşdeğer miktarda bir işin gerçekleştirilmesi olan hiçbir işlem mümkün değildir.</a:t>
            </a:r>
          </a:p>
          <a:p>
            <a:pPr marL="0" indent="0">
              <a:buNone/>
            </a:pP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Termodinamiğin ikinci yasası, ısının niçin daima sıcak cisimden soğuk cisme doğru aktığını; niçin bir hazneye yerleştirilen iki gazın haznede karışacağını ancak karıştıktan sonra tekrar ayrılmayacaklarını; niçin bir depodan ısı alıp eşdeğer miktarda iş üreterek sürekli çalışan bir makinenin kurulumunun imkansız olduğunu açıklamaya yardımcı olur.</a:t>
            </a:r>
          </a:p>
          <a:p>
            <a:pPr marL="0" indent="0">
              <a:buNone/>
            </a:pPr>
            <a:r>
              <a:rPr lang="tr-TR" dirty="0">
                <a:latin typeface="Arial" pitchFamily="34" charset="0"/>
                <a:cs typeface="Arial" pitchFamily="34" charset="0"/>
              </a:rPr>
              <a:t>Termodinamiğin ikinci yasası, enerjinin hem miktarını hem de kalitesini ele almaktadır. Bu yasanın önemi, işlemin yönü her zaman azalan kalite yönünde olan herhangi bir işlemde oldukça belirgindir. </a:t>
            </a:r>
          </a:p>
          <a:p>
            <a:pPr marL="0" indent="0">
              <a:buNone/>
            </a:pPr>
            <a:r>
              <a:rPr lang="tr-TR" dirty="0">
                <a:latin typeface="Arial" pitchFamily="34" charset="0"/>
                <a:cs typeface="Arial" pitchFamily="34" charset="0"/>
              </a:rPr>
              <a:t>Örneğin , sıcak bir kap çorba masanın üstünde soğumaya bırakılmış olsun. Bu durumda, enerjinin kalitesi azalır. Yüksek kalitede (yüksek sıcaklıkta) enerji çorbadan çevreye doğru aktarılır ve enerjinin daha az kullanışlı formlarına dönüşür.</a:t>
            </a:r>
          </a:p>
          <a:p>
            <a:pPr marL="0" indent="0">
              <a:buNone/>
            </a:pPr>
            <a:endParaRPr lang="tr-TR" dirty="0">
              <a:latin typeface="Arial" pitchFamily="34" charset="0"/>
              <a:cs typeface="Arial" pitchFamily="34" charset="0"/>
            </a:endParaRPr>
          </a:p>
          <a:p>
            <a:pPr marL="0" indent="0">
              <a:buNone/>
            </a:pPr>
            <a:endParaRPr lang="tr-TR"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1259755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11</TotalTime>
  <Words>967</Words>
  <Application>Microsoft Office PowerPoint</Application>
  <PresentationFormat>Geniş ekran</PresentationFormat>
  <Paragraphs>66</Paragraphs>
  <Slides>9</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9</vt:i4>
      </vt:variant>
    </vt:vector>
  </HeadingPairs>
  <TitlesOfParts>
    <vt:vector size="18" baseType="lpstr">
      <vt:lpstr>Arial</vt:lpstr>
      <vt:lpstr>Cambria</vt:lpstr>
      <vt:lpstr>Cambria Math</vt:lpstr>
      <vt:lpstr>Rockwell</vt:lpstr>
      <vt:lpstr>Rockwell Condensed</vt:lpstr>
      <vt:lpstr>Times New Roman</vt:lpstr>
      <vt:lpstr>Verdana</vt:lpstr>
      <vt:lpstr>Wingdings</vt:lpstr>
      <vt:lpstr>Tahta Yazı</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MATERYAL DENKLİĞİ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dc:title>
  <dc:creator>Birce Mercanoglu Taban</dc:creator>
  <cp:lastModifiedBy>Birce Mercanoglu Taban</cp:lastModifiedBy>
  <cp:revision>3</cp:revision>
  <dcterms:created xsi:type="dcterms:W3CDTF">2021-11-28T10:58:00Z</dcterms:created>
  <dcterms:modified xsi:type="dcterms:W3CDTF">2021-11-28T11:57:42Z</dcterms:modified>
</cp:coreProperties>
</file>