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323" r:id="rId2"/>
    <p:sldId id="256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66"/>
    <a:srgbClr val="538F6A"/>
    <a:srgbClr val="BCD8C7"/>
    <a:srgbClr val="E2EEE7"/>
    <a:srgbClr val="208886"/>
    <a:srgbClr val="27A5A2"/>
    <a:srgbClr val="BFF0EF"/>
    <a:srgbClr val="E0F8F7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52515-22C1-4EE3-9190-69E5B1FD5D48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E3341-2210-4873-BF6B-6FF9D9B4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7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C4DD-F47B-474E-BCAA-6204DC75F8F2}" type="datetime1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0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6F26-30D2-4120-8760-C271D48F7A69}" type="datetime1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4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8039-CC91-4204-A565-144BA5225602}" type="datetime1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4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97C2-D816-4663-A962-C900C50E2E4C}" type="datetime1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26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BACC-FA6C-494F-B23A-1D05CD07C3FB}" type="datetime1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9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041D-7FD5-4F2F-9D90-602CB0BC8C28}" type="datetime1">
              <a:rPr lang="en-US" smtClean="0"/>
              <a:t>12/27/2019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2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D6E7-99FE-4E3F-9FA6-0AE1DCA77FBB}" type="datetime1">
              <a:rPr lang="en-US" smtClean="0"/>
              <a:t>12/27/2019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3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FE19-D716-4D63-82A5-08A511B71C11}" type="datetime1">
              <a:rPr lang="en-US" smtClean="0"/>
              <a:t>12/27/2019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8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3AC36-1D3A-45A8-B5C1-E96D79598C1F}" type="datetime1">
              <a:rPr lang="en-US" smtClean="0"/>
              <a:t>12/27/2019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4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44907-5F91-4352-ACED-5D06A8BFDE99}" type="datetime1">
              <a:rPr lang="en-US" smtClean="0"/>
              <a:t>12/27/2019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1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32E32-51AA-4121-AE45-80A68E75A053}" type="datetime1">
              <a:rPr lang="en-US" smtClean="0"/>
              <a:t>12/27/2019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8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74000">
              <a:schemeClr val="tx2">
                <a:lumMod val="20000"/>
                <a:lumOff val="8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 userDrawn="1"/>
        </p:nvSpPr>
        <p:spPr>
          <a:xfrm>
            <a:off x="0" y="6523892"/>
            <a:ext cx="9144000" cy="33410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74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9858" y="444257"/>
            <a:ext cx="7886700" cy="971305"/>
          </a:xfrm>
          <a:prstGeom prst="rect">
            <a:avLst/>
          </a:prstGeom>
          <a:effectLst>
            <a:outerShdw blurRad="25400" dist="12700" dir="2700000" algn="tl" rotWithShape="0">
              <a:prstClr val="black"/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9862"/>
            <a:ext cx="7886700" cy="4647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6A6FDEE-9B01-4B79-B5D3-54D31C782481}" type="datetime1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4ACA2201-F616-4C35-9250-59F451F8F0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Dikdörtgen 7"/>
          <p:cNvSpPr/>
          <p:nvPr userDrawn="1"/>
        </p:nvSpPr>
        <p:spPr>
          <a:xfrm flipH="1">
            <a:off x="0" y="0"/>
            <a:ext cx="9144000" cy="33410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74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0" y="8792"/>
            <a:ext cx="2699238" cy="307777"/>
          </a:xfrm>
          <a:prstGeom prst="rect">
            <a:avLst/>
          </a:prstGeom>
          <a:noFill/>
          <a:effectLst>
            <a:outerShdw blurRad="38100" dist="12700" dir="27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r>
              <a:rPr lang="tr-TR" sz="1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Etiyoloji ve Epidemiyoloji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58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Tx/>
        <a:buBlip>
          <a:blip r:embed="rId13"/>
        </a:buBlip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Yuvarlatılmış Dikdörtgen 2"/>
          <p:cNvSpPr/>
          <p:nvPr/>
        </p:nvSpPr>
        <p:spPr>
          <a:xfrm>
            <a:off x="523782" y="2663301"/>
            <a:ext cx="8096436" cy="1065318"/>
          </a:xfrm>
          <a:prstGeom prst="roundRect">
            <a:avLst/>
          </a:prstGeom>
          <a:noFill/>
          <a:ln w="38100">
            <a:solidFill>
              <a:schemeClr val="tx2">
                <a:lumMod val="75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nvan 4"/>
          <p:cNvSpPr>
            <a:spLocks noGrp="1"/>
          </p:cNvSpPr>
          <p:nvPr>
            <p:ph type="ctrTitle"/>
          </p:nvPr>
        </p:nvSpPr>
        <p:spPr>
          <a:xfrm>
            <a:off x="685800" y="2583402"/>
            <a:ext cx="7772400" cy="997582"/>
          </a:xfrm>
        </p:spPr>
        <p:txBody>
          <a:bodyPr>
            <a:normAutofit/>
          </a:bodyPr>
          <a:lstStyle/>
          <a:p>
            <a:r>
              <a:rPr lang="tr-TR" sz="4800" dirty="0" smtClean="0"/>
              <a:t>SAĞLIK SOSYOLOJİSİ</a:t>
            </a:r>
            <a:endParaRPr lang="en-US" sz="4800" dirty="0"/>
          </a:p>
        </p:txBody>
      </p:sp>
      <p:sp>
        <p:nvSpPr>
          <p:cNvPr id="7" name="Dikdörtgen 6"/>
          <p:cNvSpPr/>
          <p:nvPr/>
        </p:nvSpPr>
        <p:spPr>
          <a:xfrm>
            <a:off x="0" y="6523892"/>
            <a:ext cx="9144000" cy="33410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74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İçerik Yer Tutucusu"/>
          <p:cNvSpPr>
            <a:spLocks noGrp="1"/>
          </p:cNvSpPr>
          <p:nvPr>
            <p:ph idx="1"/>
          </p:nvPr>
        </p:nvSpPr>
        <p:spPr>
          <a:xfrm>
            <a:off x="628650" y="1823593"/>
            <a:ext cx="7886700" cy="3210814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tr-TR" altLang="en-US" dirty="0" smtClean="0"/>
              <a:t>Önceleri daha çok enfeksiyon hastalıklarının dağılımını, nedenlerini ve bulaşma yollarını bulmaya yönelik olarak kullanılan epidemiyolojik çalışmalar 1950'li yıllardan itibaren kronik hastalıklara (kanser, diyabet vb.) yönelik olarak da kullanılmaya başlanmıştır.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5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en-US" sz="4000" i="1" dirty="0"/>
              <a:t>Epidemiyolojinin </a:t>
            </a:r>
            <a:r>
              <a:rPr lang="tr-TR" altLang="en-US" sz="4000" i="1" dirty="0" smtClean="0"/>
              <a:t>Amaçları</a:t>
            </a:r>
            <a:endParaRPr lang="en-US" sz="4000" dirty="0"/>
          </a:p>
        </p:txBody>
      </p:sp>
      <p:sp>
        <p:nvSpPr>
          <p:cNvPr id="11266" name="2 İçerik Yer Tutucusu"/>
          <p:cNvSpPr>
            <a:spLocks noGrp="1"/>
          </p:cNvSpPr>
          <p:nvPr>
            <p:ph idx="1"/>
          </p:nvPr>
        </p:nvSpPr>
        <p:spPr>
          <a:xfrm>
            <a:off x="628649" y="1716293"/>
            <a:ext cx="7991567" cy="366357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tr-TR" altLang="en-US" dirty="0" smtClean="0"/>
              <a:t>Sağlık olaylarının toplumdaki dağılımını incelemek</a:t>
            </a:r>
          </a:p>
          <a:p>
            <a:pPr>
              <a:spcAft>
                <a:spcPts val="600"/>
              </a:spcAft>
            </a:pPr>
            <a:r>
              <a:rPr lang="tr-TR" altLang="en-US" dirty="0" smtClean="0"/>
              <a:t>Risk popülasyonunu belirlemek</a:t>
            </a:r>
          </a:p>
          <a:p>
            <a:pPr>
              <a:spcAft>
                <a:spcPts val="600"/>
              </a:spcAft>
            </a:pPr>
            <a:r>
              <a:rPr lang="tr-TR" altLang="en-US" dirty="0" smtClean="0"/>
              <a:t>Hastalığın  sebebini ve doğal seyrini belirlemek</a:t>
            </a:r>
          </a:p>
          <a:p>
            <a:pPr>
              <a:spcAft>
                <a:spcPts val="600"/>
              </a:spcAft>
            </a:pPr>
            <a:r>
              <a:rPr lang="tr-TR" altLang="en-US" dirty="0" smtClean="0"/>
              <a:t>Hastalığın önlenmesi, korunma ve kontrolü için stratejiler geliştirmek</a:t>
            </a:r>
          </a:p>
          <a:p>
            <a:pPr>
              <a:spcAft>
                <a:spcPts val="600"/>
              </a:spcAft>
            </a:pPr>
            <a:r>
              <a:rPr lang="tr-TR" altLang="en-US" dirty="0" smtClean="0"/>
              <a:t>Hastalıklar karşısında halk sağlığı bilincini artırmak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58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İçerik Yer Tutucusu"/>
          <p:cNvSpPr>
            <a:spLocks noGrp="1"/>
          </p:cNvSpPr>
          <p:nvPr>
            <p:ph idx="1"/>
          </p:nvPr>
        </p:nvSpPr>
        <p:spPr>
          <a:xfrm>
            <a:off x="628650" y="1077102"/>
            <a:ext cx="7886700" cy="266039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altLang="en-US" sz="3600" dirty="0" smtClean="0"/>
              <a:t>Epidemiyolojinin esas amacı;</a:t>
            </a:r>
            <a:br>
              <a:rPr lang="tr-TR" altLang="en-US" sz="3600" dirty="0" smtClean="0"/>
            </a:br>
            <a:r>
              <a:rPr lang="tr-TR" altLang="en-US" sz="3600" dirty="0" smtClean="0"/>
              <a:t>“toplumların sağlığını korumak ve yükseltmektir”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7410" name="Picture 2" descr="İlgili resi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078" y="3752898"/>
            <a:ext cx="3639844" cy="27298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20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İçerik Yer Tutucusu"/>
          <p:cNvSpPr>
            <a:spLocks noGrp="1"/>
          </p:cNvSpPr>
          <p:nvPr>
            <p:ph idx="1"/>
          </p:nvPr>
        </p:nvSpPr>
        <p:spPr>
          <a:xfrm>
            <a:off x="628650" y="2195688"/>
            <a:ext cx="7886700" cy="224314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dirty="0" smtClean="0"/>
              <a:t>Epidemiyolojik incelemelerde kişi, yer ve zaman değişkenlerini birbirinden bağımsız ve soyut kavramlar olarak değerlendirmek olanaksızdır.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dirty="0" smtClean="0"/>
              <a:t>Bu değişkenler birbiri ile yakından ilişkilidir.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1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i="1" dirty="0"/>
              <a:t>Epidemiyolojinin Sınıflaması</a:t>
            </a:r>
            <a:endParaRPr lang="en-US" i="1" dirty="0"/>
          </a:p>
        </p:txBody>
      </p:sp>
      <p:sp>
        <p:nvSpPr>
          <p:cNvPr id="14338" name="2 İçerik Yer Tutucusu"/>
          <p:cNvSpPr>
            <a:spLocks noGrp="1"/>
          </p:cNvSpPr>
          <p:nvPr>
            <p:ph idx="1"/>
          </p:nvPr>
        </p:nvSpPr>
        <p:spPr>
          <a:xfrm>
            <a:off x="628650" y="1704513"/>
            <a:ext cx="7886700" cy="447245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tr-TR" altLang="en-US" sz="3000" dirty="0" smtClean="0">
                <a:solidFill>
                  <a:srgbClr val="0000FF"/>
                </a:solidFill>
              </a:rPr>
              <a:t>1. Gözlemsel Çalışmalar</a:t>
            </a:r>
          </a:p>
          <a:p>
            <a:pPr>
              <a:spcAft>
                <a:spcPts val="600"/>
              </a:spcAft>
            </a:pPr>
            <a:r>
              <a:rPr lang="tr-TR" altLang="en-US" dirty="0" smtClean="0"/>
              <a:t>Tanımlayıcı (</a:t>
            </a:r>
            <a:r>
              <a:rPr lang="tr-TR" altLang="en-US" dirty="0" err="1" smtClean="0"/>
              <a:t>destkriptif</a:t>
            </a:r>
            <a:r>
              <a:rPr lang="tr-TR" altLang="en-US" dirty="0" smtClean="0"/>
              <a:t>) çalışmalar</a:t>
            </a:r>
          </a:p>
          <a:p>
            <a:pPr>
              <a:spcAft>
                <a:spcPts val="600"/>
              </a:spcAft>
            </a:pPr>
            <a:r>
              <a:rPr lang="tr-TR" altLang="en-US" dirty="0" smtClean="0"/>
              <a:t>Analitik (çözümleyici) çalışmalar (neden-sonuç ilişkisini araştırır)</a:t>
            </a:r>
          </a:p>
          <a:p>
            <a:pPr lvl="1">
              <a:spcAft>
                <a:spcPts val="600"/>
              </a:spcAft>
            </a:pPr>
            <a:r>
              <a:rPr lang="tr-TR" altLang="en-US" sz="2800" dirty="0" smtClean="0"/>
              <a:t>Vaka-Kontrol</a:t>
            </a:r>
          </a:p>
          <a:p>
            <a:pPr lvl="1">
              <a:spcAft>
                <a:spcPts val="600"/>
              </a:spcAft>
            </a:pPr>
            <a:r>
              <a:rPr lang="tr-TR" altLang="en-US" sz="2800" dirty="0" err="1" smtClean="0"/>
              <a:t>Kesitsel</a:t>
            </a:r>
            <a:endParaRPr lang="tr-TR" altLang="en-US" sz="2800" dirty="0" smtClean="0"/>
          </a:p>
          <a:p>
            <a:pPr lvl="1">
              <a:spcAft>
                <a:spcPts val="600"/>
              </a:spcAft>
            </a:pPr>
            <a:r>
              <a:rPr lang="tr-TR" altLang="en-US" sz="2800" dirty="0" err="1" smtClean="0"/>
              <a:t>Kohort</a:t>
            </a:r>
            <a:endParaRPr lang="tr-TR" altLang="en-US" sz="2800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8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tr-TR" altLang="en-US" sz="3000" dirty="0" smtClean="0">
                <a:solidFill>
                  <a:srgbClr val="0000FF"/>
                </a:solidFill>
              </a:rPr>
              <a:t>2. Deneysel Çalışmalar 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tr-TR" altLang="en-US" dirty="0" smtClean="0"/>
              <a:t>Tedavi ve koruma amaçlı müdahalelerdir</a:t>
            </a:r>
          </a:p>
          <a:p>
            <a:pPr>
              <a:spcAft>
                <a:spcPts val="600"/>
              </a:spcAft>
            </a:pPr>
            <a:r>
              <a:rPr lang="tr-TR" altLang="en-US" dirty="0" smtClean="0"/>
              <a:t>Klinik araştırmalar</a:t>
            </a:r>
          </a:p>
          <a:p>
            <a:pPr>
              <a:spcAft>
                <a:spcPts val="600"/>
              </a:spcAft>
            </a:pPr>
            <a:r>
              <a:rPr lang="tr-TR" altLang="en-US" dirty="0" smtClean="0"/>
              <a:t>Saha çalışmaları</a:t>
            </a:r>
          </a:p>
          <a:p>
            <a:pPr>
              <a:spcAft>
                <a:spcPts val="600"/>
              </a:spcAft>
            </a:pPr>
            <a:r>
              <a:rPr lang="tr-TR" altLang="en-US" dirty="0" smtClean="0"/>
              <a:t>Toplum taramaları</a:t>
            </a:r>
          </a:p>
          <a:p>
            <a:pPr>
              <a:spcAft>
                <a:spcPts val="600"/>
              </a:spcAft>
            </a:pPr>
            <a:endParaRPr lang="tr-TR" altLang="en-US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5365" name="Picture 5" descr="C:\Users\Foxconn\Desktop\untitle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2591" y="3915054"/>
            <a:ext cx="4720166" cy="24524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307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en-US" sz="3000" dirty="0" smtClean="0">
                <a:solidFill>
                  <a:srgbClr val="0000FF"/>
                </a:solidFill>
              </a:rPr>
              <a:t>3. Metodolojik Çalışmalar</a:t>
            </a:r>
          </a:p>
          <a:p>
            <a:r>
              <a:rPr lang="tr-TR" altLang="en-US" dirty="0" smtClean="0"/>
              <a:t>Testlerin tanı koymadaki geçerliliğini ölçen çalışmalar</a:t>
            </a:r>
          </a:p>
          <a:p>
            <a:r>
              <a:rPr lang="tr-TR" altLang="en-US" dirty="0" smtClean="0"/>
              <a:t>Gözlemciler arası veya gözlemci içi güvenirlik tutarlığını ölçen çalışmalar</a:t>
            </a:r>
          </a:p>
          <a:p>
            <a:r>
              <a:rPr lang="tr-TR" altLang="en-US" dirty="0" smtClean="0"/>
              <a:t>Yöneylem çalışmaları</a:t>
            </a:r>
          </a:p>
          <a:p>
            <a:endParaRPr lang="tr-TR" altLang="en-US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6389" name="Picture 5" descr="C:\Users\Foxconn\Desktop\araştırma-750x4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9746" y="4172504"/>
            <a:ext cx="4202791" cy="22409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7389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5 İçerik Yer Tutucusu"/>
          <p:cNvSpPr>
            <a:spLocks noGrp="1"/>
          </p:cNvSpPr>
          <p:nvPr>
            <p:ph idx="1"/>
          </p:nvPr>
        </p:nvSpPr>
        <p:spPr>
          <a:xfrm>
            <a:off x="628650" y="878891"/>
            <a:ext cx="7886700" cy="54420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dirty="0" smtClean="0"/>
              <a:t>Tanımlayıcı Epidemiyolojik Araştırmalar;</a:t>
            </a:r>
          </a:p>
          <a:p>
            <a:r>
              <a:rPr lang="tr-TR" altLang="en-US" sz="2600" dirty="0" smtClean="0"/>
              <a:t>Bir toplum grubunda herhangi bir sağlık probleminin veya olayın sıklığını belirlemek,</a:t>
            </a:r>
          </a:p>
          <a:p>
            <a:r>
              <a:rPr lang="tr-TR" altLang="en-US" sz="2600" dirty="0" smtClean="0"/>
              <a:t>Bu sağlık Probleminin kimlerde, nerede ve ne zaman görüldüğünü saptamak,</a:t>
            </a:r>
          </a:p>
          <a:p>
            <a:r>
              <a:rPr lang="tr-TR" altLang="en-US" sz="2600" dirty="0" smtClean="0"/>
              <a:t>Bu bilgiler doğrultusunda bu sağlık problemi ile sağlık problemine neden olabilecek faktörleri ortaya çıkarmak amacı ile planlanan epidemiyolojik araştırmalardır.</a:t>
            </a:r>
          </a:p>
          <a:p>
            <a:r>
              <a:rPr lang="tr-TR" altLang="en-US" sz="2600" dirty="0" smtClean="0"/>
              <a:t>Bu tip araştırmalar için başlıca veri kaynakları nüfus kayıtları, hastane kayıtları ve kişisel sağlık fişleri gibi düzenli tutulan kaynaklardır.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1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5 İçerik Yer Tutucusu"/>
          <p:cNvSpPr>
            <a:spLocks noGrp="1"/>
          </p:cNvSpPr>
          <p:nvPr>
            <p:ph idx="1"/>
          </p:nvPr>
        </p:nvSpPr>
        <p:spPr>
          <a:xfrm>
            <a:off x="628650" y="1200705"/>
            <a:ext cx="7886700" cy="4456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dirty="0" smtClean="0"/>
              <a:t>Çözümleyici Epidemiyolojik Araştırmalar (Analitik Epidemiyolojik Araştırmalar)</a:t>
            </a:r>
          </a:p>
          <a:p>
            <a:r>
              <a:rPr lang="tr-TR" altLang="en-US" sz="2600" dirty="0" smtClean="0"/>
              <a:t>Bu tip araştırmalarda amaç herhangi bir sağlık problemi ile bu sağlık problemine neden olduğu düşünülen sebep arasındaki ilişki hipotezinin ispatlanmasıdır.</a:t>
            </a:r>
          </a:p>
          <a:p>
            <a:r>
              <a:rPr lang="tr-TR" altLang="en-US" sz="2600" dirty="0" smtClean="0"/>
              <a:t>Bu hipotez genellikle tanımlayıcı epidemiyolojik araştırmalar sonucu ortaya atılmakta olup çözümleyici epidemiyolojik araştırmalar ile ispatlanmaya çalışılmaktadır.</a:t>
            </a:r>
            <a:endParaRPr lang="tr-TR" altLang="en-US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8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5 İçerik Yer Tutucusu"/>
          <p:cNvSpPr>
            <a:spLocks noGrp="1"/>
          </p:cNvSpPr>
          <p:nvPr>
            <p:ph idx="1"/>
          </p:nvPr>
        </p:nvSpPr>
        <p:spPr>
          <a:xfrm>
            <a:off x="468313" y="1370228"/>
            <a:ext cx="8229600" cy="4117543"/>
          </a:xfrm>
        </p:spPr>
        <p:txBody>
          <a:bodyPr/>
          <a:lstStyle/>
          <a:p>
            <a:pPr marL="0" indent="0">
              <a:buNone/>
            </a:pPr>
            <a:r>
              <a:rPr lang="tr-TR" altLang="en-US" b="1" dirty="0" err="1" smtClean="0"/>
              <a:t>Kesitsel</a:t>
            </a:r>
            <a:r>
              <a:rPr lang="tr-TR" altLang="en-US" b="1" dirty="0" smtClean="0"/>
              <a:t> Araştırmalar;</a:t>
            </a:r>
            <a:r>
              <a:rPr lang="tr-TR" altLang="en-US" dirty="0" smtClean="0"/>
              <a:t>  </a:t>
            </a:r>
          </a:p>
          <a:p>
            <a:r>
              <a:rPr lang="tr-TR" altLang="en-US" sz="2600" dirty="0" smtClean="0"/>
              <a:t>Belirli bir toplumda belirli bir zamanda bir sağlık problemi veya sağlık ile ilişkili bir olayın  sıklığını belirlemek için yapılır.</a:t>
            </a:r>
          </a:p>
          <a:p>
            <a:r>
              <a:rPr lang="tr-TR" altLang="en-US" sz="2600" dirty="0" err="1" smtClean="0"/>
              <a:t>Prevalans</a:t>
            </a:r>
            <a:r>
              <a:rPr lang="tr-TR" altLang="en-US" sz="2600" dirty="0" smtClean="0"/>
              <a:t> Araştırmaları da denmektedir.</a:t>
            </a:r>
          </a:p>
          <a:p>
            <a:r>
              <a:rPr lang="tr-TR" altLang="en-US" sz="2600" dirty="0" smtClean="0"/>
              <a:t>Bu tip araştırmalar genellikle toplumda bir sağlık probleminin boyutunu ortaya çıkarmak veya yeni bir teşhis yönteminin değerlendirilmesi için kullanılan yararlı araştırmalardır.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1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ctrTitle"/>
          </p:nvPr>
        </p:nvSpPr>
        <p:spPr>
          <a:xfrm>
            <a:off x="685800" y="2831976"/>
            <a:ext cx="7772400" cy="997582"/>
          </a:xfrm>
        </p:spPr>
        <p:txBody>
          <a:bodyPr>
            <a:normAutofit/>
          </a:bodyPr>
          <a:lstStyle/>
          <a:p>
            <a:r>
              <a:rPr lang="tr-TR" sz="4800" dirty="0"/>
              <a:t>ETİYOLOJİ VE </a:t>
            </a:r>
            <a:r>
              <a:rPr lang="tr-TR" sz="4800" dirty="0" smtClean="0"/>
              <a:t>EPİDEMİYOLOJİ</a:t>
            </a:r>
            <a:endParaRPr lang="en-US" sz="4800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1"/>
          </p:nvPr>
        </p:nvSpPr>
        <p:spPr>
          <a:xfrm>
            <a:off x="1143000" y="4338883"/>
            <a:ext cx="6858000" cy="579345"/>
          </a:xfrm>
        </p:spPr>
        <p:txBody>
          <a:bodyPr>
            <a:normAutofit/>
          </a:bodyPr>
          <a:lstStyle/>
          <a:p>
            <a:r>
              <a:rPr lang="tr-TR" altLang="tr-TR" sz="2800" dirty="0" err="1"/>
              <a:t>Psk</a:t>
            </a:r>
            <a:r>
              <a:rPr lang="tr-TR" altLang="tr-TR" sz="2800" dirty="0"/>
              <a:t>. Dr. </a:t>
            </a:r>
            <a:r>
              <a:rPr lang="tr-TR" altLang="tr-TR" sz="2800" dirty="0" err="1"/>
              <a:t>Sabâ</a:t>
            </a:r>
            <a:r>
              <a:rPr lang="tr-TR" altLang="tr-TR" sz="2800" dirty="0"/>
              <a:t> Yalçın</a:t>
            </a:r>
            <a:endParaRPr lang="en-US" sz="2800" dirty="0"/>
          </a:p>
        </p:txBody>
      </p:sp>
      <p:sp>
        <p:nvSpPr>
          <p:cNvPr id="7" name="Dikdörtgen 6"/>
          <p:cNvSpPr/>
          <p:nvPr/>
        </p:nvSpPr>
        <p:spPr>
          <a:xfrm>
            <a:off x="0" y="6523892"/>
            <a:ext cx="9144000" cy="33410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74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5" descr="C:\Users\Foxconn\Desktop\adsız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598" y="276588"/>
            <a:ext cx="5166804" cy="24736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5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İçerik Yer Tutucusu"/>
          <p:cNvSpPr>
            <a:spLocks noGrp="1"/>
          </p:cNvSpPr>
          <p:nvPr>
            <p:ph idx="1"/>
          </p:nvPr>
        </p:nvSpPr>
        <p:spPr>
          <a:xfrm>
            <a:off x="628650" y="1609761"/>
            <a:ext cx="7886700" cy="3823373"/>
          </a:xfrm>
        </p:spPr>
        <p:txBody>
          <a:bodyPr>
            <a:normAutofit/>
          </a:bodyPr>
          <a:lstStyle/>
          <a:p>
            <a:r>
              <a:rPr lang="tr-TR" altLang="en-US" sz="2600" dirty="0" err="1" smtClean="0"/>
              <a:t>Kesitsel</a:t>
            </a:r>
            <a:r>
              <a:rPr lang="tr-TR" altLang="en-US" sz="2600" dirty="0" smtClean="0"/>
              <a:t> araştırmalar genellikle belli bir bölgedeki tüm toplum üzerinde veya belli bir sağlık problemi açısından yüksek risk taşıyan belli gruplar üzerinde uygulanabilmektedir.</a:t>
            </a:r>
          </a:p>
          <a:p>
            <a:r>
              <a:rPr lang="tr-TR" altLang="en-US" sz="2600" dirty="0" err="1" smtClean="0"/>
              <a:t>Kesitsel</a:t>
            </a:r>
            <a:r>
              <a:rPr lang="tr-TR" altLang="en-US" sz="2600" dirty="0" smtClean="0"/>
              <a:t> araştırmalar zaman ve ekonomik yönden tasarruf sağlamak amacı ile tüm toplum yerine bu toplumdan seçilen ve toplumu kalitatif ve kantitatif açıdan temsil edebilme yeteneği olan bir örnek üzerinde yapılmaktadır.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3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2 İçerik Yer Tutucusu"/>
          <p:cNvSpPr>
            <a:spLocks noGrp="1"/>
          </p:cNvSpPr>
          <p:nvPr>
            <p:ph idx="1"/>
          </p:nvPr>
        </p:nvSpPr>
        <p:spPr>
          <a:xfrm>
            <a:off x="628650" y="1832471"/>
            <a:ext cx="7886700" cy="3193058"/>
          </a:xfrm>
        </p:spPr>
        <p:txBody>
          <a:bodyPr/>
          <a:lstStyle/>
          <a:p>
            <a:pPr marL="0" indent="0">
              <a:buNone/>
            </a:pPr>
            <a:r>
              <a:rPr lang="tr-TR" altLang="en-US" dirty="0" smtClean="0"/>
              <a:t>Vaka Kontrol Araştırmaları;</a:t>
            </a:r>
          </a:p>
          <a:p>
            <a:r>
              <a:rPr lang="tr-TR" altLang="en-US" sz="2600" dirty="0" smtClean="0"/>
              <a:t>Herhangi bir sağlık problemi ile bu sağlık problemine neden olan faktörler arasındaki ilişkileri inceler.</a:t>
            </a:r>
          </a:p>
          <a:p>
            <a:r>
              <a:rPr lang="tr-TR" altLang="en-US" sz="2600" dirty="0" smtClean="0"/>
              <a:t>Belli bir sağlık problemine sahip olan bireylerden oluşan bir grup (vaka grubu) ile bu sağlık problemine sahip olmayan bireylerden oluşan sağlıklı grup (kontrol grubu) oluşturulur.</a:t>
            </a:r>
            <a:endParaRPr lang="tr-TR" altLang="en-US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6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İçerik Yer Tutucusu"/>
          <p:cNvSpPr>
            <a:spLocks noGrp="1"/>
          </p:cNvSpPr>
          <p:nvPr>
            <p:ph idx="1"/>
          </p:nvPr>
        </p:nvSpPr>
        <p:spPr>
          <a:xfrm>
            <a:off x="628650" y="1529862"/>
            <a:ext cx="7886700" cy="2314169"/>
          </a:xfrm>
        </p:spPr>
        <p:txBody>
          <a:bodyPr/>
          <a:lstStyle/>
          <a:p>
            <a:pPr marL="0" indent="0">
              <a:buNone/>
            </a:pPr>
            <a:r>
              <a:rPr lang="tr-TR" altLang="en-US" dirty="0" smtClean="0"/>
              <a:t>Daha sonra her iki grupta bu sağlık problemine sebep olduğu düşünülen nedenin ne boyutta bulunduğu belirlenerek vaka ve kontrol gruplarında bu nedenin boyutu açısından bir fark olup olmadığı araştırılır.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2532" name="Picture 5" descr="C:\Users\Foxconn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455" y="3429000"/>
            <a:ext cx="2709862" cy="270986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35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2 İçerik Yer Tutucusu"/>
          <p:cNvSpPr>
            <a:spLocks noGrp="1"/>
          </p:cNvSpPr>
          <p:nvPr>
            <p:ph idx="1"/>
          </p:nvPr>
        </p:nvSpPr>
        <p:spPr>
          <a:xfrm>
            <a:off x="628650" y="1370832"/>
            <a:ext cx="7886700" cy="4116336"/>
          </a:xfrm>
        </p:spPr>
        <p:txBody>
          <a:bodyPr/>
          <a:lstStyle/>
          <a:p>
            <a:pPr marL="0" indent="0">
              <a:buNone/>
            </a:pPr>
            <a:r>
              <a:rPr lang="tr-TR" altLang="en-US" dirty="0" err="1" smtClean="0"/>
              <a:t>Kohort</a:t>
            </a:r>
            <a:r>
              <a:rPr lang="tr-TR" altLang="en-US" dirty="0" smtClean="0"/>
              <a:t> Araştırmaları;</a:t>
            </a:r>
          </a:p>
          <a:p>
            <a:r>
              <a:rPr lang="tr-TR" altLang="en-US" sz="2600" dirty="0" smtClean="0"/>
              <a:t>“</a:t>
            </a:r>
            <a:r>
              <a:rPr lang="tr-TR" altLang="en-US" sz="2600" dirty="0" err="1" smtClean="0"/>
              <a:t>İnsidans</a:t>
            </a:r>
            <a:r>
              <a:rPr lang="tr-TR" altLang="en-US" sz="2600" dirty="0" smtClean="0"/>
              <a:t>” veya “</a:t>
            </a:r>
            <a:r>
              <a:rPr lang="tr-TR" altLang="en-US" sz="2600" dirty="0" err="1" smtClean="0"/>
              <a:t>Prospektif</a:t>
            </a:r>
            <a:r>
              <a:rPr lang="tr-TR" altLang="en-US" sz="2600" dirty="0" smtClean="0"/>
              <a:t> araştırmalar” olarak da adlandırılır.</a:t>
            </a:r>
          </a:p>
          <a:p>
            <a:r>
              <a:rPr lang="tr-TR" altLang="en-US" sz="2600" dirty="0" smtClean="0"/>
              <a:t>Sözlük anlamı: “Belli bir özellik açısından benzer olan bireylerden oluşan grup” olarak tanımlanır.</a:t>
            </a:r>
          </a:p>
          <a:p>
            <a:r>
              <a:rPr lang="tr-TR" altLang="en-US" sz="2600" dirty="0" smtClean="0"/>
              <a:t>Herhangi bir sağlık problemi ile bu sağlık problemine neden olabileceği düşünülen sebep arasındaki ilişkiyi saptamak amacı ile planlanan çözümleyici epidemiyolojik araştırmalardır.</a:t>
            </a:r>
            <a:endParaRPr lang="tr-TR" altLang="en-US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9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2 İçerik Yer Tutucusu"/>
          <p:cNvSpPr>
            <a:spLocks noGrp="1"/>
          </p:cNvSpPr>
          <p:nvPr>
            <p:ph idx="1"/>
          </p:nvPr>
        </p:nvSpPr>
        <p:spPr>
          <a:xfrm>
            <a:off x="310718" y="1026054"/>
            <a:ext cx="8522564" cy="2402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dirty="0" err="1" smtClean="0"/>
              <a:t>Prevalans</a:t>
            </a:r>
            <a:r>
              <a:rPr lang="tr-TR" altLang="en-US" dirty="0" smtClean="0"/>
              <a:t> Hızı: </a:t>
            </a:r>
          </a:p>
          <a:p>
            <a:r>
              <a:rPr lang="tr-TR" altLang="en-US" dirty="0" smtClean="0"/>
              <a:t>Herhangi bir anda ya da belirli bir sürede, bir toplumda bulunan eski ve yeni olguların sayısının aynı toplumda o hastalık için risk altında bulunan kişi sayısına bölünmesiyle hesaplanır.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" name="2 İçerik Yer Tutucusu"/>
          <p:cNvSpPr txBox="1">
            <a:spLocks/>
          </p:cNvSpPr>
          <p:nvPr/>
        </p:nvSpPr>
        <p:spPr>
          <a:xfrm>
            <a:off x="380075" y="4388471"/>
            <a:ext cx="2629455" cy="494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70000"/>
              <a:buFontTx/>
              <a:buBlip>
                <a:blip r:embed="rId2"/>
              </a:buBlip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en-US" sz="2600" dirty="0" err="1" smtClean="0"/>
              <a:t>Prevalans</a:t>
            </a:r>
            <a:r>
              <a:rPr lang="tr-TR" altLang="en-US" sz="2600" dirty="0" smtClean="0"/>
              <a:t> </a:t>
            </a:r>
            <a:r>
              <a:rPr lang="tr-TR" altLang="en-US" sz="2600" dirty="0"/>
              <a:t>Hızı </a:t>
            </a:r>
            <a:r>
              <a:rPr lang="tr-TR" altLang="en-US" sz="2600" dirty="0" smtClean="0"/>
              <a:t>=</a:t>
            </a:r>
            <a:endParaRPr lang="tr-TR" altLang="en-US" sz="2600" dirty="0"/>
          </a:p>
        </p:txBody>
      </p:sp>
      <p:cxnSp>
        <p:nvCxnSpPr>
          <p:cNvPr id="9" name="Düz Bağlayıcı 8"/>
          <p:cNvCxnSpPr/>
          <p:nvPr/>
        </p:nvCxnSpPr>
        <p:spPr>
          <a:xfrm>
            <a:off x="2689934" y="4634144"/>
            <a:ext cx="452761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2 İçerik Yer Tutucusu"/>
          <p:cNvSpPr txBox="1">
            <a:spLocks/>
          </p:cNvSpPr>
          <p:nvPr/>
        </p:nvSpPr>
        <p:spPr>
          <a:xfrm>
            <a:off x="2565647" y="3773010"/>
            <a:ext cx="4767308" cy="843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70000"/>
              <a:buFontTx/>
              <a:buBlip>
                <a:blip r:embed="rId2"/>
              </a:buBlip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en-US" sz="2400" dirty="0" smtClean="0"/>
              <a:t>Belirli </a:t>
            </a:r>
            <a:r>
              <a:rPr lang="tr-TR" altLang="en-US" sz="2400" dirty="0"/>
              <a:t>bir zaman aralığında mevcut </a:t>
            </a:r>
            <a:r>
              <a:rPr lang="tr-TR" altLang="en-US" sz="2400" dirty="0" smtClean="0"/>
              <a:t>bulunan toplam </a:t>
            </a:r>
            <a:r>
              <a:rPr lang="tr-TR" altLang="en-US" sz="2400" dirty="0"/>
              <a:t>olgu </a:t>
            </a:r>
            <a:r>
              <a:rPr lang="tr-TR" altLang="en-US" sz="2400" dirty="0" smtClean="0"/>
              <a:t>sayısı</a:t>
            </a:r>
            <a:endParaRPr lang="tr-TR" altLang="en-US" sz="2400" dirty="0"/>
          </a:p>
        </p:txBody>
      </p:sp>
      <p:sp>
        <p:nvSpPr>
          <p:cNvPr id="13" name="2 İçerik Yer Tutucusu"/>
          <p:cNvSpPr txBox="1">
            <a:spLocks/>
          </p:cNvSpPr>
          <p:nvPr/>
        </p:nvSpPr>
        <p:spPr>
          <a:xfrm>
            <a:off x="2565647" y="4653136"/>
            <a:ext cx="4767308" cy="84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algn="ctr">
              <a:lnSpc>
                <a:spcPct val="100000"/>
              </a:lnSpc>
              <a:spcBef>
                <a:spcPts val="1000"/>
              </a:spcBef>
              <a:buSzPct val="70000"/>
              <a:buFontTx/>
              <a:buNone/>
              <a:defRPr sz="2400" b="1"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1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1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1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tr-TR" altLang="en-US" dirty="0"/>
              <a:t>Aynı sürede bu hastalığın incelendiği toplam nüfus</a:t>
            </a:r>
          </a:p>
        </p:txBody>
      </p:sp>
      <p:sp>
        <p:nvSpPr>
          <p:cNvPr id="14" name="2 İçerik Yer Tutucusu"/>
          <p:cNvSpPr txBox="1">
            <a:spLocks/>
          </p:cNvSpPr>
          <p:nvPr/>
        </p:nvSpPr>
        <p:spPr>
          <a:xfrm>
            <a:off x="7279690" y="4369051"/>
            <a:ext cx="1411549" cy="478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algn="ctr">
              <a:lnSpc>
                <a:spcPct val="100000"/>
              </a:lnSpc>
              <a:spcBef>
                <a:spcPts val="1000"/>
              </a:spcBef>
              <a:buSzPct val="70000"/>
              <a:buFontTx/>
              <a:buNone/>
              <a:defRPr sz="2400" b="1"/>
            </a:lvl1pPr>
            <a:lvl2pPr marL="6858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/>
            </a:lvl2pPr>
            <a:lvl3pPr marL="11430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1"/>
            </a:lvl3pPr>
            <a:lvl4pPr marL="16002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1"/>
            </a:lvl4pPr>
            <a:lvl5pPr marL="2057400" indent="-228600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1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l"/>
            <a:r>
              <a:rPr lang="tr-TR" altLang="en-US" dirty="0" smtClean="0"/>
              <a:t>x </a:t>
            </a:r>
            <a:r>
              <a:rPr lang="tr-TR" altLang="en-US" dirty="0"/>
              <a:t> </a:t>
            </a:r>
            <a:r>
              <a:rPr lang="tr-TR" altLang="en-US" dirty="0" smtClean="0"/>
              <a:t>Katsayı</a:t>
            </a:r>
            <a:endParaRPr lang="tr-TR" altLang="en-US" dirty="0"/>
          </a:p>
        </p:txBody>
      </p:sp>
      <p:sp>
        <p:nvSpPr>
          <p:cNvPr id="12" name="Yuvarlatılmış Dikdörtgen 11"/>
          <p:cNvSpPr/>
          <p:nvPr/>
        </p:nvSpPr>
        <p:spPr>
          <a:xfrm>
            <a:off x="368423" y="3693113"/>
            <a:ext cx="8407154" cy="1819922"/>
          </a:xfrm>
          <a:prstGeom prst="roundRect">
            <a:avLst>
              <a:gd name="adj" fmla="val 4472"/>
            </a:avLst>
          </a:prstGeom>
          <a:noFill/>
          <a:ln w="28575">
            <a:solidFill>
              <a:srgbClr val="CC0066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6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İçerik Yer Tutucusu"/>
          <p:cNvSpPr>
            <a:spLocks noGrp="1"/>
          </p:cNvSpPr>
          <p:nvPr>
            <p:ph idx="1"/>
          </p:nvPr>
        </p:nvSpPr>
        <p:spPr>
          <a:xfrm>
            <a:off x="628650" y="1047566"/>
            <a:ext cx="7886700" cy="480281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tr-TR" altLang="en-US" dirty="0" err="1" smtClean="0">
                <a:solidFill>
                  <a:srgbClr val="0000FF"/>
                </a:solidFill>
              </a:rPr>
              <a:t>İnsidans</a:t>
            </a:r>
            <a:r>
              <a:rPr lang="tr-TR" altLang="en-US" dirty="0" smtClean="0">
                <a:solidFill>
                  <a:srgbClr val="0000FF"/>
                </a:solidFill>
              </a:rPr>
              <a:t> ile </a:t>
            </a:r>
            <a:r>
              <a:rPr lang="tr-TR" altLang="en-US" dirty="0" err="1" smtClean="0">
                <a:solidFill>
                  <a:srgbClr val="0000FF"/>
                </a:solidFill>
              </a:rPr>
              <a:t>prevalans</a:t>
            </a:r>
            <a:r>
              <a:rPr lang="tr-TR" altLang="en-US" dirty="0" smtClean="0">
                <a:solidFill>
                  <a:srgbClr val="0000FF"/>
                </a:solidFill>
              </a:rPr>
              <a:t> arasındaki temel fark; </a:t>
            </a:r>
            <a:r>
              <a:rPr lang="tr-TR" altLang="en-US" dirty="0" err="1" smtClean="0"/>
              <a:t>Prevalansta</a:t>
            </a:r>
            <a:r>
              <a:rPr lang="tr-TR" altLang="en-US" dirty="0" smtClean="0"/>
              <a:t> hastalığın başlangıç zamanının bilinmesine gerek olmamasıdır.</a:t>
            </a:r>
          </a:p>
          <a:p>
            <a:pPr>
              <a:spcAft>
                <a:spcPts val="600"/>
              </a:spcAft>
            </a:pPr>
            <a:r>
              <a:rPr lang="tr-TR" altLang="en-US" dirty="0" smtClean="0">
                <a:solidFill>
                  <a:srgbClr val="0000FF"/>
                </a:solidFill>
              </a:rPr>
              <a:t>İş Kazası </a:t>
            </a:r>
            <a:r>
              <a:rPr lang="tr-TR" altLang="en-US" dirty="0" err="1" smtClean="0">
                <a:solidFill>
                  <a:srgbClr val="0000FF"/>
                </a:solidFill>
              </a:rPr>
              <a:t>İnsidansı</a:t>
            </a:r>
            <a:r>
              <a:rPr lang="tr-TR" altLang="en-US" dirty="0" smtClean="0">
                <a:solidFill>
                  <a:srgbClr val="0000FF"/>
                </a:solidFill>
              </a:rPr>
              <a:t> Hızı; </a:t>
            </a:r>
            <a:r>
              <a:rPr lang="tr-TR" altLang="en-US" dirty="0" smtClean="0"/>
              <a:t>Belirli bir Sürede toplam kaza sayısının; Aynı sürede risk altındaki ortalama  işçi sayısına bölünüp, 100 ile çarpılması ile bulunur.</a:t>
            </a:r>
          </a:p>
          <a:p>
            <a:pPr>
              <a:spcAft>
                <a:spcPts val="600"/>
              </a:spcAft>
            </a:pPr>
            <a:r>
              <a:rPr lang="tr-TR" altLang="en-US" dirty="0" smtClean="0">
                <a:solidFill>
                  <a:srgbClr val="0000FF"/>
                </a:solidFill>
              </a:rPr>
              <a:t>İş Kazası Ağırlık Hızı; </a:t>
            </a:r>
            <a:r>
              <a:rPr lang="tr-TR" altLang="en-US" dirty="0" smtClean="0"/>
              <a:t>Kaza nedeniyle kaybedilen toplam iş gününün, aynı süredeki toplam çalışma saatine bölünüp 1000 ile çarpılması ile bulunur.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en-US" dirty="0" err="1" smtClean="0">
                <a:solidFill>
                  <a:srgbClr val="0000FF"/>
                </a:solidFill>
              </a:rPr>
              <a:t>İnsidans</a:t>
            </a:r>
            <a:r>
              <a:rPr lang="tr-TR" altLang="en-US" dirty="0" smtClean="0">
                <a:solidFill>
                  <a:srgbClr val="0000FF"/>
                </a:solidFill>
              </a:rPr>
              <a:t> Hızı</a:t>
            </a:r>
          </a:p>
          <a:p>
            <a:r>
              <a:rPr lang="tr-TR" altLang="en-US" dirty="0" smtClean="0"/>
              <a:t>Bir toplumda belirli bir sürede meydana gelen yeni olguların sayısının, risk altındaki topluluğun sayısına bölünmesiyle hesaplanır. </a:t>
            </a:r>
          </a:p>
          <a:p>
            <a:r>
              <a:rPr lang="tr-TR" altLang="en-US" dirty="0" smtClean="0"/>
              <a:t>Belirli bir zaman diliminde sağlıklı kişilerin bir hastalığa yakalanma sıklığını ifade eder.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4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2 İçerik Yer Tutucusu"/>
          <p:cNvSpPr>
            <a:spLocks noGrp="1"/>
          </p:cNvSpPr>
          <p:nvPr>
            <p:ph idx="1"/>
          </p:nvPr>
        </p:nvSpPr>
        <p:spPr>
          <a:xfrm>
            <a:off x="628650" y="843376"/>
            <a:ext cx="7886700" cy="5299969"/>
          </a:xfrm>
        </p:spPr>
        <p:txBody>
          <a:bodyPr>
            <a:normAutofit/>
          </a:bodyPr>
          <a:lstStyle/>
          <a:p>
            <a:r>
              <a:rPr lang="tr-TR" altLang="en-US" sz="2400" dirty="0" smtClean="0"/>
              <a:t>https://doktorumnedio.com/virusler/bakteri-ve-virus-arasindaki-farklar-nelerdir/</a:t>
            </a:r>
          </a:p>
          <a:p>
            <a:r>
              <a:rPr lang="en-US" sz="2400" dirty="0" smtClean="0"/>
              <a:t>https://www.sifalibitkilerim.com/hastaliklar/etiyoloji-ve-patogenez.html</a:t>
            </a:r>
            <a:endParaRPr lang="tr-TR" sz="2400" dirty="0" smtClean="0"/>
          </a:p>
          <a:p>
            <a:r>
              <a:rPr lang="en-US" sz="2400" dirty="0" smtClean="0"/>
              <a:t>https://www.tech-worm.com/epidemiyoloji-nedir/</a:t>
            </a:r>
            <a:endParaRPr lang="tr-TR" sz="2400" dirty="0" smtClean="0"/>
          </a:p>
          <a:p>
            <a:r>
              <a:rPr lang="en-US" sz="2400" dirty="0" smtClean="0"/>
              <a:t>http://www.dumlupinar.edu.tr/index/duyuru/893/klinik-epidemiyoloji-ve-temel-istatistik-kursu</a:t>
            </a:r>
            <a:endParaRPr lang="tr-TR" altLang="en-US" sz="2400" dirty="0" smtClean="0"/>
          </a:p>
          <a:p>
            <a:r>
              <a:rPr lang="tr-TR" altLang="en-US" sz="2400" dirty="0" smtClean="0"/>
              <a:t>https://www.fitekran.com/otoimmun-hastaliklar-neden-belirti-tedavi/</a:t>
            </a:r>
          </a:p>
          <a:p>
            <a:r>
              <a:rPr lang="tr-TR" altLang="en-US" sz="2400" dirty="0" smtClean="0"/>
              <a:t>https://www.fokusakademi.com.tr/arastirma-yontemleri-egitimi.html</a:t>
            </a:r>
          </a:p>
          <a:p>
            <a:r>
              <a:rPr lang="tr-TR" altLang="en-US" sz="2400" dirty="0" smtClean="0"/>
              <a:t>https://twitter.com/hipotezresearch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3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Arial" charset="0"/>
              </a:rPr>
              <a:t>Etiyoloji</a:t>
            </a:r>
            <a:endParaRPr lang="en-US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628650" y="2089157"/>
            <a:ext cx="7886700" cy="2331924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dirty="0">
                <a:cs typeface="Arial" charset="0"/>
              </a:rPr>
              <a:t>Tıbbi bir terim olarak belirli bir hastalığın arkasındaki nedeni belirtir. </a:t>
            </a:r>
            <a:endParaRPr lang="tr-TR" dirty="0" smtClean="0">
              <a:cs typeface="Arial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dirty="0" smtClean="0">
                <a:cs typeface="Arial" charset="0"/>
              </a:rPr>
              <a:t>Etiyoloji </a:t>
            </a:r>
            <a:r>
              <a:rPr lang="tr-TR" dirty="0">
                <a:cs typeface="Arial" charset="0"/>
              </a:rPr>
              <a:t>kelimesi, “neden” anlamına gelen “</a:t>
            </a:r>
            <a:r>
              <a:rPr lang="tr-TR" dirty="0" err="1">
                <a:cs typeface="Arial" charset="0"/>
              </a:rPr>
              <a:t>aitia</a:t>
            </a:r>
            <a:r>
              <a:rPr lang="tr-TR" dirty="0">
                <a:cs typeface="Arial" charset="0"/>
              </a:rPr>
              <a:t>” Yunanca sözcüğünden </a:t>
            </a:r>
            <a:r>
              <a:rPr lang="tr-TR" dirty="0" smtClean="0">
                <a:cs typeface="Arial" charset="0"/>
              </a:rPr>
              <a:t>gelir.</a:t>
            </a:r>
            <a:endParaRPr lang="tr-TR" dirty="0">
              <a:cs typeface="Arial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5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İçerik Yer Tutucusu"/>
          <p:cNvSpPr>
            <a:spLocks noGrp="1"/>
          </p:cNvSpPr>
          <p:nvPr>
            <p:ph idx="1"/>
          </p:nvPr>
        </p:nvSpPr>
        <p:spPr>
          <a:xfrm>
            <a:off x="628650" y="1179962"/>
            <a:ext cx="7886700" cy="4498076"/>
          </a:xfrm>
        </p:spPr>
        <p:txBody>
          <a:bodyPr/>
          <a:lstStyle/>
          <a:p>
            <a:r>
              <a:rPr lang="tr-TR" altLang="en-US" dirty="0" smtClean="0"/>
              <a:t>Bir hastalığın etiyolojisini bulmak oldukça önemlidir. Çünkü etiyolojiyi ortadan kaldırmak (tedavi etmek) hastalığı tedavi etmek anlamına gelir. Örneğin bir </a:t>
            </a:r>
            <a:r>
              <a:rPr lang="tr-TR" altLang="en-US" dirty="0" err="1" smtClean="0"/>
              <a:t>infeksiyonda</a:t>
            </a:r>
            <a:r>
              <a:rPr lang="tr-TR" altLang="en-US" dirty="0" smtClean="0"/>
              <a:t>, kültür yaparak hastalığa neden olan bakterinin tipini tespit etmek, o bakteriye özel antibiyotik verebilmemizi sağlar.</a:t>
            </a:r>
          </a:p>
          <a:p>
            <a:r>
              <a:rPr lang="tr-TR" altLang="en-US" dirty="0" smtClean="0"/>
              <a:t>Bir hastalığın etiyolojisinin bilinmesi, önleyici tedbirlerin alınabilmesini sağlar. Örneğin bulaşıcı hastalıklara karşı aşılama.</a:t>
            </a:r>
          </a:p>
          <a:p>
            <a:endParaRPr lang="tr-TR" altLang="en-US" dirty="0" smtClean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3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Etiyoloji ve </a:t>
            </a:r>
            <a:r>
              <a:rPr lang="tr-TR" altLang="en-US" dirty="0" err="1" smtClean="0"/>
              <a:t>Patogenez</a:t>
            </a:r>
            <a:r>
              <a:rPr lang="tr-TR" altLang="en-US" dirty="0" smtClean="0"/>
              <a:t> İlişkisi </a:t>
            </a: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>
          <a:xfrm>
            <a:off x="628650" y="1645273"/>
            <a:ext cx="7886700" cy="331734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dirty="0" smtClean="0"/>
              <a:t>Bir hastalığın </a:t>
            </a:r>
            <a:r>
              <a:rPr lang="tr-TR" altLang="en-US" dirty="0" err="1" smtClean="0"/>
              <a:t>patogenezi</a:t>
            </a:r>
            <a:r>
              <a:rPr lang="tr-TR" altLang="en-US" dirty="0" smtClean="0"/>
              <a:t>, hastalık oluşurken meydana gelen biyolojik (ve de patolojik) değişimlerdir.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dirty="0" smtClean="0"/>
              <a:t>Yani etiyoloji hastalığın neden </a:t>
            </a:r>
            <a:br>
              <a:rPr lang="tr-TR" altLang="en-US" dirty="0" smtClean="0"/>
            </a:br>
            <a:r>
              <a:rPr lang="tr-TR" altLang="en-US" dirty="0" smtClean="0"/>
              <a:t>geliştiği (sebebi), </a:t>
            </a:r>
            <a:r>
              <a:rPr lang="tr-TR" altLang="en-US" dirty="0" err="1" smtClean="0"/>
              <a:t>patogenez</a:t>
            </a:r>
            <a:r>
              <a:rPr lang="tr-TR" altLang="en-US" dirty="0" smtClean="0"/>
              <a:t> ise </a:t>
            </a:r>
            <a:br>
              <a:rPr lang="tr-TR" altLang="en-US" dirty="0" smtClean="0"/>
            </a:br>
            <a:r>
              <a:rPr lang="tr-TR" altLang="en-US" dirty="0" smtClean="0"/>
              <a:t>nasıl geliştiği ile ilgilidir.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1" t="7184" r="16631" b="7184"/>
          <a:stretch/>
        </p:blipFill>
        <p:spPr>
          <a:xfrm>
            <a:off x="5797119" y="3213775"/>
            <a:ext cx="2956264" cy="28097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6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Tıp Etiyolojisi</a:t>
            </a:r>
            <a:endParaRPr lang="tr-TR" altLang="en-US" dirty="0" smtClean="0"/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>
          <a:xfrm>
            <a:off x="628650" y="1654151"/>
            <a:ext cx="7886700" cy="413409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dirty="0"/>
              <a:t>Genellikle, bir şahsın semptomları olduğu zaman, doktor semptomların etiyolojisini belirlemeli ve belli bir durum veya hastalıkla en iyi uyuşan bir kategoriye yerleştirmelidir.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dirty="0"/>
              <a:t>Tıbbi öykü, fizik muayene, röntgen veya laboratuvar değerlendirmesinin bir kombinasyonu genellikle hastanın semptomlarının nedeni olarak belirli bir etiyolojiye neden olur.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3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2 İçerik Yer Tutucusu"/>
          <p:cNvSpPr>
            <a:spLocks noGrp="1"/>
          </p:cNvSpPr>
          <p:nvPr>
            <p:ph idx="1"/>
          </p:nvPr>
        </p:nvSpPr>
        <p:spPr>
          <a:xfrm>
            <a:off x="628650" y="1529863"/>
            <a:ext cx="7886700" cy="3805618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dirty="0" smtClean="0"/>
              <a:t>Bir hastalığın etiyolojisi (nedeni), </a:t>
            </a:r>
            <a:r>
              <a:rPr lang="tr-TR" altLang="en-US" dirty="0" err="1" smtClean="0"/>
              <a:t>intrinsik</a:t>
            </a:r>
            <a:r>
              <a:rPr lang="tr-TR" altLang="en-US" dirty="0" smtClean="0"/>
              <a:t> (hastanın kendinden) ya da ekstrensek (</a:t>
            </a:r>
            <a:r>
              <a:rPr lang="tr-TR" altLang="en-US" dirty="0" err="1" smtClean="0"/>
              <a:t>ekstrinsik</a:t>
            </a:r>
            <a:r>
              <a:rPr lang="tr-TR" altLang="en-US" dirty="0" smtClean="0"/>
              <a:t>, dış etkiler nedeniyle) olabilir.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dirty="0" smtClean="0"/>
              <a:t>Ekstrensek etkiler de cansız varlıklar ya da canlı varlıklar nedeniyle oluşur.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dirty="0" smtClean="0"/>
              <a:t>Hastalığın sebebi bilinemiyorsa, o zaman da bu hastalığın nedeninin </a:t>
            </a:r>
            <a:r>
              <a:rPr lang="tr-TR" altLang="en-US" dirty="0" err="1" smtClean="0"/>
              <a:t>idiopatik</a:t>
            </a:r>
            <a:r>
              <a:rPr lang="tr-TR" altLang="en-US" dirty="0" smtClean="0"/>
              <a:t> olduğu söylenir.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6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 smtClean="0"/>
              <a:t>Yasal Etiyoloji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dirty="0" smtClean="0"/>
              <a:t>Tıbbi muayene ve patologlar bir kişinin ölüm nedenini belirlemelidir. </a:t>
            </a:r>
          </a:p>
          <a:p>
            <a:r>
              <a:rPr lang="tr-TR" altLang="en-US" dirty="0" smtClean="0"/>
              <a:t>Ayrıca öykünün nedenini belirlemek için öykü, fizik muayene, röntgen ve kan testleri de kullanıyorlar. </a:t>
            </a:r>
          </a:p>
          <a:p>
            <a:r>
              <a:rPr lang="tr-TR" altLang="en-US" dirty="0" smtClean="0"/>
              <a:t>Doktorlar, nedenselliğin bazen karmaşık olduğunu buldukları gibi, tıbbi incelemecilerin bir ölümün arkasındaki gerçek etiyolojiyi anlamak için daha fazla araştırma yapmaları gerekebilir.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8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/>
              <a:t>Epidemiyoloji</a:t>
            </a:r>
            <a:endParaRPr lang="en-US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dirty="0" smtClean="0"/>
              <a:t>Hastalıkların dağılımının, nedenlerinin saptanması ile bunların teşhis, tedavi ve önlenmesi için uygun yöntemlerin belirlenmesine yarayan araştırma tekniklerini inceleyen bilim dalıdır. </a:t>
            </a:r>
          </a:p>
          <a:p>
            <a:r>
              <a:rPr lang="tr-TR" altLang="en-US" dirty="0" smtClean="0"/>
              <a:t>Toplumda sık görülen hastalıkların nedenlerini ve dağılımlarını inceler.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2201-F616-4C35-9250-59F451F8F0F6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0482" name="Picture 2" descr="Epidemiyoloji ile ilgili görsel sonuc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8117" y="3945129"/>
            <a:ext cx="4669654" cy="23019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6136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2238</TotalTime>
  <Words>916</Words>
  <Application>Microsoft Office PowerPoint</Application>
  <PresentationFormat>Ekran Gösterisi (4:3)</PresentationFormat>
  <Paragraphs>118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Teması</vt:lpstr>
      <vt:lpstr>SAĞLIK SOSYOLOJİSİ</vt:lpstr>
      <vt:lpstr>ETİYOLOJİ VE EPİDEMİYOLOJİ</vt:lpstr>
      <vt:lpstr>Etiyoloji</vt:lpstr>
      <vt:lpstr>PowerPoint Sunusu</vt:lpstr>
      <vt:lpstr>Etiyoloji ve Patogenez İlişkisi </vt:lpstr>
      <vt:lpstr>Tıp Etiyolojisi</vt:lpstr>
      <vt:lpstr>PowerPoint Sunusu</vt:lpstr>
      <vt:lpstr>Yasal Etiyoloji</vt:lpstr>
      <vt:lpstr>Epidemiyoloji</vt:lpstr>
      <vt:lpstr>PowerPoint Sunusu</vt:lpstr>
      <vt:lpstr>Epidemiyolojinin Amaçları</vt:lpstr>
      <vt:lpstr>PowerPoint Sunusu</vt:lpstr>
      <vt:lpstr>PowerPoint Sunusu</vt:lpstr>
      <vt:lpstr>Epidemiyolojinin Sınıflaması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Murat</dc:creator>
  <cp:lastModifiedBy>saba</cp:lastModifiedBy>
  <cp:revision>187</cp:revision>
  <dcterms:created xsi:type="dcterms:W3CDTF">2019-12-09T10:03:14Z</dcterms:created>
  <dcterms:modified xsi:type="dcterms:W3CDTF">2019-12-27T13:28:14Z</dcterms:modified>
</cp:coreProperties>
</file>