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12.12.2016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730375"/>
          </a:xfrm>
        </p:spPr>
        <p:txBody>
          <a:bodyPr/>
          <a:lstStyle/>
          <a:p>
            <a:r>
              <a:rPr lang="tr-TR"/>
              <a:t>BEHÇET HASTALIĞI</a:t>
            </a:r>
          </a:p>
        </p:txBody>
      </p:sp>
      <p:sp>
        <p:nvSpPr>
          <p:cNvPr id="2051" name="Rectangle 3"/>
          <p:cNvSpPr>
            <a:spLocks noGrp="1" noChangeArrowheads="1"/>
          </p:cNvSpPr>
          <p:nvPr>
            <p:ph type="subTitle" idx="1"/>
          </p:nvPr>
        </p:nvSpPr>
        <p:spPr>
          <a:xfrm>
            <a:off x="1371600" y="4365625"/>
            <a:ext cx="6400800" cy="576263"/>
          </a:xfrm>
        </p:spPr>
        <p:txBody>
          <a:bodyPr/>
          <a:lstStyle/>
          <a:p>
            <a:pPr>
              <a:lnSpc>
                <a:spcPct val="90000"/>
              </a:lnSpc>
            </a:pPr>
            <a:r>
              <a:rPr lang="tr-TR"/>
              <a:t>Dr. Ümit Ölmez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t>Behçet’s syndrome: ulceration, tongue</a:t>
            </a:r>
            <a:endParaRPr lang="tr-TR" sz="4000"/>
          </a:p>
        </p:txBody>
      </p:sp>
      <p:pic>
        <p:nvPicPr>
          <p:cNvPr id="11268" name="Picture 4" descr="1101089"/>
          <p:cNvPicPr>
            <a:picLocks noChangeAspect="1" noChangeArrowheads="1"/>
          </p:cNvPicPr>
          <p:nvPr>
            <p:ph type="body" idx="1"/>
          </p:nvPr>
        </p:nvPicPr>
        <p:blipFill>
          <a:blip r:embed="rId2"/>
          <a:srcRect/>
          <a:stretch>
            <a:fillRect/>
          </a:stretch>
        </p:blipFill>
        <p:spPr>
          <a:xfrm>
            <a:off x="1257300" y="1600200"/>
            <a:ext cx="6627813" cy="4525963"/>
          </a:xfrm>
          <a:noFill/>
          <a:ln w="76200">
            <a:solidFill>
              <a:srgbClr val="000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Behçet’s syndrome: ulceration, mouth</a:t>
            </a:r>
            <a:endParaRPr lang="tr-TR" sz="4000"/>
          </a:p>
        </p:txBody>
      </p:sp>
      <p:pic>
        <p:nvPicPr>
          <p:cNvPr id="24580" name="Picture 4" descr="99CSC-12C05"/>
          <p:cNvPicPr>
            <a:picLocks noChangeAspect="1" noChangeArrowheads="1"/>
          </p:cNvPicPr>
          <p:nvPr>
            <p:ph type="body" idx="1"/>
          </p:nvPr>
        </p:nvPicPr>
        <p:blipFill>
          <a:blip r:embed="rId2"/>
          <a:srcRect/>
          <a:stretch>
            <a:fillRect/>
          </a:stretch>
        </p:blipFill>
        <p:spPr>
          <a:xfrm>
            <a:off x="1176338" y="1600200"/>
            <a:ext cx="6789737" cy="4525963"/>
          </a:xfrm>
          <a:noFill/>
          <a:ln w="57150">
            <a:solidFill>
              <a:srgbClr val="0000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Behçet’s syndrome: ulceration, tongue and labia oris</a:t>
            </a:r>
            <a:endParaRPr lang="tr-TR" sz="4000"/>
          </a:p>
        </p:txBody>
      </p:sp>
      <p:pic>
        <p:nvPicPr>
          <p:cNvPr id="23556" name="Picture 4" descr="1101161"/>
          <p:cNvPicPr>
            <a:picLocks noChangeAspect="1" noChangeArrowheads="1"/>
          </p:cNvPicPr>
          <p:nvPr>
            <p:ph type="body" idx="1"/>
          </p:nvPr>
        </p:nvPicPr>
        <p:blipFill>
          <a:blip r:embed="rId2"/>
          <a:srcRect/>
          <a:stretch>
            <a:fillRect/>
          </a:stretch>
        </p:blipFill>
        <p:spPr>
          <a:xfrm>
            <a:off x="1668463" y="1600200"/>
            <a:ext cx="5805487" cy="4525963"/>
          </a:xfrm>
          <a:noFill/>
          <a:ln w="76200">
            <a:solidFill>
              <a:srgbClr val="0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a:t>Behçet’s syndrome: ulceration, vulva</a:t>
            </a:r>
            <a:endParaRPr lang="tr-TR" sz="4000"/>
          </a:p>
        </p:txBody>
      </p:sp>
      <p:pic>
        <p:nvPicPr>
          <p:cNvPr id="25604" name="Picture 4" descr="99CSC-12C06"/>
          <p:cNvPicPr>
            <a:picLocks noChangeAspect="1" noChangeArrowheads="1"/>
          </p:cNvPicPr>
          <p:nvPr>
            <p:ph type="body" idx="1"/>
          </p:nvPr>
        </p:nvPicPr>
        <p:blipFill>
          <a:blip r:embed="rId2"/>
          <a:srcRect/>
          <a:stretch>
            <a:fillRect/>
          </a:stretch>
        </p:blipFill>
        <p:spPr>
          <a:xfrm>
            <a:off x="3062288" y="1600200"/>
            <a:ext cx="3019425" cy="4525963"/>
          </a:xfrm>
          <a:noFill/>
          <a:ln w="57150">
            <a:solidFill>
              <a:srgbClr val="00000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Behçet’s syndrome: scrotal ulcers</a:t>
            </a:r>
            <a:endParaRPr lang="tr-TR" sz="4000"/>
          </a:p>
        </p:txBody>
      </p:sp>
      <p:pic>
        <p:nvPicPr>
          <p:cNvPr id="26628" name="Picture 4" descr="99CSC-12C07"/>
          <p:cNvPicPr>
            <a:picLocks noChangeAspect="1" noChangeArrowheads="1"/>
          </p:cNvPicPr>
          <p:nvPr>
            <p:ph type="body" idx="1"/>
          </p:nvPr>
        </p:nvPicPr>
        <p:blipFill>
          <a:blip r:embed="rId2"/>
          <a:srcRect/>
          <a:stretch>
            <a:fillRect/>
          </a:stretch>
        </p:blipFill>
        <p:spPr>
          <a:xfrm>
            <a:off x="1176338" y="1600200"/>
            <a:ext cx="6789737" cy="4525963"/>
          </a:xfrm>
          <a:noFill/>
          <a:ln w="57150">
            <a:solidFill>
              <a:srgbClr val="000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cs typeface="Times New Roman" pitchFamily="18" charset="0"/>
              </a:rPr>
              <a:t>Beh</a:t>
            </a:r>
            <a:r>
              <a:rPr lang="en-US" sz="4000"/>
              <a:t>ç</a:t>
            </a:r>
            <a:r>
              <a:rPr lang="en-US" sz="4000">
                <a:cs typeface="Times New Roman" pitchFamily="18" charset="0"/>
              </a:rPr>
              <a:t>et</a:t>
            </a:r>
            <a:r>
              <a:rPr lang="en-US" sz="4000">
                <a:latin typeface="Times New Roman"/>
                <a:cs typeface="Times New Roman" pitchFamily="18" charset="0"/>
              </a:rPr>
              <a:t>’</a:t>
            </a:r>
            <a:r>
              <a:rPr lang="en-US" sz="4000">
                <a:cs typeface="Times New Roman" pitchFamily="18" charset="0"/>
              </a:rPr>
              <a:t>s syndrome: scrotal ulcers</a:t>
            </a:r>
            <a:endParaRPr lang="tr-TR" sz="4000">
              <a:cs typeface="Times New Roman" pitchFamily="18" charset="0"/>
            </a:endParaRPr>
          </a:p>
        </p:txBody>
      </p:sp>
      <p:pic>
        <p:nvPicPr>
          <p:cNvPr id="27652" name="Picture 4" descr="1101090"/>
          <p:cNvPicPr>
            <a:picLocks noChangeAspect="1" noChangeArrowheads="1"/>
          </p:cNvPicPr>
          <p:nvPr>
            <p:ph type="body" idx="1"/>
          </p:nvPr>
        </p:nvPicPr>
        <p:blipFill>
          <a:blip r:embed="rId2"/>
          <a:srcRect/>
          <a:stretch>
            <a:fillRect/>
          </a:stretch>
        </p:blipFill>
        <p:spPr>
          <a:xfrm>
            <a:off x="1150938" y="1600200"/>
            <a:ext cx="6840537" cy="4525963"/>
          </a:xfrm>
          <a:noFill/>
          <a:ln w="76200">
            <a:solidFill>
              <a:srgbClr val="0000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Behçet’s syndrome: hypopyon, eyes</a:t>
            </a:r>
            <a:endParaRPr lang="tr-TR" sz="4000"/>
          </a:p>
        </p:txBody>
      </p:sp>
      <p:pic>
        <p:nvPicPr>
          <p:cNvPr id="29700" name="Picture 4" descr="99CSC-12C08"/>
          <p:cNvPicPr>
            <a:picLocks noChangeAspect="1" noChangeArrowheads="1"/>
          </p:cNvPicPr>
          <p:nvPr>
            <p:ph type="body" idx="1"/>
          </p:nvPr>
        </p:nvPicPr>
        <p:blipFill>
          <a:blip r:embed="rId2"/>
          <a:srcRect/>
          <a:stretch>
            <a:fillRect/>
          </a:stretch>
        </p:blipFill>
        <p:spPr>
          <a:xfrm>
            <a:off x="1176338" y="1600200"/>
            <a:ext cx="6789737" cy="4525963"/>
          </a:xfrm>
          <a:noFill/>
          <a:ln w="76200">
            <a:solidFill>
              <a:srgbClr val="00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0"/>
            <a:ext cx="8229600" cy="6858000"/>
          </a:xfrm>
        </p:spPr>
        <p:txBody>
          <a:bodyPr/>
          <a:lstStyle/>
          <a:p>
            <a:endParaRPr lang="tr-TR" sz="2800" dirty="0">
              <a:solidFill>
                <a:srgbClr val="FF33CC"/>
              </a:solidFill>
            </a:endParaRPr>
          </a:p>
          <a:p>
            <a:r>
              <a:rPr lang="tr-TR" sz="2800" dirty="0">
                <a:solidFill>
                  <a:srgbClr val="FF33CC"/>
                </a:solidFill>
              </a:rPr>
              <a:t>Deri bulguları</a:t>
            </a:r>
            <a:r>
              <a:rPr lang="tr-TR" sz="2800" dirty="0"/>
              <a:t>:%48-88(</a:t>
            </a:r>
            <a:r>
              <a:rPr lang="tr-TR" sz="2800" dirty="0" err="1"/>
              <a:t>papül</a:t>
            </a:r>
            <a:r>
              <a:rPr lang="tr-TR" sz="2800" dirty="0"/>
              <a:t>, püstül, nodül)</a:t>
            </a:r>
          </a:p>
          <a:p>
            <a:pPr lvl="1"/>
            <a:r>
              <a:rPr lang="tr-TR" sz="2400" dirty="0" err="1"/>
              <a:t>Eritema</a:t>
            </a:r>
            <a:r>
              <a:rPr lang="tr-TR" sz="2400" dirty="0"/>
              <a:t> </a:t>
            </a:r>
            <a:r>
              <a:rPr lang="tr-TR" sz="2400" dirty="0" err="1"/>
              <a:t>nodozum</a:t>
            </a:r>
            <a:r>
              <a:rPr lang="tr-TR" sz="2400" dirty="0"/>
              <a:t> benzeri lezyonlar%75,4</a:t>
            </a:r>
          </a:p>
          <a:p>
            <a:pPr lvl="1"/>
            <a:r>
              <a:rPr lang="tr-TR" sz="2400" dirty="0" err="1"/>
              <a:t>Yüzeyel</a:t>
            </a:r>
            <a:r>
              <a:rPr lang="tr-TR" sz="2400" dirty="0"/>
              <a:t> gezici </a:t>
            </a:r>
            <a:r>
              <a:rPr lang="tr-TR" sz="2400" dirty="0" err="1"/>
              <a:t>tromboflebit</a:t>
            </a:r>
            <a:r>
              <a:rPr lang="tr-TR" sz="2400" dirty="0"/>
              <a:t> % 25</a:t>
            </a:r>
          </a:p>
          <a:p>
            <a:pPr lvl="1"/>
            <a:r>
              <a:rPr lang="tr-TR" sz="2400" dirty="0" err="1"/>
              <a:t>Akneiform</a:t>
            </a:r>
            <a:r>
              <a:rPr lang="tr-TR" sz="2400" dirty="0"/>
              <a:t> ve </a:t>
            </a:r>
            <a:r>
              <a:rPr lang="tr-TR" sz="2400" dirty="0" err="1"/>
              <a:t>follikülit</a:t>
            </a:r>
            <a:r>
              <a:rPr lang="tr-TR" sz="2400" dirty="0"/>
              <a:t> benzeri  lezyonlar %3.1</a:t>
            </a:r>
          </a:p>
          <a:p>
            <a:pPr lvl="1"/>
            <a:r>
              <a:rPr lang="tr-TR" sz="2400" dirty="0" err="1">
                <a:solidFill>
                  <a:srgbClr val="FF0066"/>
                </a:solidFill>
              </a:rPr>
              <a:t>Paterji</a:t>
            </a:r>
            <a:r>
              <a:rPr lang="tr-TR" sz="2400" dirty="0">
                <a:solidFill>
                  <a:srgbClr val="FF0066"/>
                </a:solidFill>
              </a:rPr>
              <a:t> testi</a:t>
            </a:r>
            <a:r>
              <a:rPr lang="tr-TR" sz="2400" dirty="0"/>
              <a:t>: Derinin artmış duyarlılığının göstergesidir. 25 </a:t>
            </a:r>
            <a:r>
              <a:rPr lang="tr-TR" sz="2400" dirty="0" err="1"/>
              <a:t>g’luk</a:t>
            </a:r>
            <a:r>
              <a:rPr lang="tr-TR" sz="2400" dirty="0"/>
              <a:t> steril iğnenin 5 mm derinlikte batırılmasından 24-48 saat sonra enjeksiyon yerinde </a:t>
            </a:r>
            <a:r>
              <a:rPr lang="tr-TR" sz="2400" dirty="0" err="1"/>
              <a:t>eritem</a:t>
            </a:r>
            <a:r>
              <a:rPr lang="tr-TR" sz="2400" dirty="0"/>
              <a:t>, </a:t>
            </a:r>
            <a:r>
              <a:rPr lang="tr-TR" sz="2400" dirty="0" err="1"/>
              <a:t>papül</a:t>
            </a:r>
            <a:r>
              <a:rPr lang="tr-TR" sz="2400" dirty="0"/>
              <a:t>, püstül gelişmesidir (%60-70)</a:t>
            </a:r>
          </a:p>
          <a:p>
            <a:pPr lvl="1"/>
            <a:endParaRPr lang="tr-TR" sz="2400" dirty="0"/>
          </a:p>
          <a:p>
            <a:pPr lvl="1"/>
            <a:r>
              <a:rPr lang="tr-TR" sz="2400" dirty="0"/>
              <a:t>Erken dönem </a:t>
            </a:r>
            <a:r>
              <a:rPr lang="tr-TR" sz="2400" dirty="0" err="1"/>
              <a:t>mukokutanöz</a:t>
            </a:r>
            <a:r>
              <a:rPr lang="tr-TR" sz="2400" dirty="0"/>
              <a:t> lezyonlarda lenfosit ve </a:t>
            </a:r>
            <a:r>
              <a:rPr lang="tr-TR" sz="2400" dirty="0" err="1"/>
              <a:t>monositler</a:t>
            </a:r>
            <a:r>
              <a:rPr lang="tr-TR" sz="2400" dirty="0"/>
              <a:t> baskındır, oysa tam gelişmiş lezyonlarda </a:t>
            </a:r>
            <a:r>
              <a:rPr lang="tr-TR" sz="2400" dirty="0" err="1"/>
              <a:t>nötrofiller</a:t>
            </a:r>
            <a:r>
              <a:rPr lang="tr-TR" sz="2400" dirty="0"/>
              <a:t> egemendir. </a:t>
            </a:r>
            <a:r>
              <a:rPr lang="tr-TR" sz="2400" dirty="0" err="1"/>
              <a:t>Paterji</a:t>
            </a:r>
            <a:r>
              <a:rPr lang="tr-TR" sz="2400" dirty="0"/>
              <a:t> reaksiyonunda ise sıra tersinedir.</a:t>
            </a:r>
            <a:r>
              <a:rPr lang="tr-TR" sz="2400" dirty="0" err="1"/>
              <a:t>nötrofiller</a:t>
            </a:r>
            <a:r>
              <a:rPr lang="tr-TR" sz="2400" dirty="0"/>
              <a:t> ilk 6-8 saat içinde egemen hücre iken, 24 saat sonra </a:t>
            </a:r>
            <a:r>
              <a:rPr lang="tr-TR" sz="2400" dirty="0" err="1"/>
              <a:t>monosit</a:t>
            </a:r>
            <a:r>
              <a:rPr lang="tr-TR" sz="2400" dirty="0"/>
              <a:t> ve </a:t>
            </a:r>
            <a:r>
              <a:rPr lang="tr-TR" sz="2400" dirty="0" err="1"/>
              <a:t>mast</a:t>
            </a:r>
            <a:r>
              <a:rPr lang="tr-TR" sz="2400" dirty="0"/>
              <a:t> hücreleri ortaya çıkar.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33375"/>
            <a:ext cx="8229600" cy="6191250"/>
          </a:xfrm>
        </p:spPr>
        <p:txBody>
          <a:bodyPr/>
          <a:lstStyle/>
          <a:p>
            <a:endParaRPr lang="tr-TR" sz="2800">
              <a:solidFill>
                <a:srgbClr val="009999"/>
              </a:solidFill>
            </a:endParaRPr>
          </a:p>
          <a:p>
            <a:r>
              <a:rPr lang="tr-TR" sz="2800">
                <a:solidFill>
                  <a:srgbClr val="009999"/>
                </a:solidFill>
              </a:rPr>
              <a:t>Eklem tutulumu</a:t>
            </a:r>
            <a:r>
              <a:rPr lang="tr-TR" sz="2800"/>
              <a:t>: %50-60</a:t>
            </a:r>
          </a:p>
          <a:p>
            <a:r>
              <a:rPr lang="tr-TR" sz="2800"/>
              <a:t>Özelikle alt ekstremite büyük eklemlerinde artrit. </a:t>
            </a:r>
          </a:p>
          <a:p>
            <a:r>
              <a:rPr lang="tr-TR" sz="2800"/>
              <a:t>RF;negatif</a:t>
            </a:r>
          </a:p>
          <a:p>
            <a:r>
              <a:rPr lang="tr-TR" sz="2800"/>
              <a:t>Sakroiliit: %0.5-1</a:t>
            </a:r>
          </a:p>
          <a:p>
            <a:r>
              <a:rPr lang="tr-TR" sz="2800">
                <a:solidFill>
                  <a:srgbClr val="00CC00"/>
                </a:solidFill>
              </a:rPr>
              <a:t>Nörolojik tutulum</a:t>
            </a:r>
            <a:r>
              <a:rPr lang="tr-TR" sz="2800"/>
              <a:t>: </a:t>
            </a:r>
            <a:r>
              <a:rPr lang="en-US" sz="2800"/>
              <a:t>Baş ağrısı, ateş, ense sertliği (menenjite benzer)</a:t>
            </a:r>
            <a:r>
              <a:rPr lang="tr-TR" sz="2800"/>
              <a:t>, </a:t>
            </a:r>
            <a:r>
              <a:rPr lang="en-US" sz="2800"/>
              <a:t> Fokal nörolojik  patolojiler(hemiparezi, quadriparezi),serebellar ataksi, psödobulber palsi, dural ven trombozisi.</a:t>
            </a:r>
            <a:endParaRPr lang="tr-TR" sz="2800"/>
          </a:p>
          <a:p>
            <a:r>
              <a:rPr lang="tr-TR" sz="2800"/>
              <a:t>Nöro-Behçet sendromu:1) Beyin sapı sendromu, 2) Meningomyelitik sendrom, 3) Organik konfüzyon sendromu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333375"/>
            <a:ext cx="8229600" cy="5792788"/>
          </a:xfrm>
        </p:spPr>
        <p:txBody>
          <a:bodyPr/>
          <a:lstStyle/>
          <a:p>
            <a:r>
              <a:rPr lang="tr-TR" sz="2800">
                <a:solidFill>
                  <a:srgbClr val="CC3300"/>
                </a:solidFill>
              </a:rPr>
              <a:t>Damar tutulumu</a:t>
            </a:r>
            <a:r>
              <a:rPr lang="tr-TR" sz="2800"/>
              <a:t>: %20 Arteriyel tromboz,, venöz tromboz arteriyel anevrizma ve varis gelişmesi</a:t>
            </a:r>
          </a:p>
          <a:p>
            <a:r>
              <a:rPr lang="tr-TR" sz="2800"/>
              <a:t>Arteriyel, venöz, her çapta damarı tutabilir.Venöz sistemdeki lezyonlar daha sıktır.Süperior  ve inferior vena kava tıkanması sıktır.Budd-Chiari sendromu %1.7</a:t>
            </a:r>
          </a:p>
          <a:p>
            <a:r>
              <a:rPr lang="tr-TR" sz="2800"/>
              <a:t>Büyük arter anevrizma ve/veya trombozu %10-37 sıklığında</a:t>
            </a:r>
          </a:p>
          <a:p>
            <a:r>
              <a:rPr lang="tr-TR" sz="2800"/>
              <a:t>Pulmoner arter anevrizması, büyük arterlerde anevrizma ve rüptür gelişmesi en önemli  ölüm nedenleri arasındadır.</a:t>
            </a:r>
          </a:p>
          <a:p>
            <a:r>
              <a:rPr lang="tr-TR" sz="2800"/>
              <a:t>Pulmoner arter anevrizması yapan tek vaskülittir.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8313" y="1052513"/>
            <a:ext cx="8229600" cy="5173662"/>
          </a:xfrm>
        </p:spPr>
        <p:txBody>
          <a:bodyPr/>
          <a:lstStyle/>
          <a:p>
            <a:r>
              <a:rPr lang="tr-TR" b="1"/>
              <a:t>Behçet hastalığı (BH),</a:t>
            </a:r>
            <a:r>
              <a:rPr lang="tr-TR"/>
              <a:t> ilk kez 1937 yılında İstanbul Üniversitesi Dermatoloji Bilim Dalı  öğretim üyesi Prof.Dr. Hulusi Behçet tarafından; yineleyen oral ve genital aftöz ülserasyon ve iridosiklit gibi göz lezyonlarından oluşmuş üçlü semptom kompleksi gösteren yeni bir hastalık olarak tanımlanmıştır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cs typeface="Times New Roman" pitchFamily="18" charset="0"/>
              </a:rPr>
              <a:t>Beh</a:t>
            </a:r>
            <a:r>
              <a:rPr lang="en-US" sz="4000"/>
              <a:t>ç</a:t>
            </a:r>
            <a:r>
              <a:rPr lang="en-US" sz="4000">
                <a:cs typeface="Times New Roman" pitchFamily="18" charset="0"/>
              </a:rPr>
              <a:t>et</a:t>
            </a:r>
            <a:r>
              <a:rPr lang="en-US" sz="4000">
                <a:latin typeface="Times New Roman"/>
                <a:cs typeface="Times New Roman" pitchFamily="18" charset="0"/>
              </a:rPr>
              <a:t>’</a:t>
            </a:r>
            <a:r>
              <a:rPr lang="en-US" sz="4000">
                <a:cs typeface="Times New Roman" pitchFamily="18" charset="0"/>
              </a:rPr>
              <a:t>s disease: lateral calf and abdomen</a:t>
            </a:r>
            <a:endParaRPr lang="tr-TR" sz="4000">
              <a:cs typeface="Times New Roman" pitchFamily="18" charset="0"/>
            </a:endParaRPr>
          </a:p>
        </p:txBody>
      </p:sp>
      <p:pic>
        <p:nvPicPr>
          <p:cNvPr id="9220" name="Picture 4" descr="1003206"/>
          <p:cNvPicPr>
            <a:picLocks noChangeAspect="1" noChangeArrowheads="1"/>
          </p:cNvPicPr>
          <p:nvPr>
            <p:ph type="body" idx="1"/>
          </p:nvPr>
        </p:nvPicPr>
        <p:blipFill>
          <a:blip r:embed="rId2"/>
          <a:srcRect/>
          <a:stretch>
            <a:fillRect/>
          </a:stretch>
        </p:blipFill>
        <p:spPr>
          <a:xfrm>
            <a:off x="1176338" y="1600200"/>
            <a:ext cx="6789737" cy="4525963"/>
          </a:xfrm>
          <a:noFill/>
          <a:ln w="76200">
            <a:solidFill>
              <a:srgbClr val="00000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200">
                <a:cs typeface="Times New Roman" pitchFamily="18" charset="0"/>
              </a:rPr>
              <a:t>Behcet’s disease: aneurysms, popliteal and femoral arteries (angiogram</a:t>
            </a:r>
            <a:r>
              <a:rPr lang="en-US" sz="3200"/>
              <a:t>)</a:t>
            </a:r>
            <a:endParaRPr lang="tr-TR" sz="3200"/>
          </a:p>
        </p:txBody>
      </p:sp>
      <p:pic>
        <p:nvPicPr>
          <p:cNvPr id="30725" name="Picture 5" descr="79_80"/>
          <p:cNvPicPr>
            <a:picLocks noChangeAspect="1" noChangeArrowheads="1"/>
          </p:cNvPicPr>
          <p:nvPr>
            <p:ph type="body" idx="1"/>
          </p:nvPr>
        </p:nvPicPr>
        <p:blipFill>
          <a:blip r:embed="rId2"/>
          <a:srcRect/>
          <a:stretch>
            <a:fillRect/>
          </a:stretch>
        </p:blipFill>
        <p:spPr>
          <a:xfrm>
            <a:off x="1444625" y="1600200"/>
            <a:ext cx="6253163" cy="4525963"/>
          </a:xfrm>
          <a:noFill/>
          <a:ln w="76200">
            <a:solidFill>
              <a:srgbClr val="00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476250"/>
            <a:ext cx="8229600" cy="6121400"/>
          </a:xfrm>
        </p:spPr>
        <p:txBody>
          <a:bodyPr/>
          <a:lstStyle/>
          <a:p>
            <a:pPr>
              <a:lnSpc>
                <a:spcPct val="90000"/>
              </a:lnSpc>
            </a:pPr>
            <a:r>
              <a:rPr lang="tr-TR" sz="2800">
                <a:solidFill>
                  <a:srgbClr val="CC0000"/>
                </a:solidFill>
              </a:rPr>
              <a:t>Kalp</a:t>
            </a:r>
            <a:r>
              <a:rPr lang="tr-TR" sz="2800"/>
              <a:t>: %5-10</a:t>
            </a:r>
          </a:p>
          <a:p>
            <a:pPr>
              <a:lnSpc>
                <a:spcPct val="90000"/>
              </a:lnSpc>
            </a:pPr>
            <a:r>
              <a:rPr lang="tr-TR" sz="2800">
                <a:solidFill>
                  <a:srgbClr val="FF0066"/>
                </a:solidFill>
              </a:rPr>
              <a:t>Akciğer</a:t>
            </a:r>
            <a:r>
              <a:rPr lang="tr-TR" sz="2800"/>
              <a:t>:Tüberküloza benzeyen  infiltrasyonlar, pulmoner arter anevrizması,hemoptizi</a:t>
            </a:r>
          </a:p>
          <a:p>
            <a:pPr>
              <a:lnSpc>
                <a:spcPct val="90000"/>
              </a:lnSpc>
            </a:pPr>
            <a:r>
              <a:rPr lang="tr-TR" sz="2800">
                <a:solidFill>
                  <a:srgbClr val="CC3300"/>
                </a:solidFill>
              </a:rPr>
              <a:t>Sindirim Sistemi:%4.9. </a:t>
            </a:r>
            <a:r>
              <a:rPr lang="tr-TR" sz="2800"/>
              <a:t>Kusma, karın ağrısı, </a:t>
            </a:r>
            <a:r>
              <a:rPr lang="de-DE"/>
              <a:t>kanama, perforasyon ,mukoza ülserleri (terminal ileum, çekum,  çıkan kolon), hepatit</a:t>
            </a:r>
            <a:endParaRPr lang="tr-TR" sz="2800"/>
          </a:p>
          <a:p>
            <a:pPr>
              <a:lnSpc>
                <a:spcPct val="90000"/>
              </a:lnSpc>
            </a:pPr>
            <a:r>
              <a:rPr lang="tr-TR" sz="2800"/>
              <a:t>İlioçekal bölgede ülserler------perforasyon</a:t>
            </a:r>
          </a:p>
          <a:p>
            <a:pPr>
              <a:lnSpc>
                <a:spcPct val="90000"/>
              </a:lnSpc>
            </a:pPr>
            <a:r>
              <a:rPr lang="tr-TR" sz="2800"/>
              <a:t>Gaz, diyare, kabızlık</a:t>
            </a:r>
          </a:p>
          <a:p>
            <a:pPr>
              <a:lnSpc>
                <a:spcPct val="90000"/>
              </a:lnSpc>
            </a:pPr>
            <a:r>
              <a:rPr lang="tr-TR" sz="2800">
                <a:solidFill>
                  <a:srgbClr val="A50021"/>
                </a:solidFill>
              </a:rPr>
              <a:t>Böbrekler</a:t>
            </a:r>
            <a:r>
              <a:rPr lang="tr-TR" sz="2800"/>
              <a:t>: Glomerülonefrit:7 olgu, amiloidozis %2</a:t>
            </a:r>
          </a:p>
          <a:p>
            <a:pPr>
              <a:lnSpc>
                <a:spcPct val="90000"/>
              </a:lnSpc>
            </a:pPr>
            <a:r>
              <a:rPr lang="tr-TR" sz="2800"/>
              <a:t>Yaygın lenfadenopati</a:t>
            </a:r>
          </a:p>
          <a:p>
            <a:pPr>
              <a:lnSpc>
                <a:spcPct val="90000"/>
              </a:lnSpc>
            </a:pPr>
            <a:r>
              <a:rPr lang="tr-TR" sz="2800">
                <a:solidFill>
                  <a:srgbClr val="990033"/>
                </a:solidFill>
              </a:rPr>
              <a:t>Epididimit</a:t>
            </a:r>
            <a:r>
              <a:rPr lang="tr-TR" sz="2800"/>
              <a:t>:%12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755650" y="333375"/>
            <a:ext cx="7416800" cy="6191250"/>
          </a:xfrm>
          <a:prstGeom prst="rect">
            <a:avLst/>
          </a:prstGeom>
          <a:solidFill>
            <a:schemeClr val="bg1"/>
          </a:solidFill>
          <a:ln w="57150" cmpd="thinThick">
            <a:solidFill>
              <a:schemeClr val="tx1"/>
            </a:solidFill>
            <a:miter lim="800000"/>
            <a:headEnd/>
            <a:tailEnd/>
          </a:ln>
          <a:effectLst/>
        </p:spPr>
        <p:txBody>
          <a:bodyPr wrap="none" anchor="ctr"/>
          <a:lstStyle/>
          <a:p>
            <a:pPr algn="ctr"/>
            <a:endParaRPr lang="tr-TR">
              <a:solidFill>
                <a:srgbClr val="FF0066"/>
              </a:solidFill>
            </a:endParaRPr>
          </a:p>
        </p:txBody>
      </p:sp>
      <p:sp>
        <p:nvSpPr>
          <p:cNvPr id="19459" name="Rectangle 3"/>
          <p:cNvSpPr>
            <a:spLocks noGrp="1" noChangeArrowheads="1"/>
          </p:cNvSpPr>
          <p:nvPr>
            <p:ph type="body" idx="1"/>
          </p:nvPr>
        </p:nvSpPr>
        <p:spPr>
          <a:xfrm>
            <a:off x="468313" y="476250"/>
            <a:ext cx="8229600" cy="5903913"/>
          </a:xfrm>
        </p:spPr>
        <p:txBody>
          <a:bodyPr/>
          <a:lstStyle/>
          <a:p>
            <a:pPr>
              <a:lnSpc>
                <a:spcPct val="90000"/>
              </a:lnSpc>
            </a:pPr>
            <a:r>
              <a:rPr lang="tr-TR"/>
              <a:t>Venöz sinüs trombozu oluşturması,</a:t>
            </a:r>
          </a:p>
          <a:p>
            <a:pPr>
              <a:lnSpc>
                <a:spcPct val="90000"/>
              </a:lnSpc>
            </a:pPr>
            <a:r>
              <a:rPr lang="tr-TR"/>
              <a:t>Pulmoner arter anevrizması,</a:t>
            </a:r>
          </a:p>
          <a:p>
            <a:pPr>
              <a:lnSpc>
                <a:spcPct val="90000"/>
              </a:lnSpc>
            </a:pPr>
            <a:r>
              <a:rPr lang="tr-TR"/>
              <a:t>Her tipte ve çapta damar tutulumu görülmesi,</a:t>
            </a:r>
          </a:p>
          <a:p>
            <a:pPr>
              <a:lnSpc>
                <a:spcPct val="90000"/>
              </a:lnSpc>
            </a:pPr>
            <a:r>
              <a:rPr lang="tr-TR"/>
              <a:t>Özellikle  venöz yapıların sık ve öncelikle tutulması,</a:t>
            </a:r>
          </a:p>
          <a:p>
            <a:pPr>
              <a:lnSpc>
                <a:spcPct val="90000"/>
              </a:lnSpc>
            </a:pPr>
            <a:r>
              <a:rPr lang="tr-TR"/>
              <a:t>Periferik nöropati oluşturmaması,</a:t>
            </a:r>
          </a:p>
          <a:p>
            <a:pPr>
              <a:lnSpc>
                <a:spcPct val="90000"/>
              </a:lnSpc>
            </a:pPr>
            <a:r>
              <a:rPr lang="tr-TR"/>
              <a:t>Mezenter arter tutulumunun olmaması,</a:t>
            </a:r>
          </a:p>
          <a:p>
            <a:pPr>
              <a:lnSpc>
                <a:spcPct val="90000"/>
              </a:lnSpc>
            </a:pPr>
            <a:r>
              <a:rPr lang="tr-TR"/>
              <a:t>Glomerülonefritik böbrek tutulumunun nadir görülmesi ile </a:t>
            </a:r>
            <a:r>
              <a:rPr lang="tr-TR">
                <a:solidFill>
                  <a:srgbClr val="A50021"/>
                </a:solidFill>
              </a:rPr>
              <a:t>diğer vaskülitlerden ayrılır.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a:t>Tedavi</a:t>
            </a:r>
          </a:p>
        </p:txBody>
      </p:sp>
      <p:sp>
        <p:nvSpPr>
          <p:cNvPr id="20483" name="Rectangle 3"/>
          <p:cNvSpPr>
            <a:spLocks noGrp="1" noChangeArrowheads="1"/>
          </p:cNvSpPr>
          <p:nvPr>
            <p:ph type="body" idx="1"/>
          </p:nvPr>
        </p:nvSpPr>
        <p:spPr/>
        <p:txBody>
          <a:bodyPr/>
          <a:lstStyle/>
          <a:p>
            <a:pPr>
              <a:lnSpc>
                <a:spcPct val="80000"/>
              </a:lnSpc>
            </a:pPr>
            <a:r>
              <a:rPr lang="tr-TR" sz="2800"/>
              <a:t>Mukokutanöz BH: Kolşisin :1.5 mg/G, oral aft:lokal KS, antibiyotikli steroid( tetrasiklin)</a:t>
            </a:r>
          </a:p>
          <a:p>
            <a:pPr>
              <a:lnSpc>
                <a:spcPct val="80000"/>
              </a:lnSpc>
            </a:pPr>
            <a:r>
              <a:rPr lang="tr-TR" sz="2800"/>
              <a:t>Artrit: 15 mg/G pred, AZA, salazopirin</a:t>
            </a:r>
          </a:p>
          <a:p>
            <a:pPr>
              <a:lnSpc>
                <a:spcPct val="80000"/>
              </a:lnSpc>
            </a:pPr>
            <a:r>
              <a:rPr lang="tr-TR" sz="2800"/>
              <a:t>Göz tutulumu: KS,kısa süreli, AZA, klorambusil, siklofosfamid</a:t>
            </a:r>
          </a:p>
          <a:p>
            <a:pPr>
              <a:lnSpc>
                <a:spcPct val="80000"/>
              </a:lnSpc>
            </a:pPr>
            <a:r>
              <a:rPr lang="tr-TR" sz="2800"/>
              <a:t>Yüksek doz KS:Aktif SSS tutulumu, aktif intestinal ülserler,aktif büyük damar tutulumu (tromboflebit, arterit)</a:t>
            </a:r>
          </a:p>
          <a:p>
            <a:pPr>
              <a:lnSpc>
                <a:spcPct val="80000"/>
              </a:lnSpc>
            </a:pPr>
            <a:r>
              <a:rPr lang="tr-TR" sz="2800"/>
              <a:t>İmmünosupressif ilaçlar (İS):Aza:göz tutulumu</a:t>
            </a:r>
          </a:p>
          <a:p>
            <a:pPr>
              <a:lnSpc>
                <a:spcPct val="80000"/>
              </a:lnSpc>
            </a:pPr>
            <a:r>
              <a:rPr lang="tr-TR" sz="2800"/>
              <a:t>Siklosporin : Göz, pulmoner A anevrizması</a:t>
            </a:r>
          </a:p>
          <a:p>
            <a:pPr>
              <a:lnSpc>
                <a:spcPct val="80000"/>
              </a:lnSpc>
            </a:pPr>
            <a:r>
              <a:rPr lang="tr-TR" sz="2800"/>
              <a:t>Takrolimus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a:t>Tedavi</a:t>
            </a:r>
          </a:p>
        </p:txBody>
      </p:sp>
      <p:sp>
        <p:nvSpPr>
          <p:cNvPr id="21507" name="Rectangle 3"/>
          <p:cNvSpPr>
            <a:spLocks noGrp="1" noChangeArrowheads="1"/>
          </p:cNvSpPr>
          <p:nvPr>
            <p:ph type="body" idx="1"/>
          </p:nvPr>
        </p:nvSpPr>
        <p:spPr/>
        <p:txBody>
          <a:bodyPr/>
          <a:lstStyle/>
          <a:p>
            <a:pPr>
              <a:lnSpc>
                <a:spcPct val="80000"/>
              </a:lnSpc>
            </a:pPr>
            <a:r>
              <a:rPr lang="tr-TR" sz="2800"/>
              <a:t>Büyük damar tutulumu: İS;Siklofosfamid (CTX)aylık 1 gr pulslar veya 2-2.5 mg/kg/G oral</a:t>
            </a:r>
          </a:p>
          <a:p>
            <a:pPr>
              <a:lnSpc>
                <a:spcPct val="80000"/>
              </a:lnSpc>
            </a:pPr>
            <a:r>
              <a:rPr lang="tr-TR" sz="2800"/>
              <a:t>Sistemik veya ciddi deri vasküliti  olan olgularda 2-2.5 mg/kg/G  oral veya 500-1500 mg dozunda haftalık veya aylık IV puls CTX tedavisi kullanılabilir.</a:t>
            </a:r>
          </a:p>
          <a:p>
            <a:pPr>
              <a:lnSpc>
                <a:spcPct val="80000"/>
              </a:lnSpc>
            </a:pPr>
            <a:r>
              <a:rPr lang="tr-TR" sz="2800"/>
              <a:t>Slklosporinin de etkili olduğu ileri sürülmektedir.</a:t>
            </a:r>
          </a:p>
          <a:p>
            <a:pPr>
              <a:lnSpc>
                <a:spcPct val="80000"/>
              </a:lnSpc>
            </a:pPr>
            <a:r>
              <a:rPr lang="tr-TR" sz="2800"/>
              <a:t>Ciddi organ tutulumunda remisyondan sonra 2 yıl daha ted . sürdürülür.</a:t>
            </a:r>
          </a:p>
          <a:p>
            <a:pPr>
              <a:lnSpc>
                <a:spcPct val="80000"/>
              </a:lnSpc>
            </a:pPr>
            <a:r>
              <a:rPr lang="tr-TR" sz="2800"/>
              <a:t>Anevrizma,rüptür, barsak delinmesi ve peritonit gibi durumlarda cerrahi girişim uygulanır.</a:t>
            </a:r>
          </a:p>
          <a:p>
            <a:pPr>
              <a:lnSpc>
                <a:spcPct val="80000"/>
              </a:lnSpc>
            </a:pPr>
            <a:endParaRPr lang="tr-T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95288" y="476250"/>
            <a:ext cx="8229600" cy="5905500"/>
          </a:xfrm>
        </p:spPr>
        <p:txBody>
          <a:bodyPr/>
          <a:lstStyle/>
          <a:p>
            <a:pPr>
              <a:lnSpc>
                <a:spcPct val="90000"/>
              </a:lnSpc>
            </a:pPr>
            <a:r>
              <a:rPr lang="tr-TR" sz="2400"/>
              <a:t>Ort  başlangıç yaşı: 20-30, çocuklarda prevalans: %2</a:t>
            </a:r>
          </a:p>
          <a:p>
            <a:pPr>
              <a:lnSpc>
                <a:spcPct val="90000"/>
              </a:lnSpc>
            </a:pPr>
            <a:r>
              <a:rPr lang="tr-TR" sz="2400"/>
              <a:t>E/K oranı:  </a:t>
            </a:r>
            <a:r>
              <a:rPr lang="en-US" sz="2400">
                <a:cs typeface="Arial" charset="0"/>
              </a:rPr>
              <a:t>~</a:t>
            </a:r>
            <a:r>
              <a:rPr lang="tr-TR" sz="2400">
                <a:cs typeface="Arial" charset="0"/>
              </a:rPr>
              <a:t> </a:t>
            </a:r>
            <a:r>
              <a:rPr lang="tr-TR" sz="2400"/>
              <a:t>1.7 </a:t>
            </a:r>
          </a:p>
          <a:p>
            <a:pPr>
              <a:lnSpc>
                <a:spcPct val="90000"/>
              </a:lnSpc>
            </a:pPr>
            <a:r>
              <a:rPr lang="tr-TR" sz="2400"/>
              <a:t>Genç erkek cinsiyet daha şiddetli hastalık varlığı ile birliktelik gösterir.</a:t>
            </a:r>
          </a:p>
          <a:p>
            <a:pPr>
              <a:lnSpc>
                <a:spcPct val="90000"/>
              </a:lnSpc>
            </a:pPr>
            <a:r>
              <a:rPr lang="tr-TR" sz="2400"/>
              <a:t>Coğrafik dağılım: Kuzey yarımkürede ve tarihi  ipek yolu sınırı ülkelerde  oldukça sık görülmektedir.Uzak Doğu ve Orta Doğu ülkeleri( Japonya, Çin, Kore, İran, Türkiye) hastalığın en sık olduğu ülkelerdir. Güney Avrupa ve kuzey Afrika ülkelerinde (İtalya, Portekiz, Fas, Tunus, Cezayir) daha az sıklıkta görülmektedir.</a:t>
            </a:r>
          </a:p>
          <a:p>
            <a:pPr>
              <a:lnSpc>
                <a:spcPct val="90000"/>
              </a:lnSpc>
            </a:pPr>
            <a:r>
              <a:rPr lang="tr-TR" sz="2400"/>
              <a:t>Japonyada prevalans: 7-8.5/100.000</a:t>
            </a:r>
          </a:p>
          <a:p>
            <a:pPr>
              <a:lnSpc>
                <a:spcPct val="90000"/>
              </a:lnSpc>
            </a:pPr>
            <a:r>
              <a:rPr lang="tr-TR" sz="2400"/>
              <a:t>İngiltere:0.064/10.000</a:t>
            </a:r>
          </a:p>
          <a:p>
            <a:pPr>
              <a:lnSpc>
                <a:spcPct val="90000"/>
              </a:lnSpc>
            </a:pPr>
            <a:r>
              <a:rPr lang="tr-TR" sz="2400"/>
              <a:t>Kuzey Amerika: 1/30.000 </a:t>
            </a:r>
          </a:p>
          <a:p>
            <a:pPr>
              <a:lnSpc>
                <a:spcPct val="90000"/>
              </a:lnSpc>
            </a:pPr>
            <a:r>
              <a:rPr lang="tr-TR" sz="2400"/>
              <a:t>Türkiye: 37/10.000 (Yurdakul ve ark)  Ailesel görülme sıklığı:%8 (Yazıcı ve ark)</a:t>
            </a:r>
          </a:p>
          <a:p>
            <a:pPr>
              <a:lnSpc>
                <a:spcPct val="90000"/>
              </a:lnSpc>
            </a:pPr>
            <a:endParaRPr lang="tr-T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22337"/>
          </a:xfrm>
        </p:spPr>
        <p:txBody>
          <a:bodyPr/>
          <a:lstStyle/>
          <a:p>
            <a:r>
              <a:rPr lang="tr-TR" sz="3600"/>
              <a:t>Etyopatogenez</a:t>
            </a:r>
          </a:p>
        </p:txBody>
      </p:sp>
      <p:sp>
        <p:nvSpPr>
          <p:cNvPr id="5123" name="Rectangle 3"/>
          <p:cNvSpPr>
            <a:spLocks noGrp="1" noChangeArrowheads="1"/>
          </p:cNvSpPr>
          <p:nvPr>
            <p:ph type="body" idx="1"/>
          </p:nvPr>
        </p:nvSpPr>
        <p:spPr/>
        <p:txBody>
          <a:bodyPr/>
          <a:lstStyle/>
          <a:p>
            <a:pPr>
              <a:lnSpc>
                <a:spcPct val="80000"/>
              </a:lnSpc>
            </a:pPr>
            <a:r>
              <a:rPr lang="tr-TR" sz="2800"/>
              <a:t>Genetik yatkınlık: HLA-B51 taşıyanlarda Behçet hastalığına yakalanma yönünden görece risk  Türkiyede:13.3</a:t>
            </a:r>
          </a:p>
          <a:p>
            <a:pPr>
              <a:lnSpc>
                <a:spcPct val="80000"/>
              </a:lnSpc>
            </a:pPr>
            <a:r>
              <a:rPr lang="tr-TR" sz="2800"/>
              <a:t>HLA-B51 taşıyanlarda hastalık daha seyretmektedir.</a:t>
            </a:r>
          </a:p>
          <a:p>
            <a:pPr>
              <a:lnSpc>
                <a:spcPct val="80000"/>
              </a:lnSpc>
            </a:pPr>
            <a:r>
              <a:rPr lang="tr-TR" sz="2800"/>
              <a:t>Enfeksiyon ajanları: HSV-1,  mikobakterium tüberküloz HSP-65</a:t>
            </a:r>
          </a:p>
          <a:p>
            <a:pPr>
              <a:lnSpc>
                <a:spcPct val="80000"/>
              </a:lnSpc>
            </a:pPr>
            <a:r>
              <a:rPr lang="tr-TR" sz="2800"/>
              <a:t>İmmünolojik olarak yatkın bireylerde, çeşitli infeksiyon ajanlarının, özellikle HSP moleküler benzerliği aracılığıyla oluşturulan otoimmün olay seyrinde, hücresel ve humoral düzeyde birtakım anormallikler oluşur.  </a:t>
            </a:r>
          </a:p>
          <a:p>
            <a:pPr>
              <a:lnSpc>
                <a:spcPct val="80000"/>
              </a:lnSpc>
            </a:pPr>
            <a:endParaRPr lang="tr-TR" sz="2800"/>
          </a:p>
          <a:p>
            <a:pPr>
              <a:lnSpc>
                <a:spcPct val="80000"/>
              </a:lnSpc>
            </a:pPr>
            <a:endParaRPr lang="tr-T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404813"/>
            <a:ext cx="8229600" cy="5976937"/>
          </a:xfrm>
        </p:spPr>
        <p:txBody>
          <a:bodyPr/>
          <a:lstStyle/>
          <a:p>
            <a:endParaRPr lang="tr-TR"/>
          </a:p>
          <a:p>
            <a:r>
              <a:rPr lang="tr-TR"/>
              <a:t>CD4/CD8 T hücre oranında azalma</a:t>
            </a:r>
          </a:p>
          <a:p>
            <a:r>
              <a:rPr lang="tr-TR"/>
              <a:t>Th1 sitokin profilinde hakimiyet (INF</a:t>
            </a:r>
            <a:r>
              <a:rPr lang="el-GR">
                <a:cs typeface="Arial" charset="0"/>
              </a:rPr>
              <a:t>γ</a:t>
            </a:r>
            <a:r>
              <a:rPr lang="tr-TR">
                <a:cs typeface="Arial" charset="0"/>
              </a:rPr>
              <a:t> , TNF </a:t>
            </a:r>
            <a:r>
              <a:rPr lang="el-GR">
                <a:cs typeface="Arial" charset="0"/>
              </a:rPr>
              <a:t>α</a:t>
            </a:r>
            <a:r>
              <a:rPr lang="tr-TR">
                <a:cs typeface="Arial" charset="0"/>
              </a:rPr>
              <a:t> ,</a:t>
            </a:r>
            <a:r>
              <a:rPr lang="el-GR">
                <a:cs typeface="Arial" charset="0"/>
              </a:rPr>
              <a:t>β</a:t>
            </a:r>
            <a:r>
              <a:rPr lang="tr-TR">
                <a:cs typeface="Arial" charset="0"/>
              </a:rPr>
              <a:t>, ve IL-8 (PMNL kemotaktik) ’de artış)</a:t>
            </a:r>
          </a:p>
          <a:p>
            <a:r>
              <a:rPr lang="tr-TR">
                <a:cs typeface="Arial" charset="0"/>
              </a:rPr>
              <a:t> Oral mukoza antikorları ve poliklonal immün globülin artışı</a:t>
            </a:r>
          </a:p>
          <a:p>
            <a:r>
              <a:rPr lang="tr-TR">
                <a:cs typeface="Arial" charset="0"/>
              </a:rPr>
              <a:t>Dolaşan  ve dokuda biriken İK varlığı</a:t>
            </a:r>
          </a:p>
          <a:p>
            <a:r>
              <a:rPr lang="tr-TR">
                <a:cs typeface="Arial" charset="0"/>
              </a:rPr>
              <a:t>Antiendotel, antifosfolipid, lenfositotoksik ak. lar bildirilmiş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92150"/>
            <a:ext cx="8229600" cy="5434013"/>
          </a:xfrm>
        </p:spPr>
        <p:txBody>
          <a:bodyPr/>
          <a:lstStyle/>
          <a:p>
            <a:pPr>
              <a:lnSpc>
                <a:spcPct val="90000"/>
              </a:lnSpc>
            </a:pPr>
            <a:r>
              <a:rPr lang="tr-TR"/>
              <a:t>Enfeksiyöz orijinli dış etkenlerin tetiklediği immünolojik süreçte, HSP </a:t>
            </a:r>
            <a:r>
              <a:rPr lang="el-GR">
                <a:cs typeface="Arial" charset="0"/>
              </a:rPr>
              <a:t>γδ</a:t>
            </a:r>
            <a:r>
              <a:rPr lang="tr-TR">
                <a:cs typeface="Arial" charset="0"/>
              </a:rPr>
              <a:t> T hücrelerini uyarır, Th1 tipi inflamatuvar sitokinler salınır.IL-6, IL-8 gibi kemokin niteliğindeki sitokinler, endotel hücresi,nötrofil ve monositlerin aktivasyonuna yol açarak inflamasyonu başlatır.Th1 tarafından üretilen TNF </a:t>
            </a:r>
            <a:r>
              <a:rPr lang="el-GR">
                <a:cs typeface="Arial" charset="0"/>
              </a:rPr>
              <a:t>β</a:t>
            </a:r>
            <a:r>
              <a:rPr lang="tr-TR">
                <a:cs typeface="Arial" charset="0"/>
              </a:rPr>
              <a:t> ve makrofajların ürettiği TNF  </a:t>
            </a:r>
            <a:r>
              <a:rPr lang="el-GR">
                <a:cs typeface="Arial" charset="0"/>
              </a:rPr>
              <a:t>α</a:t>
            </a:r>
            <a:r>
              <a:rPr lang="tr-TR">
                <a:cs typeface="Arial" charset="0"/>
              </a:rPr>
              <a:t> ve IL-1 poskapiller venül endotel hüc. de adezyon moleküllerinde artış ve lezyon alanına PMNL ve MNH’lerin girişini kolaylaştırarak olayı hızlandırımaktadırlar. </a:t>
            </a:r>
            <a:endParaRPr lang="el-GR">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188913"/>
            <a:ext cx="8229600" cy="1008062"/>
          </a:xfrm>
        </p:spPr>
        <p:txBody>
          <a:bodyPr/>
          <a:lstStyle/>
          <a:p>
            <a:r>
              <a:rPr lang="en-US" sz="3200"/>
              <a:t>BEHÇET HASTALIĞI</a:t>
            </a:r>
            <a:r>
              <a:rPr lang="tr-TR" sz="3200"/>
              <a:t> </a:t>
            </a:r>
            <a:br>
              <a:rPr lang="tr-TR" sz="3200"/>
            </a:br>
            <a:r>
              <a:rPr lang="tr-TR" sz="3200"/>
              <a:t>TANI KRİTERLERİ</a:t>
            </a:r>
          </a:p>
        </p:txBody>
      </p:sp>
      <p:sp>
        <p:nvSpPr>
          <p:cNvPr id="13315" name="Rectangle 3"/>
          <p:cNvSpPr>
            <a:spLocks noGrp="1" noChangeArrowheads="1"/>
          </p:cNvSpPr>
          <p:nvPr>
            <p:ph type="body" idx="1"/>
          </p:nvPr>
        </p:nvSpPr>
        <p:spPr>
          <a:xfrm>
            <a:off x="457200" y="1341438"/>
            <a:ext cx="8229600" cy="5040312"/>
          </a:xfrm>
        </p:spPr>
        <p:txBody>
          <a:bodyPr/>
          <a:lstStyle/>
          <a:p>
            <a:pPr marL="457200" indent="-457200">
              <a:lnSpc>
                <a:spcPct val="90000"/>
              </a:lnSpc>
            </a:pPr>
            <a:endParaRPr lang="tr-TR" sz="2400" b="1"/>
          </a:p>
          <a:p>
            <a:pPr marL="457200" indent="-457200">
              <a:lnSpc>
                <a:spcPct val="90000"/>
              </a:lnSpc>
            </a:pPr>
            <a:r>
              <a:rPr lang="en-US" sz="2400" b="1"/>
              <a:t>Uluslararası Tanı Kriterleri;</a:t>
            </a:r>
            <a:endParaRPr lang="en-US" sz="2400" u="sng"/>
          </a:p>
          <a:p>
            <a:pPr marL="457200" indent="-457200">
              <a:lnSpc>
                <a:spcPct val="90000"/>
              </a:lnSpc>
            </a:pPr>
            <a:r>
              <a:rPr lang="en-US" sz="2400" u="sng"/>
              <a:t>Tekrarlayan oral ülserasyon (yılda 3’den fazla</a:t>
            </a:r>
            <a:r>
              <a:rPr lang="en-US" sz="2400"/>
              <a:t>)   </a:t>
            </a:r>
            <a:r>
              <a:rPr lang="en-US" sz="2400" b="1"/>
              <a:t>+</a:t>
            </a:r>
            <a:endParaRPr lang="en-US" sz="2400"/>
          </a:p>
          <a:p>
            <a:pPr marL="457200" indent="-457200">
              <a:lnSpc>
                <a:spcPct val="90000"/>
              </a:lnSpc>
            </a:pPr>
            <a:r>
              <a:rPr lang="en-US" sz="2400"/>
              <a:t>* aşağıdakilerden  en az ikisinin varlığı</a:t>
            </a:r>
          </a:p>
          <a:p>
            <a:pPr marL="457200" indent="-457200">
              <a:lnSpc>
                <a:spcPct val="90000"/>
              </a:lnSpc>
              <a:buFontTx/>
              <a:buAutoNum type="arabicPeriod"/>
            </a:pPr>
            <a:r>
              <a:rPr lang="en-US" sz="2400"/>
              <a:t>Tekrarlayan genital ülserasyon</a:t>
            </a:r>
          </a:p>
          <a:p>
            <a:pPr marL="457200" indent="-457200">
              <a:lnSpc>
                <a:spcPct val="90000"/>
              </a:lnSpc>
              <a:buFontTx/>
              <a:buAutoNum type="arabicPeriod"/>
            </a:pPr>
            <a:r>
              <a:rPr lang="en-US" sz="2400"/>
              <a:t>Göz lezyonları (anterior, posterior üveit, yarık lamba incelemesinde vitreusta hücreler, retinal vaskülit)</a:t>
            </a:r>
          </a:p>
          <a:p>
            <a:pPr marL="457200" indent="-457200">
              <a:lnSpc>
                <a:spcPct val="90000"/>
              </a:lnSpc>
              <a:buFontTx/>
              <a:buAutoNum type="arabicPeriod"/>
            </a:pPr>
            <a:r>
              <a:rPr lang="en-US" sz="2400"/>
              <a:t>Deri lezyonları ( eritema nodozum, psödofollikülit veya papülopüstüler, akneiform nodüller)</a:t>
            </a:r>
          </a:p>
          <a:p>
            <a:pPr marL="457200" indent="-457200">
              <a:lnSpc>
                <a:spcPct val="90000"/>
              </a:lnSpc>
              <a:buFontTx/>
              <a:buAutoNum type="arabicPeriod"/>
            </a:pPr>
            <a:r>
              <a:rPr lang="en-US" sz="2400"/>
              <a:t>Paterji testi ( 24-48 saat sonra pikür yerinde papül, püstül, papülopüstül).</a:t>
            </a:r>
            <a:endParaRPr lang="tr-T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tr-TR"/>
              <a:t>KLİNİK</a:t>
            </a:r>
          </a:p>
        </p:txBody>
      </p:sp>
      <p:sp>
        <p:nvSpPr>
          <p:cNvPr id="12291" name="Rectangle 3"/>
          <p:cNvSpPr>
            <a:spLocks noGrp="1" noChangeArrowheads="1"/>
          </p:cNvSpPr>
          <p:nvPr>
            <p:ph type="body" idx="1"/>
          </p:nvPr>
        </p:nvSpPr>
        <p:spPr/>
        <p:txBody>
          <a:bodyPr/>
          <a:lstStyle/>
          <a:p>
            <a:pPr>
              <a:lnSpc>
                <a:spcPct val="90000"/>
              </a:lnSpc>
            </a:pPr>
            <a:r>
              <a:rPr lang="tr-TR" sz="2800">
                <a:solidFill>
                  <a:srgbClr val="CC0000"/>
                </a:solidFill>
              </a:rPr>
              <a:t>Yineleyen oral ülserler</a:t>
            </a:r>
            <a:r>
              <a:rPr lang="tr-TR" sz="2800"/>
              <a:t>: (minör aftöz ülser, major aftöz ülser, herpetiform ülserler).BH’nın en sık görülen belirtisidir(%95-100), çoğu olguda (70-77) hastalığın ilk belirtilerindendir.</a:t>
            </a:r>
          </a:p>
          <a:p>
            <a:pPr>
              <a:lnSpc>
                <a:spcPct val="90000"/>
              </a:lnSpc>
            </a:pPr>
            <a:r>
              <a:rPr lang="tr-TR" sz="2800">
                <a:solidFill>
                  <a:srgbClr val="D60093"/>
                </a:solidFill>
              </a:rPr>
              <a:t>Genital ülserler</a:t>
            </a:r>
            <a:r>
              <a:rPr lang="tr-TR" sz="2800"/>
              <a:t>:%64-88.8 sıklığında</a:t>
            </a:r>
          </a:p>
          <a:p>
            <a:pPr>
              <a:lnSpc>
                <a:spcPct val="90000"/>
              </a:lnSpc>
            </a:pPr>
            <a:r>
              <a:rPr lang="tr-TR" sz="2800">
                <a:solidFill>
                  <a:srgbClr val="CC00CC"/>
                </a:solidFill>
              </a:rPr>
              <a:t>Göz tutulumu</a:t>
            </a:r>
            <a:r>
              <a:rPr lang="tr-TR" sz="2800"/>
              <a:t>: %16-69 sıklığında. Ön üveit, post üveit,hipopiyonlu irit görülür.Üveit ,hastaların 2/3’ünde görülür.</a:t>
            </a:r>
          </a:p>
          <a:p>
            <a:pPr lvl="1">
              <a:lnSpc>
                <a:spcPct val="90000"/>
              </a:lnSpc>
            </a:pPr>
            <a:r>
              <a:rPr lang="tr-TR" sz="2400"/>
              <a:t>Optik atrofi, retinal damar değişiklikleri,koryodit, yineleyen konjonktivit, keratit, retinal kanama ve eksüdasyonlar görülebilir.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t>Behçet’s syndrome: ulceration, tongue</a:t>
            </a:r>
            <a:endParaRPr lang="tr-TR" sz="4000"/>
          </a:p>
        </p:txBody>
      </p:sp>
      <p:pic>
        <p:nvPicPr>
          <p:cNvPr id="10244" name="Picture 4" descr="99CSC-12C04"/>
          <p:cNvPicPr>
            <a:picLocks noChangeAspect="1" noChangeArrowheads="1"/>
          </p:cNvPicPr>
          <p:nvPr>
            <p:ph type="body" idx="1"/>
          </p:nvPr>
        </p:nvPicPr>
        <p:blipFill>
          <a:blip r:embed="rId2"/>
          <a:srcRect/>
          <a:stretch>
            <a:fillRect/>
          </a:stretch>
        </p:blipFill>
        <p:spPr>
          <a:xfrm>
            <a:off x="1571625" y="1600200"/>
            <a:ext cx="6000750" cy="4525963"/>
          </a:xfrm>
          <a:noFill/>
          <a:ln w="76200">
            <a:solidFill>
              <a:srgbClr val="000000"/>
            </a:solidFill>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Words>
  <PresentationFormat>Ekran Gösterisi (4:3)</PresentationFormat>
  <Paragraphs>96</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BEHÇET HASTALIĞI</vt:lpstr>
      <vt:lpstr>Slayt 2</vt:lpstr>
      <vt:lpstr>Slayt 3</vt:lpstr>
      <vt:lpstr>Etyopatogenez</vt:lpstr>
      <vt:lpstr>Slayt 5</vt:lpstr>
      <vt:lpstr>Slayt 6</vt:lpstr>
      <vt:lpstr>BEHÇET HASTALIĞI  TANI KRİTERLERİ</vt:lpstr>
      <vt:lpstr>KLİNİK</vt:lpstr>
      <vt:lpstr>Behçet’s syndrome: ulceration, tongue</vt:lpstr>
      <vt:lpstr>Behçet’s syndrome: ulceration, tongue</vt:lpstr>
      <vt:lpstr>Behçet’s syndrome: ulceration, mouth</vt:lpstr>
      <vt:lpstr>Behçet’s syndrome: ulceration, tongue and labia oris</vt:lpstr>
      <vt:lpstr>Behçet’s syndrome: ulceration, vulva</vt:lpstr>
      <vt:lpstr>Behçet’s syndrome: scrotal ulcers</vt:lpstr>
      <vt:lpstr>Behçet’s syndrome: scrotal ulcers</vt:lpstr>
      <vt:lpstr>Behçet’s syndrome: hypopyon, eyes</vt:lpstr>
      <vt:lpstr>Slayt 17</vt:lpstr>
      <vt:lpstr>Slayt 18</vt:lpstr>
      <vt:lpstr>Slayt 19</vt:lpstr>
      <vt:lpstr>Behçet’s disease: lateral calf and abdomen</vt:lpstr>
      <vt:lpstr>Behcet’s disease: aneurysms, popliteal and femoral arteries (angiogram)</vt:lpstr>
      <vt:lpstr>Slayt 22</vt:lpstr>
      <vt:lpstr>Slayt 23</vt:lpstr>
      <vt:lpstr>Tedavi</vt:lpstr>
      <vt:lpstr>Tedavi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BEHÇET HASTALIĞI</dc:title>
  <dc:creator>user</dc:creator>
  <cp:lastModifiedBy>user</cp:lastModifiedBy>
  <cp:revision>1</cp:revision>
  <dcterms:created xsi:type="dcterms:W3CDTF">2016-12-12T07:22:37Z</dcterms:created>
  <dcterms:modified xsi:type="dcterms:W3CDTF">2016-12-12T07:23:30Z</dcterms:modified>
</cp:coreProperties>
</file>