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83" r:id="rId3"/>
    <p:sldId id="284" r:id="rId4"/>
    <p:sldId id="285" r:id="rId5"/>
    <p:sldId id="286" r:id="rId6"/>
    <p:sldId id="28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7" r:id="rId16"/>
    <p:sldId id="270" r:id="rId17"/>
    <p:sldId id="269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79" r:id="rId28"/>
    <p:sldId id="281" r:id="rId29"/>
    <p:sldId id="28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1255" autoAdjust="0"/>
  </p:normalViewPr>
  <p:slideViewPr>
    <p:cSldViewPr>
      <p:cViewPr varScale="1">
        <p:scale>
          <a:sx n="63" d="100"/>
          <a:sy n="63" d="100"/>
        </p:scale>
        <p:origin x="15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DE2F3-0080-E844-BB30-CB3355BF044D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4DFFA-034D-B446-8412-8EDAC2226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6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7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81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TEMEL </a:t>
            </a:r>
            <a:br>
              <a:rPr lang="en-US" dirty="0" smtClean="0"/>
            </a:br>
            <a:r>
              <a:rPr lang="en-US" dirty="0" smtClean="0"/>
              <a:t>GENETİK </a:t>
            </a:r>
            <a:r>
              <a:rPr lang="en-US" dirty="0" smtClean="0"/>
              <a:t>KAVRAMLAR-V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Nüket</a:t>
            </a:r>
            <a:r>
              <a:rPr lang="en-US" dirty="0" smtClean="0"/>
              <a:t> BİLGEN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Ü</a:t>
            </a:r>
            <a:r>
              <a:rPr lang="en-US" dirty="0" smtClean="0"/>
              <a:t>. </a:t>
            </a:r>
            <a:r>
              <a:rPr lang="en-US" dirty="0" err="1" smtClean="0"/>
              <a:t>Veteriner</a:t>
            </a:r>
            <a:r>
              <a:rPr lang="en-US" dirty="0" smtClean="0"/>
              <a:t> </a:t>
            </a:r>
            <a:r>
              <a:rPr lang="en-US" dirty="0" err="1" smtClean="0"/>
              <a:t>Fakültesi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Anabilim</a:t>
            </a:r>
            <a:r>
              <a:rPr lang="en-US" dirty="0" smtClean="0"/>
              <a:t> Dalı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İkna olmadılar…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1940’lara kadar kalıtım materyalinin protein veya amino asitler düşünülüyor: </a:t>
            </a:r>
            <a:endParaRPr lang="tr-TR" dirty="0"/>
          </a:p>
          <a:p>
            <a:r>
              <a:rPr lang="tr-TR" i="1" dirty="0"/>
              <a:t>“DNA’da sadece 4 nükleotid var ama amino asitler 20 çeşit ve çok sayıda protein var!!!”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3048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Hershey</a:t>
            </a:r>
            <a:r>
              <a:rPr lang="tr-TR" dirty="0" smtClean="0"/>
              <a:t> ve Chase deneyi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</a:t>
            </a:r>
            <a:r>
              <a:rPr lang="tr-TR" sz="2000" dirty="0" smtClean="0"/>
              <a:t>32</a:t>
            </a:r>
            <a:r>
              <a:rPr lang="tr-TR" dirty="0" smtClean="0"/>
              <a:t>P, Protein </a:t>
            </a:r>
            <a:r>
              <a:rPr lang="tr-TR" sz="2000" dirty="0" smtClean="0"/>
              <a:t>35</a:t>
            </a:r>
            <a:r>
              <a:rPr lang="tr-TR" dirty="0" smtClean="0"/>
              <a:t>S</a:t>
            </a:r>
            <a:endParaRPr lang="tr-TR" dirty="0"/>
          </a:p>
        </p:txBody>
      </p:sp>
      <p:pic>
        <p:nvPicPr>
          <p:cNvPr id="4098" name="Picture 2" descr="hershey and chase experimen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2" y="2450401"/>
            <a:ext cx="8818165" cy="434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ershey and chas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0166"/>
            <a:ext cx="2616225" cy="207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566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 öğrendik?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Kalıtım materyali DNA’dır!</a:t>
            </a:r>
          </a:p>
          <a:p>
            <a:pPr lvl="1"/>
            <a:r>
              <a:rPr lang="tr-TR" i="1" dirty="0" smtClean="0"/>
              <a:t>Her zaman DNA mıdır?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Cevaplanması gereken diğer sorular…</a:t>
            </a:r>
            <a:endParaRPr lang="tr-TR" b="1" dirty="0"/>
          </a:p>
          <a:p>
            <a:r>
              <a:rPr lang="tr-TR" dirty="0" smtClean="0"/>
              <a:t>Ancak dört bazdan oluşan bu basit molekül canlının oluşmasını sağlayan farklı genleri nasıl kodlayabilir?</a:t>
            </a:r>
          </a:p>
          <a:p>
            <a:r>
              <a:rPr lang="tr-TR" dirty="0" smtClean="0"/>
              <a:t>Nasıl aktarılmasını sağlayabilir?</a:t>
            </a:r>
            <a:endParaRPr lang="tr-TR" dirty="0"/>
          </a:p>
        </p:txBody>
      </p:sp>
      <p:pic>
        <p:nvPicPr>
          <p:cNvPr id="5124" name="Picture 4" descr="korkmuş yüz ifadesi boyama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305035"/>
            <a:ext cx="1176065" cy="12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korkmuş yüz ifadesi boyama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114" y="4797152"/>
            <a:ext cx="1248073" cy="18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494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DNA’nın yapısal özellikleri kalıtım materyali olmasının keşfinden önce biliniyordu…</a:t>
            </a:r>
          </a:p>
          <a:p>
            <a:endParaRPr lang="tr-TR" dirty="0"/>
          </a:p>
          <a:p>
            <a:r>
              <a:rPr lang="tr-TR" dirty="0" smtClean="0"/>
              <a:t>DNA birbirine yapısal olarak benzeyen nükleotid denen dört bazdan oluşmuştur.</a:t>
            </a:r>
            <a:endParaRPr lang="tr-TR" dirty="0"/>
          </a:p>
          <a:p>
            <a:r>
              <a:rPr lang="tr-TR" b="1" dirty="0" smtClean="0"/>
              <a:t>Baz ve şeker: </a:t>
            </a:r>
            <a:r>
              <a:rPr lang="tr-TR" b="1" dirty="0" err="1" smtClean="0"/>
              <a:t>Nükleosit</a:t>
            </a:r>
            <a:endParaRPr lang="tr-TR" b="1" dirty="0" smtClean="0"/>
          </a:p>
          <a:p>
            <a:r>
              <a:rPr lang="tr-TR" b="1" dirty="0" smtClean="0"/>
              <a:t>Pürin bazlar</a:t>
            </a:r>
            <a:r>
              <a:rPr lang="tr-TR" b="1" dirty="0" smtClean="0">
                <a:sym typeface="Wingdings" panose="05000000000000000000" pitchFamily="2" charset="2"/>
              </a:rPr>
              <a:t> </a:t>
            </a:r>
            <a:r>
              <a:rPr lang="tr-TR" b="1" dirty="0" err="1" smtClean="0">
                <a:sym typeface="Wingdings" panose="05000000000000000000" pitchFamily="2" charset="2"/>
              </a:rPr>
              <a:t>Adenin</a:t>
            </a:r>
            <a:r>
              <a:rPr lang="tr-TR" b="1" dirty="0" smtClean="0">
                <a:sym typeface="Wingdings" panose="05000000000000000000" pitchFamily="2" charset="2"/>
              </a:rPr>
              <a:t>, </a:t>
            </a:r>
            <a:r>
              <a:rPr lang="tr-TR" b="1" dirty="0" err="1" smtClean="0">
                <a:sym typeface="Wingdings" panose="05000000000000000000" pitchFamily="2" charset="2"/>
              </a:rPr>
              <a:t>Guanin</a:t>
            </a:r>
            <a:endParaRPr lang="tr-TR" b="1" dirty="0" smtClean="0">
              <a:sym typeface="Wingdings" panose="05000000000000000000" pitchFamily="2" charset="2"/>
            </a:endParaRPr>
          </a:p>
          <a:p>
            <a:r>
              <a:rPr lang="tr-TR" b="1" dirty="0" err="1" smtClean="0">
                <a:sym typeface="Wingdings" panose="05000000000000000000" pitchFamily="2" charset="2"/>
              </a:rPr>
              <a:t>Primidin</a:t>
            </a:r>
            <a:r>
              <a:rPr lang="tr-TR" b="1" dirty="0" smtClean="0">
                <a:sym typeface="Wingdings" panose="05000000000000000000" pitchFamily="2" charset="2"/>
              </a:rPr>
              <a:t> bazlar  Timin, </a:t>
            </a:r>
            <a:r>
              <a:rPr lang="tr-TR" b="1" dirty="0" err="1" smtClean="0">
                <a:sym typeface="Wingdings" panose="05000000000000000000" pitchFamily="2" charset="2"/>
              </a:rPr>
              <a:t>Sitozin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27079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Screen Shot 2017-09-26 at 20.05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42" y="1850424"/>
            <a:ext cx="4337658" cy="3664919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1596540"/>
            <a:ext cx="5059139" cy="3918803"/>
          </a:xfrm>
        </p:spPr>
        <p:txBody>
          <a:bodyPr>
            <a:normAutofit fontScale="92500"/>
          </a:bodyPr>
          <a:lstStyle/>
          <a:p>
            <a:pPr marL="514350" indent="-514350">
              <a:buAutoNum type="alphaLcParenR"/>
            </a:pPr>
            <a:r>
              <a:rPr lang="tr-TR" dirty="0" smtClean="0"/>
              <a:t>X-ray çalışmaları</a:t>
            </a:r>
            <a:r>
              <a:rPr lang="tr-TR" dirty="0" smtClean="0">
                <a:sym typeface="Wingdings" panose="05000000000000000000" pitchFamily="2" charset="2"/>
              </a:rPr>
              <a:t> DNA molekülünün ince uzun yapısını göstermekteydi.</a:t>
            </a:r>
          </a:p>
          <a:p>
            <a:pPr marL="514350" indent="-514350">
              <a:buAutoNum type="alphaLcParenR"/>
            </a:pPr>
            <a:r>
              <a:rPr lang="tr-TR" dirty="0" err="1" smtClean="0">
                <a:sym typeface="Wingdings" panose="05000000000000000000" pitchFamily="2" charset="2"/>
              </a:rPr>
              <a:t>Chargaff</a:t>
            </a:r>
            <a:r>
              <a:rPr lang="tr-TR" dirty="0" smtClean="0">
                <a:sym typeface="Wingdings" panose="05000000000000000000" pitchFamily="2" charset="2"/>
              </a:rPr>
              <a:t> kuralı DNA’ların bazı ortak özelliklerini ortaya koydu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1- Pürinlerin toplam oranı </a:t>
            </a:r>
            <a:r>
              <a:rPr lang="tr-TR" dirty="0" err="1" smtClean="0">
                <a:sym typeface="Wingdings" panose="05000000000000000000" pitchFamily="2" charset="2"/>
              </a:rPr>
              <a:t>Pirimidinlerin</a:t>
            </a:r>
            <a:r>
              <a:rPr lang="tr-TR" dirty="0" smtClean="0">
                <a:sym typeface="Wingdings" panose="05000000000000000000" pitchFamily="2" charset="2"/>
              </a:rPr>
              <a:t> toplam oranına eşit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2- </a:t>
            </a:r>
            <a:r>
              <a:rPr lang="tr-TR" dirty="0" err="1" smtClean="0">
                <a:sym typeface="Wingdings" panose="05000000000000000000" pitchFamily="2" charset="2"/>
              </a:rPr>
              <a:t>Adenin</a:t>
            </a:r>
            <a:r>
              <a:rPr lang="tr-TR" dirty="0" smtClean="0">
                <a:sym typeface="Wingdings" panose="05000000000000000000" pitchFamily="2" charset="2"/>
              </a:rPr>
              <a:t> kadar Timin, </a:t>
            </a:r>
            <a:r>
              <a:rPr lang="tr-TR" dirty="0" err="1" smtClean="0">
                <a:sym typeface="Wingdings" panose="05000000000000000000" pitchFamily="2" charset="2"/>
              </a:rPr>
              <a:t>Guanin</a:t>
            </a:r>
            <a:r>
              <a:rPr lang="tr-TR" dirty="0" smtClean="0">
                <a:sym typeface="Wingdings" panose="05000000000000000000" pitchFamily="2" charset="2"/>
              </a:rPr>
              <a:t> kadar </a:t>
            </a:r>
            <a:r>
              <a:rPr lang="tr-TR" dirty="0" err="1" smtClean="0">
                <a:sym typeface="Wingdings" panose="05000000000000000000" pitchFamily="2" charset="2"/>
              </a:rPr>
              <a:t>Sitozin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  <p:pic>
        <p:nvPicPr>
          <p:cNvPr id="5" name="Picture 5" descr="Screen Shot 2017-09-26 at 20.06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60" y="17979"/>
            <a:ext cx="2133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48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Meselson</a:t>
            </a:r>
            <a:r>
              <a:rPr lang="tr-TR" b="1" dirty="0"/>
              <a:t> ve </a:t>
            </a:r>
            <a:r>
              <a:rPr lang="tr-TR" b="1" dirty="0" err="1"/>
              <a:t>Stahl</a:t>
            </a:r>
            <a:r>
              <a:rPr lang="tr-TR" b="1" dirty="0"/>
              <a:t> deneyi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1412776"/>
            <a:ext cx="8229600" cy="3918803"/>
          </a:xfrm>
        </p:spPr>
        <p:txBody>
          <a:bodyPr/>
          <a:lstStyle/>
          <a:p>
            <a:r>
              <a:rPr lang="tr-TR" dirty="0" smtClean="0"/>
              <a:t>DNA </a:t>
            </a:r>
            <a:r>
              <a:rPr lang="tr-TR" b="1" dirty="0"/>
              <a:t>her hücre bölünmesi sırasında kopyalanır ve bu yarı </a:t>
            </a:r>
            <a:r>
              <a:rPr lang="tr-TR" b="1" dirty="0" err="1"/>
              <a:t>korunumludur</a:t>
            </a:r>
            <a:r>
              <a:rPr lang="tr-TR" b="1" dirty="0"/>
              <a:t> </a:t>
            </a:r>
            <a:r>
              <a:rPr lang="tr-TR" dirty="0"/>
              <a:t>(yarı </a:t>
            </a:r>
            <a:r>
              <a:rPr lang="tr-TR" dirty="0" err="1"/>
              <a:t>korunumlu</a:t>
            </a:r>
            <a:r>
              <a:rPr lang="tr-TR" dirty="0"/>
              <a:t>). 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48880"/>
            <a:ext cx="5256584" cy="453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75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3855" y="455258"/>
            <a:ext cx="4267051" cy="804474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Genetik materyal her zaman DNA’mı? </a:t>
            </a:r>
            <a:r>
              <a:rPr lang="da-DK" dirty="0"/>
              <a:t/>
            </a:r>
            <a:br>
              <a:rPr lang="da-DK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smtClean="0"/>
              <a:t>RNA </a:t>
            </a:r>
            <a:r>
              <a:rPr lang="tr-TR" dirty="0"/>
              <a:t>içeren </a:t>
            </a:r>
            <a:r>
              <a:rPr lang="tr-TR" dirty="0" err="1"/>
              <a:t>viruslar</a:t>
            </a:r>
            <a:r>
              <a:rPr lang="tr-TR" dirty="0"/>
              <a:t> </a:t>
            </a:r>
          </a:p>
          <a:p>
            <a:r>
              <a:rPr lang="tr-TR" dirty="0" err="1" smtClean="0"/>
              <a:t>Retroviruslar</a:t>
            </a:r>
            <a:r>
              <a:rPr lang="tr-TR" dirty="0"/>
              <a:t>…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382" y="0"/>
            <a:ext cx="3662618" cy="665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47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9056"/>
            <a:ext cx="8678566" cy="488169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Genetik materyalin özellikleri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bg1"/>
                </a:solidFill>
              </a:rPr>
              <a:t>•</a:t>
            </a:r>
            <a:r>
              <a:rPr lang="tr-TR" b="1" dirty="0" err="1">
                <a:solidFill>
                  <a:schemeClr val="bg1"/>
                </a:solidFill>
              </a:rPr>
              <a:t>Replikasyon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bg1"/>
                </a:solidFill>
              </a:rPr>
              <a:t>•Bilgi depolama 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bg1"/>
                </a:solidFill>
              </a:rPr>
              <a:t>•Depolanmış bilgiyi ifade etme 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bg1"/>
                </a:solidFill>
              </a:rPr>
              <a:t>•Mutasyonlar ile varyasyon sağlama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1101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0707" t="27765" r="33951" b="14158"/>
          <a:stretch/>
        </p:blipFill>
        <p:spPr>
          <a:xfrm>
            <a:off x="323528" y="1724986"/>
            <a:ext cx="72008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31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b="1" dirty="0" err="1"/>
              <a:t>Nükleotit</a:t>
            </a:r>
            <a:r>
              <a:rPr lang="tr-TR" dirty="0"/>
              <a:t>, bir fosfat grubu, beş karbonlu bir şeker (</a:t>
            </a:r>
            <a:r>
              <a:rPr lang="tr-TR" dirty="0" err="1"/>
              <a:t>deoksiriboz</a:t>
            </a:r>
            <a:r>
              <a:rPr lang="tr-TR" dirty="0"/>
              <a:t>) ve bir azotlu organik bazdan oluşur. </a:t>
            </a:r>
            <a:r>
              <a:rPr lang="tr-TR" dirty="0" err="1"/>
              <a:t>Nukleotitler</a:t>
            </a:r>
            <a:r>
              <a:rPr lang="tr-TR" dirty="0"/>
              <a:t>, </a:t>
            </a:r>
            <a:r>
              <a:rPr lang="tr-TR" dirty="0" err="1"/>
              <a:t>nukleozitlerin</a:t>
            </a:r>
            <a:r>
              <a:rPr lang="tr-TR" dirty="0"/>
              <a:t> fosfat esterleridir (</a:t>
            </a:r>
            <a:r>
              <a:rPr lang="tr-TR" i="1" dirty="0" err="1"/>
              <a:t>nükleozit</a:t>
            </a:r>
            <a:r>
              <a:rPr lang="tr-TR" i="1" dirty="0"/>
              <a:t> </a:t>
            </a:r>
            <a:r>
              <a:rPr lang="tr-TR" i="1" dirty="0" err="1"/>
              <a:t>monofosfat</a:t>
            </a:r>
            <a:r>
              <a:rPr lang="tr-TR" dirty="0"/>
              <a:t>).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282" y="3555941"/>
            <a:ext cx="360997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7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Genlerde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sonraki</a:t>
            </a:r>
            <a:r>
              <a:rPr lang="en-US" dirty="0" smtClean="0"/>
              <a:t> </a:t>
            </a:r>
            <a:r>
              <a:rPr lang="en-US" dirty="0" err="1" smtClean="0"/>
              <a:t>kuşağa</a:t>
            </a:r>
            <a:r>
              <a:rPr lang="en-US" dirty="0" smtClean="0"/>
              <a:t> </a:t>
            </a:r>
            <a:r>
              <a:rPr lang="en-US" dirty="0" err="1" smtClean="0"/>
              <a:t>aktarıldığında</a:t>
            </a:r>
            <a:r>
              <a:rPr lang="en-US" dirty="0" smtClean="0"/>
              <a:t> </a:t>
            </a:r>
            <a:r>
              <a:rPr lang="en-US" dirty="0" err="1" smtClean="0"/>
              <a:t>soyun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özelliklerini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b="1" dirty="0" smtClean="0"/>
              <a:t>GENETİK BİLGİ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568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9046" t="29328" r="36718" b="10625"/>
          <a:stretch/>
        </p:blipFill>
        <p:spPr>
          <a:xfrm>
            <a:off x="251520" y="1561664"/>
            <a:ext cx="705678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83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39" t="28344" r="34505" b="7672"/>
          <a:stretch/>
        </p:blipFill>
        <p:spPr>
          <a:xfrm>
            <a:off x="611560" y="1596540"/>
            <a:ext cx="748883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55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Model… B-DNA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940" t="26375" r="33951" b="8657"/>
          <a:stretch/>
        </p:blipFill>
        <p:spPr>
          <a:xfrm>
            <a:off x="455265" y="1631390"/>
            <a:ext cx="756084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44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DNA’nın farklı formları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different forms of DN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38425"/>
            <a:ext cx="7003355" cy="571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386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939" t="27359" r="33397" b="7673"/>
          <a:stretch/>
        </p:blipFill>
        <p:spPr>
          <a:xfrm>
            <a:off x="448965" y="1573099"/>
            <a:ext cx="763284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96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2995" y="332656"/>
            <a:ext cx="5300942" cy="9361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İki şekil arasındaki farkları bulunuz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882376"/>
            <a:ext cx="5272417" cy="597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18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dna ve rna farklar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6704"/>
            <a:ext cx="8908389" cy="531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194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RNA tipleri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Hücrelerimizdeki 3 ana RNA molekülü</a:t>
            </a:r>
            <a:endParaRPr lang="tr-TR" dirty="0"/>
          </a:p>
        </p:txBody>
      </p:sp>
      <p:pic>
        <p:nvPicPr>
          <p:cNvPr id="9218" name="Picture 2" descr="types of RN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650557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521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</a:t>
            </a:r>
            <a:r>
              <a:rPr lang="tr-TR" dirty="0" smtClean="0"/>
              <a:t>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Mendel’in</a:t>
            </a:r>
            <a:r>
              <a:rPr lang="tr-TR" dirty="0" smtClean="0"/>
              <a:t> genlerin birbirlerinden bağımsız ayrıldığını öneren ikinci kuralından sapmalar görseniz ne düşünürsünüz?</a:t>
            </a:r>
          </a:p>
          <a:p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İp ucu: Bağımsız ayrılma kuralı </a:t>
            </a:r>
            <a:r>
              <a:rPr lang="tr-TR" i="1" dirty="0" err="1" smtClean="0"/>
              <a:t>dihibrit</a:t>
            </a:r>
            <a:r>
              <a:rPr lang="tr-TR" dirty="0" smtClean="0"/>
              <a:t> çaprazlamalarda ortaya çıkmıştır. </a:t>
            </a:r>
          </a:p>
        </p:txBody>
      </p:sp>
    </p:spTree>
    <p:extLst>
      <p:ext uri="{BB962C8B-B14F-4D97-AF65-F5344CB8AC3E}">
        <p14:creationId xmlns:p14="http://schemas.microsoft.com/office/powerpoint/2010/main" val="1430517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8965" y="476672"/>
            <a:ext cx="8229600" cy="458115"/>
          </a:xfrm>
        </p:spPr>
        <p:txBody>
          <a:bodyPr>
            <a:noAutofit/>
          </a:bodyPr>
          <a:lstStyle/>
          <a:p>
            <a:r>
              <a:rPr lang="tr-TR" dirty="0" smtClean="0"/>
              <a:t>Genetik Materyalin Yapısı ve </a:t>
            </a:r>
            <a:br>
              <a:rPr lang="tr-TR" dirty="0" smtClean="0"/>
            </a:br>
            <a:r>
              <a:rPr lang="tr-TR" dirty="0" smtClean="0"/>
              <a:t>Organizasyonu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2030477"/>
            <a:ext cx="8229600" cy="391880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Genetik </a:t>
            </a:r>
            <a:r>
              <a:rPr lang="tr-TR" dirty="0" err="1" smtClean="0"/>
              <a:t>Materyal’in</a:t>
            </a:r>
            <a:r>
              <a:rPr lang="tr-TR" dirty="0" smtClean="0"/>
              <a:t> keşfi….</a:t>
            </a:r>
          </a:p>
          <a:p>
            <a:r>
              <a:rPr lang="tr-TR" dirty="0" smtClean="0"/>
              <a:t>Mendel birim faktörleri tanımlayarak genetiğin temellerini attı, gen kavramı kabul edildi ama bu kalıtsal mekanizmanın nasıl bir materyal ile sağlandığı bilinmiyor…   </a:t>
            </a:r>
            <a:r>
              <a:rPr lang="tr-TR" i="1" dirty="0" smtClean="0"/>
              <a:t>19.yy başı!</a:t>
            </a:r>
          </a:p>
          <a:p>
            <a:pPr marL="0" indent="0">
              <a:buNone/>
            </a:pPr>
            <a:endParaRPr lang="tr-TR" i="1" dirty="0" smtClean="0"/>
          </a:p>
          <a:p>
            <a:r>
              <a:rPr lang="tr-TR" dirty="0" smtClean="0"/>
              <a:t>Yaklaşık 50 yıl sürecek bir seri deney ile genlerin yapısının DNA olduğu anlaşılacak…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7276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 </a:t>
            </a:r>
            <a:r>
              <a:rPr lang="en-US" dirty="0" err="1" smtClean="0"/>
              <a:t>biliyoruz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Kalıtımla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hipotezler</a:t>
            </a:r>
            <a:r>
              <a:rPr lang="en-US" dirty="0" smtClean="0"/>
              <a:t>, </a:t>
            </a:r>
            <a:r>
              <a:rPr lang="en-US" dirty="0" err="1" smtClean="0"/>
              <a:t>teoriler</a:t>
            </a:r>
            <a:r>
              <a:rPr lang="mr-IN" dirty="0" smtClean="0"/>
              <a:t>…</a:t>
            </a:r>
            <a:endParaRPr lang="tr-TR" dirty="0" smtClean="0"/>
          </a:p>
          <a:p>
            <a:r>
              <a:rPr lang="en-US" dirty="0" smtClean="0"/>
              <a:t>C</a:t>
            </a:r>
            <a:r>
              <a:rPr lang="tr-TR" dirty="0" err="1" smtClean="0"/>
              <a:t>anlılık</a:t>
            </a:r>
            <a:r>
              <a:rPr lang="tr-TR" dirty="0" smtClean="0"/>
              <a:t> hakkında bilgi.</a:t>
            </a:r>
          </a:p>
          <a:p>
            <a:r>
              <a:rPr lang="tr-TR" dirty="0" smtClean="0"/>
              <a:t>Yaşamak neydi?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  <p:pic>
        <p:nvPicPr>
          <p:cNvPr id="5" name="Picture 4" descr="Screen Shot 2018-11-07 at 09.53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92" y="2492896"/>
            <a:ext cx="4110208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7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Süreklilik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materyalin</a:t>
            </a:r>
            <a:r>
              <a:rPr lang="en-US" dirty="0" smtClean="0"/>
              <a:t> </a:t>
            </a:r>
            <a:r>
              <a:rPr lang="en-US" dirty="0" err="1" smtClean="0"/>
              <a:t>göstermesi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4 </a:t>
            </a:r>
            <a:r>
              <a:rPr lang="en-US" dirty="0" err="1" smtClean="0"/>
              <a:t>özellik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	1-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eşleme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	2-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depolama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3- </a:t>
            </a:r>
            <a:r>
              <a:rPr lang="en-US" dirty="0" err="1" smtClean="0"/>
              <a:t>depoladığı</a:t>
            </a:r>
            <a:r>
              <a:rPr lang="en-US" dirty="0" smtClean="0"/>
              <a:t> </a:t>
            </a:r>
            <a:r>
              <a:rPr lang="en-US" dirty="0" err="1" smtClean="0"/>
              <a:t>bilgiyi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4- </a:t>
            </a:r>
            <a:r>
              <a:rPr lang="en-US" dirty="0" err="1" smtClean="0"/>
              <a:t>mutasyonlarla</a:t>
            </a:r>
            <a:r>
              <a:rPr lang="en-US" dirty="0" smtClean="0"/>
              <a:t> </a:t>
            </a:r>
            <a:r>
              <a:rPr lang="en-US" dirty="0" err="1" smtClean="0"/>
              <a:t>çeşitlenme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materyalin</a:t>
            </a:r>
            <a:r>
              <a:rPr lang="en-US" dirty="0" smtClean="0"/>
              <a:t> </a:t>
            </a:r>
            <a:r>
              <a:rPr lang="en-US" dirty="0" err="1" smtClean="0"/>
              <a:t>keşfine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mr-IN" dirty="0" smtClean="0"/>
              <a:t>…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Kromzomların</a:t>
            </a:r>
            <a:r>
              <a:rPr lang="en-US" dirty="0" smtClean="0"/>
              <a:t> </a:t>
            </a:r>
            <a:r>
              <a:rPr lang="en-US" dirty="0" err="1" smtClean="0"/>
              <a:t>yapısını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hatırlayalım</a:t>
            </a:r>
            <a:r>
              <a:rPr lang="en-US" dirty="0" smtClean="0"/>
              <a:t>.</a:t>
            </a:r>
          </a:p>
          <a:p>
            <a:r>
              <a:rPr lang="en-US" dirty="0" smtClean="0"/>
              <a:t>????</a:t>
            </a:r>
          </a:p>
          <a:p>
            <a:endParaRPr lang="en-US" dirty="0"/>
          </a:p>
          <a:p>
            <a:r>
              <a:rPr lang="en-US" dirty="0" err="1" smtClean="0"/>
              <a:t>Kromatin</a:t>
            </a:r>
            <a:r>
              <a:rPr lang="en-US" dirty="0" smtClean="0"/>
              <a:t>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43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Ilk </a:t>
            </a:r>
            <a:r>
              <a:rPr lang="en-US" dirty="0" err="1" smtClean="0"/>
              <a:t>aday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protein?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DNA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proteinlerden</a:t>
            </a:r>
            <a:r>
              <a:rPr lang="en-US" dirty="0" smtClean="0"/>
              <a:t> </a:t>
            </a:r>
            <a:r>
              <a:rPr lang="en-US" dirty="0" err="1" smtClean="0"/>
              <a:t>oluşuyor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Proteinler</a:t>
            </a:r>
            <a:r>
              <a:rPr lang="en-US" dirty="0" smtClean="0"/>
              <a:t> 20 </a:t>
            </a:r>
            <a:r>
              <a:rPr lang="en-US" dirty="0" err="1" smtClean="0"/>
              <a:t>çeşit</a:t>
            </a:r>
            <a:r>
              <a:rPr lang="en-US" dirty="0" smtClean="0"/>
              <a:t> amino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içeriyor</a:t>
            </a:r>
            <a:r>
              <a:rPr lang="en-US" dirty="0" smtClean="0"/>
              <a:t>, </a:t>
            </a:r>
            <a:r>
              <a:rPr lang="en-US" dirty="0" err="1" smtClean="0"/>
              <a:t>hücrenin</a:t>
            </a:r>
            <a:r>
              <a:rPr lang="en-US" dirty="0" smtClean="0"/>
              <a:t> her </a:t>
            </a:r>
            <a:r>
              <a:rPr lang="en-US" dirty="0" err="1" smtClean="0"/>
              <a:t>yerinde</a:t>
            </a:r>
            <a:r>
              <a:rPr lang="en-US" dirty="0" smtClean="0"/>
              <a:t> var.</a:t>
            </a:r>
          </a:p>
          <a:p>
            <a:r>
              <a:rPr lang="en-US" dirty="0" err="1" smtClean="0"/>
              <a:t>DNA’da</a:t>
            </a:r>
            <a:r>
              <a:rPr lang="en-US" dirty="0" smtClean="0"/>
              <a:t> 4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baz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çekirdekte</a:t>
            </a:r>
            <a:r>
              <a:rPr lang="en-US" dirty="0" smtClean="0"/>
              <a:t>. </a:t>
            </a:r>
            <a:r>
              <a:rPr lang="en-US" dirty="0" err="1" smtClean="0"/>
              <a:t>DNA’nın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basit</a:t>
            </a:r>
            <a:r>
              <a:rPr lang="en-US" dirty="0" smtClean="0"/>
              <a:t>,</a:t>
            </a:r>
          </a:p>
          <a:p>
            <a:r>
              <a:rPr lang="en-US" dirty="0" smtClean="0"/>
              <a:t>Protein </a:t>
            </a:r>
            <a:r>
              <a:rPr lang="en-US" dirty="0" err="1" smtClean="0"/>
              <a:t>karmaşık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yapıda</a:t>
            </a:r>
            <a:r>
              <a:rPr lang="mr-IN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4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Genetik Transformasyon </a:t>
            </a:r>
            <a:br>
              <a:rPr lang="tr-TR" dirty="0" smtClean="0"/>
            </a:br>
            <a:r>
              <a:rPr lang="tr-TR" dirty="0" smtClean="0"/>
              <a:t>Griffith’in deneyi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5" y="0"/>
            <a:ext cx="1762125" cy="2590800"/>
          </a:xfrm>
        </p:spPr>
      </p:pic>
      <p:pic>
        <p:nvPicPr>
          <p:cNvPr id="1028" name="Picture 4" descr="frederick griffith genetic transformation experimen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34" y="1818735"/>
            <a:ext cx="915259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6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Avery</a:t>
            </a:r>
            <a:r>
              <a:rPr lang="tr-TR" dirty="0" smtClean="0"/>
              <a:t>, </a:t>
            </a:r>
            <a:r>
              <a:rPr lang="tr-TR" dirty="0" err="1" smtClean="0"/>
              <a:t>McLeod</a:t>
            </a:r>
            <a:r>
              <a:rPr lang="tr-TR" dirty="0" smtClean="0"/>
              <a:t> ve </a:t>
            </a:r>
            <a:r>
              <a:rPr lang="tr-TR" dirty="0" err="1" smtClean="0"/>
              <a:t>McCarty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deneyi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116" y="1772816"/>
            <a:ext cx="5932884" cy="4426844"/>
          </a:xfrm>
        </p:spPr>
      </p:pic>
      <p:pic>
        <p:nvPicPr>
          <p:cNvPr id="2050" name="Picture 2" descr="Avery, McLeod ve McCarty experimen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2" y="2708920"/>
            <a:ext cx="4218298" cy="304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0"/>
            <a:ext cx="3438525" cy="1333500"/>
          </a:xfrm>
        </p:spPr>
      </p:pic>
      <p:pic>
        <p:nvPicPr>
          <p:cNvPr id="3074" name="Picture 2" descr="Avery, McLeod ve McCarty experiment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6"/>
          <a:stretch/>
        </p:blipFill>
        <p:spPr bwMode="auto">
          <a:xfrm>
            <a:off x="0" y="1832997"/>
            <a:ext cx="8296667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Avery</a:t>
            </a:r>
            <a:r>
              <a:rPr lang="tr-TR" dirty="0" smtClean="0"/>
              <a:t>, </a:t>
            </a:r>
            <a:r>
              <a:rPr lang="tr-TR" dirty="0" err="1" smtClean="0"/>
              <a:t>McLeod</a:t>
            </a:r>
            <a:r>
              <a:rPr lang="tr-TR" dirty="0" smtClean="0"/>
              <a:t> ve </a:t>
            </a:r>
            <a:r>
              <a:rPr lang="tr-TR" dirty="0" err="1" smtClean="0"/>
              <a:t>McCarty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deneyi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2789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12795</TotalTime>
  <Words>450</Words>
  <Application>Microsoft Office PowerPoint</Application>
  <PresentationFormat>Ekran Gösterisi (4:3)</PresentationFormat>
  <Paragraphs>85</Paragraphs>
  <Slides>29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Calibri</vt:lpstr>
      <vt:lpstr>Mangal</vt:lpstr>
      <vt:lpstr>Wingdings</vt:lpstr>
      <vt:lpstr>Office Theme</vt:lpstr>
      <vt:lpstr>TEMEL  GENETİK KAVRAMLAR-V</vt:lpstr>
      <vt:lpstr>Genetik bilgi</vt:lpstr>
      <vt:lpstr>Ne biliyoruz?</vt:lpstr>
      <vt:lpstr>Süreklilik!</vt:lpstr>
      <vt:lpstr>Genetik materyalin keşfine doğru….</vt:lpstr>
      <vt:lpstr>Ilk aday neden protein?</vt:lpstr>
      <vt:lpstr>Genetik Transformasyon  Griffith’in deneyi</vt:lpstr>
      <vt:lpstr>Avery, McLeod ve McCarty  deneyi</vt:lpstr>
      <vt:lpstr>Avery, McLeod ve McCarty  deneyi</vt:lpstr>
      <vt:lpstr>İkna olmadılar…</vt:lpstr>
      <vt:lpstr>Hershey ve Chase deneyi</vt:lpstr>
      <vt:lpstr>Ne öğrendik?</vt:lpstr>
      <vt:lpstr>DNA’nın yapısı</vt:lpstr>
      <vt:lpstr>DNA’nın yapısı</vt:lpstr>
      <vt:lpstr>Meselson ve Stahl deneyi </vt:lpstr>
      <vt:lpstr>Genetik materyal her zaman DNA’mı?  </vt:lpstr>
      <vt:lpstr>Genetik materyalin özellikleri  </vt:lpstr>
      <vt:lpstr>DNA’nın yapısı</vt:lpstr>
      <vt:lpstr>PowerPoint Sunusu</vt:lpstr>
      <vt:lpstr>PowerPoint Sunusu</vt:lpstr>
      <vt:lpstr>PowerPoint Sunusu</vt:lpstr>
      <vt:lpstr>Model… B-DNA</vt:lpstr>
      <vt:lpstr>DNA’nın farklı formları</vt:lpstr>
      <vt:lpstr>RNA’nın yapısı</vt:lpstr>
      <vt:lpstr>İki şekil arasındaki farkları bulunuz</vt:lpstr>
      <vt:lpstr>farklar</vt:lpstr>
      <vt:lpstr>RNA tipleri</vt:lpstr>
      <vt:lpstr>Soru</vt:lpstr>
      <vt:lpstr>Genetik Materyalin Yapısı ve  Organizasyonu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Nuket Bilgen</cp:lastModifiedBy>
  <cp:revision>150</cp:revision>
  <dcterms:created xsi:type="dcterms:W3CDTF">2013-08-21T19:17:07Z</dcterms:created>
  <dcterms:modified xsi:type="dcterms:W3CDTF">2018-11-13T17:53:49Z</dcterms:modified>
</cp:coreProperties>
</file>