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1" r:id="rId4"/>
    <p:sldId id="262" r:id="rId5"/>
    <p:sldId id="263" r:id="rId6"/>
    <p:sldId id="264" r:id="rId7"/>
    <p:sldId id="257" r:id="rId8"/>
    <p:sldId id="258" r:id="rId9"/>
    <p:sldId id="259"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27728-4158-4058-A5A6-3CAA784C54AD}" type="datetimeFigureOut">
              <a:rPr lang="tr-TR" smtClean="0"/>
              <a:t>13.03.2020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D8F3-CFF9-46EB-9881-FE96082A12DD}"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170E-159D-473E-9204-BBF968508143}" type="datetimeFigureOut">
              <a:rPr lang="tr-TR" smtClean="0"/>
              <a:t>13.03.2020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A3B8-C783-49DF-88C2-6608447CAD4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fatduck.co.uk/" TargetMode="External"/><Relationship Id="rId7" Type="http://schemas.openxmlformats.org/officeDocument/2006/relationships/hyperlink" Target="http://www.theworlds50best.com/" TargetMode="External"/><Relationship Id="rId2" Type="http://schemas.openxmlformats.org/officeDocument/2006/relationships/hyperlink" Target="http://www.elbulli.com/" TargetMode="External"/><Relationship Id="rId1" Type="http://schemas.openxmlformats.org/officeDocument/2006/relationships/slideLayout" Target="../slideLayouts/slideLayout2.xml"/><Relationship Id="rId6" Type="http://schemas.openxmlformats.org/officeDocument/2006/relationships/hyperlink" Target="http://noma.dk/" TargetMode="External"/><Relationship Id="rId5" Type="http://schemas.openxmlformats.org/officeDocument/2006/relationships/hyperlink" Target="http://www.michelintravel.com/" TargetMode="External"/><Relationship Id="rId4" Type="http://schemas.openxmlformats.org/officeDocument/2006/relationships/hyperlink" Target="http://www.restaurant.org/tourism/facts.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Sektör analizi ve örnek çalışma</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216024" y="2924944"/>
            <a:ext cx="8964488" cy="4248472"/>
          </a:xfrm>
        </p:spPr>
        <p:txBody>
          <a:bodyPr>
            <a:normAutofit/>
          </a:bodyPr>
          <a:lstStyle/>
          <a:p>
            <a:endParaRPr lang="tr-TR" sz="2400" dirty="0" smtClean="0">
              <a:latin typeface="Baskerville Old Face" pitchFamily="18" charset="0"/>
            </a:endParaRPr>
          </a:p>
          <a:p>
            <a:pPr>
              <a:buNone/>
            </a:pPr>
            <a:r>
              <a:rPr lang="tr-TR" sz="2400" dirty="0" smtClean="0">
                <a:latin typeface="Baskerville Old Face" pitchFamily="18" charset="0"/>
              </a:rPr>
              <a:t>        </a:t>
            </a:r>
            <a:r>
              <a:rPr lang="tr-TR" sz="2400" i="1" dirty="0" smtClean="0">
                <a:latin typeface="Baskerville Old Face" pitchFamily="18" charset="0"/>
              </a:rPr>
              <a:t>Antonin Carême                              Auguste Escoffier</a:t>
            </a:r>
          </a:p>
          <a:p>
            <a:pPr>
              <a:buNone/>
            </a:pPr>
            <a:r>
              <a:rPr lang="tr-TR" sz="2400" dirty="0" smtClean="0">
                <a:latin typeface="Baskerville Old Face" pitchFamily="18" charset="0"/>
              </a:rPr>
              <a:t>         (1784-1833) 			          (1847-1935)</a:t>
            </a:r>
          </a:p>
          <a:p>
            <a:endParaRPr lang="tr-TR" sz="2400" dirty="0" smtClean="0">
              <a:latin typeface="Baskerville Old Face" pitchFamily="18" charset="0"/>
            </a:endParaRPr>
          </a:p>
          <a:p>
            <a:r>
              <a:rPr lang="tr-TR" sz="2400" dirty="0" smtClean="0">
                <a:latin typeface="Baskerville Old Face" pitchFamily="18" charset="0"/>
              </a:rPr>
              <a:t>1800’lü yılların ortalarından 1900’lü yılların başına doğru özellikle iki önemli Fransız şef  Antonin Carême ve  Auguste Escoffier’in çabalarıyla endüstriyel mutfağın temelleri atılmış, reçeteler ve mutfak düzeni standartlaştırılmış ve günümüze kadar devam eden Fransız ekolü tüm dünya’da kendisini kabul ettirmiştir.</a:t>
            </a:r>
            <a:endParaRPr lang="tr-TR" sz="2400" dirty="0">
              <a:latin typeface="Baskerville Old Face" pitchFamily="18" charset="0"/>
            </a:endParaRPr>
          </a:p>
        </p:txBody>
      </p:sp>
      <p:pic>
        <p:nvPicPr>
          <p:cNvPr id="4" name="Picture 3" descr="Marie Antoine (Antonin) Carême.jpg"/>
          <p:cNvPicPr>
            <a:picLocks noChangeAspect="1"/>
          </p:cNvPicPr>
          <p:nvPr/>
        </p:nvPicPr>
        <p:blipFill>
          <a:blip r:embed="rId2" cstate="print"/>
          <a:stretch>
            <a:fillRect/>
          </a:stretch>
        </p:blipFill>
        <p:spPr>
          <a:xfrm>
            <a:off x="467544" y="188640"/>
            <a:ext cx="3672408" cy="3168352"/>
          </a:xfrm>
          <a:prstGeom prst="rect">
            <a:avLst/>
          </a:prstGeom>
        </p:spPr>
      </p:pic>
      <p:pic>
        <p:nvPicPr>
          <p:cNvPr id="5" name="Picture 4" descr="auguste-escoffier-londres.jpg"/>
          <p:cNvPicPr>
            <a:picLocks noChangeAspect="1"/>
          </p:cNvPicPr>
          <p:nvPr/>
        </p:nvPicPr>
        <p:blipFill>
          <a:blip r:embed="rId3" cstate="print"/>
          <a:stretch>
            <a:fillRect/>
          </a:stretch>
        </p:blipFill>
        <p:spPr>
          <a:xfrm>
            <a:off x="4860032" y="188640"/>
            <a:ext cx="3312368" cy="31683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755576" y="5193704"/>
            <a:ext cx="7772400" cy="4572000"/>
          </a:xfrm>
        </p:spPr>
        <p:txBody>
          <a:bodyPr/>
          <a:lstStyle/>
          <a:p>
            <a:r>
              <a:rPr lang="tr-TR" dirty="0" smtClean="0">
                <a:latin typeface="Baskerville Old Face" pitchFamily="18" charset="0"/>
              </a:rPr>
              <a:t>Günümüze gelene kadar restoranların sayısı, türleri ve  müşterilerine sundukları hizmetler büyük bir hızla artmış ve çeşitlenmiştir. </a:t>
            </a:r>
            <a:endParaRPr lang="tr-TR" dirty="0">
              <a:latin typeface="Baskerville Old Face" pitchFamily="18" charset="0"/>
            </a:endParaRPr>
          </a:p>
        </p:txBody>
      </p:sp>
      <p:pic>
        <p:nvPicPr>
          <p:cNvPr id="4" name="Picture 3" descr="Mendel_I_088_v.jpg"/>
          <p:cNvPicPr>
            <a:picLocks noChangeAspect="1"/>
          </p:cNvPicPr>
          <p:nvPr/>
        </p:nvPicPr>
        <p:blipFill>
          <a:blip r:embed="rId2" cstate="print"/>
          <a:stretch>
            <a:fillRect/>
          </a:stretch>
        </p:blipFill>
        <p:spPr>
          <a:xfrm>
            <a:off x="-180528" y="-171400"/>
            <a:ext cx="4752528" cy="5112568"/>
          </a:xfrm>
          <a:prstGeom prst="rect">
            <a:avLst/>
          </a:prstGeom>
        </p:spPr>
      </p:pic>
      <p:pic>
        <p:nvPicPr>
          <p:cNvPr id="5" name="Picture 4" descr="europa.jpg"/>
          <p:cNvPicPr>
            <a:picLocks noChangeAspect="1"/>
          </p:cNvPicPr>
          <p:nvPr/>
        </p:nvPicPr>
        <p:blipFill>
          <a:blip r:embed="rId3" cstate="print"/>
          <a:stretch>
            <a:fillRect/>
          </a:stretch>
        </p:blipFill>
        <p:spPr>
          <a:xfrm>
            <a:off x="4320480" y="-315416"/>
            <a:ext cx="4860032" cy="51845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899592" y="1700808"/>
            <a:ext cx="7772400" cy="4572000"/>
          </a:xfrm>
        </p:spPr>
        <p:txBody>
          <a:bodyPr/>
          <a:lstStyle/>
          <a:p>
            <a:endParaRPr lang="tr-TR" dirty="0" smtClean="0"/>
          </a:p>
          <a:p>
            <a:pPr>
              <a:buNone/>
            </a:pPr>
            <a:endParaRPr lang="tr-TR" dirty="0" smtClean="0"/>
          </a:p>
          <a:p>
            <a:r>
              <a:rPr lang="tr-TR" sz="3200" dirty="0" smtClean="0">
                <a:latin typeface="Baskerville Old Face" pitchFamily="18" charset="0"/>
              </a:rPr>
              <a:t>Günümüzde yalnızca ABD’de 870.000,</a:t>
            </a:r>
          </a:p>
          <a:p>
            <a:endParaRPr lang="tr-TR" sz="3200" dirty="0" smtClean="0">
              <a:latin typeface="Baskerville Old Face" pitchFamily="18" charset="0"/>
            </a:endParaRPr>
          </a:p>
          <a:p>
            <a:r>
              <a:rPr lang="tr-TR" sz="3200" dirty="0" smtClean="0">
                <a:latin typeface="Baskerville Old Face" pitchFamily="18" charset="0"/>
              </a:rPr>
              <a:t> Tüm dünyada ise 3.000.000 dan fazla restoran olduğu tahmin edilmektedir</a:t>
            </a:r>
            <a:endParaRPr lang="tr-TR" sz="3200" dirty="0">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0" y="3249488"/>
            <a:ext cx="9144000" cy="4572000"/>
          </a:xfrm>
        </p:spPr>
        <p:txBody>
          <a:bodyPr>
            <a:normAutofit/>
          </a:bodyPr>
          <a:lstStyle/>
          <a:p>
            <a:endParaRPr lang="tr-TR" sz="4000" dirty="0" smtClean="0">
              <a:latin typeface="Baskerville Old Face" pitchFamily="18" charset="0"/>
            </a:endParaRPr>
          </a:p>
          <a:p>
            <a:pPr>
              <a:buNone/>
            </a:pPr>
            <a:r>
              <a:rPr lang="tr-TR" sz="4000" dirty="0" smtClean="0">
                <a:latin typeface="Baskerville Old Face" pitchFamily="18" charset="0"/>
              </a:rPr>
              <a:t>                MICHELIN REHBERİ </a:t>
            </a:r>
          </a:p>
          <a:p>
            <a:pPr>
              <a:buNone/>
            </a:pPr>
            <a:r>
              <a:rPr lang="tr-TR" sz="4000" dirty="0" smtClean="0">
                <a:latin typeface="Baskerville Old Face" pitchFamily="18" charset="0"/>
              </a:rPr>
              <a:t>                               VE</a:t>
            </a:r>
          </a:p>
          <a:p>
            <a:pPr>
              <a:buNone/>
            </a:pPr>
            <a:r>
              <a:rPr lang="tr-TR" sz="4000" dirty="0" smtClean="0">
                <a:latin typeface="Baskerville Old Face" pitchFamily="18" charset="0"/>
              </a:rPr>
              <a:t>  DÜNYA’NIN EN İYİ RESTORANLARI</a:t>
            </a:r>
          </a:p>
        </p:txBody>
      </p:sp>
      <p:pic>
        <p:nvPicPr>
          <p:cNvPr id="29698" name="Picture 2" descr="http://kuking.net/pictures/section/18/18_2673.jpg"/>
          <p:cNvPicPr>
            <a:picLocks noChangeAspect="1" noChangeArrowheads="1"/>
          </p:cNvPicPr>
          <p:nvPr/>
        </p:nvPicPr>
        <p:blipFill>
          <a:blip r:embed="rId2" cstate="print"/>
          <a:srcRect/>
          <a:stretch>
            <a:fillRect/>
          </a:stretch>
        </p:blipFill>
        <p:spPr bwMode="auto">
          <a:xfrm>
            <a:off x="2267744" y="188640"/>
            <a:ext cx="4392488" cy="3024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71400"/>
            <a:ext cx="4355976" cy="1143000"/>
          </a:xfrm>
        </p:spPr>
        <p:txBody>
          <a:bodyPr>
            <a:normAutofit/>
          </a:bodyPr>
          <a:lstStyle/>
          <a:p>
            <a:r>
              <a:rPr lang="tr-TR" sz="2800" dirty="0" smtClean="0">
                <a:solidFill>
                  <a:srgbClr val="FF0000"/>
                </a:solidFill>
                <a:latin typeface="Baskerville Old Face" pitchFamily="18" charset="0"/>
              </a:rPr>
              <a:t>MICHELIN REHBERİ</a:t>
            </a:r>
            <a:endParaRPr lang="tr-TR" sz="2800" dirty="0">
              <a:solidFill>
                <a:srgbClr val="FF0000"/>
              </a:solidFill>
              <a:latin typeface="Baskerville Old Face" pitchFamily="18" charset="0"/>
            </a:endParaRPr>
          </a:p>
        </p:txBody>
      </p:sp>
      <p:sp>
        <p:nvSpPr>
          <p:cNvPr id="3" name="Content Placeholder 2"/>
          <p:cNvSpPr>
            <a:spLocks noGrp="1"/>
          </p:cNvSpPr>
          <p:nvPr>
            <p:ph sz="quarter" idx="1"/>
          </p:nvPr>
        </p:nvSpPr>
        <p:spPr>
          <a:xfrm>
            <a:off x="5184576" y="260648"/>
            <a:ext cx="4139952" cy="6858000"/>
          </a:xfrm>
        </p:spPr>
        <p:txBody>
          <a:bodyPr>
            <a:normAutofit/>
          </a:bodyPr>
          <a:lstStyle/>
          <a:p>
            <a:pPr>
              <a:buNone/>
            </a:pPr>
            <a:endParaRPr lang="tr-TR" sz="2800" dirty="0" smtClean="0">
              <a:latin typeface="Baskerville Old Face" pitchFamily="18" charset="0"/>
            </a:endParaRPr>
          </a:p>
          <a:p>
            <a:pPr>
              <a:buNone/>
            </a:pPr>
            <a:endParaRPr lang="tr-TR" sz="2800" dirty="0" smtClean="0">
              <a:latin typeface="Baskerville Old Face" pitchFamily="18" charset="0"/>
            </a:endParaRPr>
          </a:p>
          <a:p>
            <a:r>
              <a:rPr lang="tr-TR" sz="2800" dirty="0" smtClean="0">
                <a:latin typeface="Baskerville Old Face" pitchFamily="18" charset="0"/>
              </a:rPr>
              <a:t>İlk Michelin rehberi, araba lastiği üreten Michelin firması tarafından 1900′de </a:t>
            </a:r>
          </a:p>
          <a:p>
            <a:pPr>
              <a:buNone/>
            </a:pPr>
            <a:r>
              <a:rPr lang="tr-TR" sz="2800" dirty="0" smtClean="0">
                <a:latin typeface="Baskerville Old Face" pitchFamily="18" charset="0"/>
              </a:rPr>
              <a:t>   basıldı, o zamanlar</a:t>
            </a:r>
          </a:p>
          <a:p>
            <a:pPr>
              <a:buNone/>
            </a:pPr>
            <a:r>
              <a:rPr lang="tr-TR" sz="2800" dirty="0" smtClean="0">
                <a:latin typeface="Baskerville Old Face" pitchFamily="18" charset="0"/>
              </a:rPr>
              <a:t>   Fransa’da sadece 3000 araba vardı.</a:t>
            </a:r>
          </a:p>
          <a:p>
            <a:pPr>
              <a:buNone/>
            </a:pPr>
            <a:r>
              <a:rPr lang="tr-TR" sz="2800" dirty="0" smtClean="0">
                <a:latin typeface="Baskerville Old Face" pitchFamily="18" charset="0"/>
              </a:rPr>
              <a:t> </a:t>
            </a:r>
          </a:p>
          <a:p>
            <a:pPr>
              <a:buNone/>
            </a:pPr>
            <a:r>
              <a:rPr lang="tr-TR" sz="2800" dirty="0" smtClean="0">
                <a:latin typeface="Baskerville Old Face" pitchFamily="18" charset="0"/>
              </a:rPr>
              <a:t>   Rehberin amacı insanları</a:t>
            </a:r>
          </a:p>
          <a:p>
            <a:pPr>
              <a:buNone/>
            </a:pPr>
            <a:r>
              <a:rPr lang="tr-TR" sz="2800" dirty="0" smtClean="0">
                <a:latin typeface="Baskerville Old Face" pitchFamily="18" charset="0"/>
              </a:rPr>
              <a:t>   karayoluyla yolculuğa </a:t>
            </a:r>
          </a:p>
          <a:p>
            <a:pPr>
              <a:buNone/>
            </a:pPr>
            <a:r>
              <a:rPr lang="tr-TR" sz="2800" dirty="0" smtClean="0">
                <a:latin typeface="Baskerville Old Face" pitchFamily="18" charset="0"/>
              </a:rPr>
              <a:t>   çıkmaya özendirmekti.</a:t>
            </a:r>
          </a:p>
          <a:p>
            <a:endParaRPr lang="tr-TR" sz="2800" dirty="0" smtClean="0">
              <a:latin typeface="Baskerville Old Face" pitchFamily="18" charset="0"/>
            </a:endParaRPr>
          </a:p>
        </p:txBody>
      </p:sp>
      <p:pic>
        <p:nvPicPr>
          <p:cNvPr id="28674" name="Picture 2" descr="http://ru.zemmrate.com/uploads/posts/2012-08/1345124218_11.png"/>
          <p:cNvPicPr>
            <a:picLocks noChangeAspect="1" noChangeArrowheads="1"/>
          </p:cNvPicPr>
          <p:nvPr/>
        </p:nvPicPr>
        <p:blipFill>
          <a:blip r:embed="rId2" cstate="print"/>
          <a:srcRect/>
          <a:stretch>
            <a:fillRect/>
          </a:stretch>
        </p:blipFill>
        <p:spPr bwMode="auto">
          <a:xfrm>
            <a:off x="179512" y="1124744"/>
            <a:ext cx="4896544" cy="55172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9776"/>
            <a:ext cx="7772400" cy="1143000"/>
          </a:xfrm>
        </p:spPr>
        <p:txBody>
          <a:bodyPr/>
          <a:lstStyle/>
          <a:p>
            <a:r>
              <a:rPr lang="tr-TR" i="1" dirty="0" smtClean="0">
                <a:solidFill>
                  <a:schemeClr val="tx1"/>
                </a:solidFill>
                <a:latin typeface="Baskerville Old Face" pitchFamily="18" charset="0"/>
              </a:rPr>
              <a:t>KAYNAKÇA</a:t>
            </a:r>
            <a:endParaRPr lang="tr-TR" i="1" dirty="0">
              <a:solidFill>
                <a:schemeClr val="tx1"/>
              </a:solidFill>
              <a:latin typeface="Baskerville Old Face" pitchFamily="18" charset="0"/>
            </a:endParaRPr>
          </a:p>
        </p:txBody>
      </p:sp>
      <p:sp>
        <p:nvSpPr>
          <p:cNvPr id="3" name="Content Placeholder 2"/>
          <p:cNvSpPr>
            <a:spLocks noGrp="1"/>
          </p:cNvSpPr>
          <p:nvPr>
            <p:ph sz="quarter" idx="1"/>
          </p:nvPr>
        </p:nvSpPr>
        <p:spPr>
          <a:xfrm>
            <a:off x="251520" y="1008112"/>
            <a:ext cx="8712968" cy="6021288"/>
          </a:xfrm>
        </p:spPr>
        <p:txBody>
          <a:bodyPr>
            <a:noAutofit/>
          </a:bodyPr>
          <a:lstStyle/>
          <a:p>
            <a:pPr>
              <a:buNone/>
            </a:pPr>
            <a:endParaRPr lang="tr-TR" sz="2800" dirty="0" smtClean="0">
              <a:latin typeface="Baskerville Old Face" pitchFamily="18" charset="0"/>
            </a:endParaRPr>
          </a:p>
          <a:p>
            <a:r>
              <a:rPr lang="tr-TR" sz="2800" dirty="0" smtClean="0">
                <a:latin typeface="Baskerville Old Face" pitchFamily="18" charset="0"/>
              </a:rPr>
              <a:t>Beşirli,H.(2010) ‘ Yemek, Kültür Ve Kimlik’, Milli Folklor, Yıl 22, Say› 87</a:t>
            </a:r>
          </a:p>
          <a:p>
            <a:endParaRPr lang="tr-TR" sz="2800" dirty="0" smtClean="0">
              <a:latin typeface="Baskerville Old Face" pitchFamily="18" charset="0"/>
            </a:endParaRPr>
          </a:p>
          <a:p>
            <a:r>
              <a:rPr lang="tr-TR" sz="2800" dirty="0" smtClean="0">
                <a:latin typeface="Baskerville Old Face" pitchFamily="18" charset="0"/>
              </a:rPr>
              <a:t> Esat Özata (2010) ‘Yiyecek İçecek Sektöründe Hizmet Kalitesi Ve Müşteri Memnuniyetinin Orta Restoranlarda Araştırılması Üzerine Bir Vaka Analizi’, Beykent Üniversitesi Sosyal Bilimler Enstitüsü, İstanbul.</a:t>
            </a:r>
          </a:p>
          <a:p>
            <a:endParaRPr lang="tr-TR" sz="2800" dirty="0" smtClean="0">
              <a:latin typeface="Baskerville Old Face" pitchFamily="18" charset="0"/>
            </a:endParaRPr>
          </a:p>
          <a:p>
            <a:r>
              <a:rPr lang="tr-TR" sz="2800" dirty="0" smtClean="0">
                <a:latin typeface="Baskerville Old Face" pitchFamily="18" charset="0"/>
              </a:rPr>
              <a:t>Kılınç,o.(2011)  ‘Restoran İşletmelerinde Hizmet Garantisi Uygulamaları Ve Müşteri Tercihlerine Etkileri’, Adnan Menderes Üniversitesi Sosyal Bilimler Enstitüsü, Aydın</a:t>
            </a:r>
            <a:r>
              <a:rPr lang="tr-TR" sz="2800" dirty="0" smtClean="0">
                <a:latin typeface="Baskerville Old Face" pitchFamily="18" charset="0"/>
              </a:rPr>
              <a:t>.</a:t>
            </a:r>
          </a:p>
          <a:p>
            <a:pPr>
              <a:buNone/>
            </a:pPr>
            <a:r>
              <a:rPr lang="tr-TR" sz="2800" dirty="0" smtClean="0">
                <a:latin typeface="Baskerville Old Face" pitchFamily="18" charset="0"/>
              </a:rPr>
              <a:t>.</a:t>
            </a:r>
            <a:endParaRPr lang="tr-TR" sz="2800" dirty="0" smtClean="0">
              <a:latin typeface="Baskerville Old Fac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144016" y="1196752"/>
            <a:ext cx="8964488" cy="5410200"/>
          </a:xfrm>
        </p:spPr>
        <p:txBody>
          <a:bodyPr>
            <a:noAutofit/>
          </a:bodyPr>
          <a:lstStyle/>
          <a:p>
            <a:pPr>
              <a:buNone/>
            </a:pPr>
            <a:endParaRPr lang="tr-TR" sz="2800" dirty="0" smtClean="0">
              <a:latin typeface="Baskerville Old Face" pitchFamily="18" charset="0"/>
            </a:endParaRPr>
          </a:p>
          <a:p>
            <a:endParaRPr lang="tr-TR" sz="2800" dirty="0" smtClean="0">
              <a:latin typeface="Baskerville Old Face" pitchFamily="18" charset="0"/>
            </a:endParaRPr>
          </a:p>
          <a:p>
            <a:r>
              <a:rPr lang="tr-TR" sz="2800" dirty="0" smtClean="0">
                <a:latin typeface="Baskerville Old Face" pitchFamily="18" charset="0"/>
              </a:rPr>
              <a:t>Koçbek, D.(2005) ‘Yiyecek Çecek Sektöründe Hizmet Kalitesi Ve Müşteri Memnunyeti: Etnik Restoranlara Yönelik Bir Arastırma’, Eskisehir Anadolu Üniversitesi Sosyal Bilimler Enstitüsü, Eskişehir.</a:t>
            </a:r>
          </a:p>
          <a:p>
            <a:endParaRPr lang="tr-TR" sz="2800" dirty="0" smtClean="0">
              <a:latin typeface="Baskerville Old Face" pitchFamily="18" charset="0"/>
            </a:endParaRPr>
          </a:p>
          <a:p>
            <a:r>
              <a:rPr lang="tr-TR" sz="2800" dirty="0" smtClean="0">
                <a:latin typeface="Baskerville Old Face" pitchFamily="18" charset="0"/>
              </a:rPr>
              <a:t>Petek, S.(2007) ‘Sehir İçi Restoranlarda İşletme, Marka Kavramı Ve İç Mekan Kurgusunun Alakart ve Fast Food Restoranlarda İrdelenmesi’, </a:t>
            </a:r>
            <a:r>
              <a:rPr lang="sv-SE" sz="2800" dirty="0" smtClean="0">
                <a:latin typeface="Baskerville Old Face" pitchFamily="18" charset="0"/>
              </a:rPr>
              <a:t>M</a:t>
            </a:r>
            <a:r>
              <a:rPr lang="tr-TR" sz="2800" dirty="0" smtClean="0">
                <a:latin typeface="Baskerville Old Face" pitchFamily="18" charset="0"/>
              </a:rPr>
              <a:t>i</a:t>
            </a:r>
            <a:r>
              <a:rPr lang="sv-SE" sz="2800" dirty="0" smtClean="0">
                <a:latin typeface="Baskerville Old Face" pitchFamily="18" charset="0"/>
              </a:rPr>
              <a:t>mar S</a:t>
            </a:r>
            <a:r>
              <a:rPr lang="tr-TR" sz="2800" dirty="0" smtClean="0">
                <a:latin typeface="Baskerville Old Face" pitchFamily="18" charset="0"/>
              </a:rPr>
              <a:t>i</a:t>
            </a:r>
            <a:r>
              <a:rPr lang="sv-SE" sz="2800" dirty="0" smtClean="0">
                <a:latin typeface="Baskerville Old Face" pitchFamily="18" charset="0"/>
              </a:rPr>
              <a:t>nan Güzel Sanatlar Ünverstes</a:t>
            </a:r>
            <a:r>
              <a:rPr lang="tr-TR" sz="2800" dirty="0" smtClean="0">
                <a:latin typeface="Baskerville Old Face" pitchFamily="18" charset="0"/>
              </a:rPr>
              <a:t>i Fen Bilimleri Enstitüsü, İstanbul.</a:t>
            </a:r>
          </a:p>
          <a:p>
            <a:endParaRPr lang="tr-TR" sz="2800" dirty="0">
              <a:latin typeface="Baskerville Old Fac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683568" y="1593304"/>
            <a:ext cx="7772400" cy="4572000"/>
          </a:xfrm>
        </p:spPr>
        <p:txBody>
          <a:bodyPr>
            <a:normAutofit fontScale="85000" lnSpcReduction="20000"/>
          </a:bodyPr>
          <a:lstStyle/>
          <a:p>
            <a:r>
              <a:rPr lang="tr-TR" dirty="0" smtClean="0">
                <a:hlinkClick r:id="rId2"/>
              </a:rPr>
              <a:t>http://www.elbulli.com/</a:t>
            </a:r>
            <a:endParaRPr lang="tr-TR" dirty="0" smtClean="0"/>
          </a:p>
          <a:p>
            <a:endParaRPr lang="tr-TR" dirty="0" smtClean="0"/>
          </a:p>
          <a:p>
            <a:r>
              <a:rPr lang="tr-TR" dirty="0" smtClean="0">
                <a:hlinkClick r:id="rId3"/>
              </a:rPr>
              <a:t>http://www.thefatduck.co.uk/</a:t>
            </a:r>
            <a:endParaRPr lang="tr-TR" dirty="0" smtClean="0"/>
          </a:p>
          <a:p>
            <a:endParaRPr lang="tr-TR" dirty="0" smtClean="0"/>
          </a:p>
          <a:p>
            <a:r>
              <a:rPr lang="tr-TR" u="sng" dirty="0" smtClean="0">
                <a:hlinkClick r:id="rId4"/>
              </a:rPr>
              <a:t>http:// </a:t>
            </a:r>
            <a:r>
              <a:rPr lang="tr-TR" dirty="0" smtClean="0">
                <a:hlinkClick r:id="rId5"/>
              </a:rPr>
              <a:t>www.</a:t>
            </a:r>
            <a:r>
              <a:rPr lang="tr-TR" b="1" dirty="0" smtClean="0">
                <a:hlinkClick r:id="rId5"/>
              </a:rPr>
              <a:t>michelin</a:t>
            </a:r>
            <a:r>
              <a:rPr lang="tr-TR" dirty="0" smtClean="0">
                <a:hlinkClick r:id="rId5"/>
              </a:rPr>
              <a:t>travel.com/</a:t>
            </a:r>
            <a:endParaRPr lang="tr-TR" dirty="0" smtClean="0"/>
          </a:p>
          <a:p>
            <a:endParaRPr lang="tr-TR" dirty="0" smtClean="0"/>
          </a:p>
          <a:p>
            <a:r>
              <a:rPr lang="tr-TR" dirty="0" smtClean="0">
                <a:hlinkClick r:id="rId6"/>
              </a:rPr>
              <a:t>http://noma.dk/</a:t>
            </a:r>
            <a:endParaRPr lang="tr-TR" dirty="0" smtClean="0"/>
          </a:p>
          <a:p>
            <a:pPr>
              <a:buNone/>
            </a:pPr>
            <a:endParaRPr lang="tr-TR" u="sng" dirty="0" smtClean="0">
              <a:hlinkClick r:id="rId4"/>
            </a:endParaRPr>
          </a:p>
          <a:p>
            <a:r>
              <a:rPr lang="tr-TR" u="sng" dirty="0" smtClean="0">
                <a:hlinkClick r:id="rId4"/>
              </a:rPr>
              <a:t>http://www.restaurant.org/tourism/facts.cfm</a:t>
            </a:r>
            <a:endParaRPr lang="tr-TR" u="sng" dirty="0" smtClean="0"/>
          </a:p>
          <a:p>
            <a:pPr>
              <a:buNone/>
            </a:pPr>
            <a:endParaRPr lang="tr-TR" dirty="0" smtClean="0"/>
          </a:p>
          <a:p>
            <a:r>
              <a:rPr lang="tr-TR" dirty="0" smtClean="0">
                <a:hlinkClick r:id="rId7"/>
              </a:rPr>
              <a:t>http://www.theworlds50best.com/</a:t>
            </a:r>
            <a:endParaRPr lang="tr-TR" dirty="0" smtClean="0"/>
          </a:p>
          <a:p>
            <a:endParaRPr lang="tr-TR" dirty="0" smtClean="0"/>
          </a:p>
          <a:p>
            <a:endParaRPr lang="tr-TR" dirty="0" smtClean="0"/>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266</Words>
  <Application>Microsoft Office PowerPoint</Application>
  <PresentationFormat>Ekran Gösterisi (4:3)</PresentationFormat>
  <Paragraphs>53</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Sektör analizi ve örnek çalışma</vt:lpstr>
      <vt:lpstr>Slayt 2</vt:lpstr>
      <vt:lpstr>Slayt 3</vt:lpstr>
      <vt:lpstr>Slayt 4</vt:lpstr>
      <vt:lpstr>Slayt 5</vt:lpstr>
      <vt:lpstr>MICHELIN REHBERİ</vt:lpstr>
      <vt:lpstr>KAYNAKÇA</vt:lpstr>
      <vt:lpstr>KAYNAKÇA</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Sektör analizi ve örnek çalışma</dc:title>
  <dc:creator>güneş</dc:creator>
  <cp:lastModifiedBy>güneş</cp:lastModifiedBy>
  <cp:revision>2</cp:revision>
  <dcterms:created xsi:type="dcterms:W3CDTF">2020-03-13T11:34:14Z</dcterms:created>
  <dcterms:modified xsi:type="dcterms:W3CDTF">2020-03-13T11:37:33Z</dcterms:modified>
</cp:coreProperties>
</file>