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29FC-7AC1-49E2-B302-E300396EB56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FE6A-FA4E-4D6E-BDB1-4935F5A37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876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29FC-7AC1-49E2-B302-E300396EB56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FE6A-FA4E-4D6E-BDB1-4935F5A37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57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29FC-7AC1-49E2-B302-E300396EB56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FE6A-FA4E-4D6E-BDB1-4935F5A37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511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29FC-7AC1-49E2-B302-E300396EB56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FE6A-FA4E-4D6E-BDB1-4935F5A37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6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29FC-7AC1-49E2-B302-E300396EB56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FE6A-FA4E-4D6E-BDB1-4935F5A37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84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29FC-7AC1-49E2-B302-E300396EB56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FE6A-FA4E-4D6E-BDB1-4935F5A37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948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29FC-7AC1-49E2-B302-E300396EB56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FE6A-FA4E-4D6E-BDB1-4935F5A37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63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29FC-7AC1-49E2-B302-E300396EB56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FE6A-FA4E-4D6E-BDB1-4935F5A37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31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29FC-7AC1-49E2-B302-E300396EB56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FE6A-FA4E-4D6E-BDB1-4935F5A37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36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29FC-7AC1-49E2-B302-E300396EB56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FE6A-FA4E-4D6E-BDB1-4935F5A37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483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A29FC-7AC1-49E2-B302-E300396EB56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FE6A-FA4E-4D6E-BDB1-4935F5A37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205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A29FC-7AC1-49E2-B302-E300396EB56E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2FE6A-FA4E-4D6E-BDB1-4935F5A37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365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Ecology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Environmental</a:t>
            </a:r>
            <a:r>
              <a:rPr lang="tr-TR" dirty="0" smtClean="0"/>
              <a:t> </a:t>
            </a:r>
            <a:r>
              <a:rPr lang="tr-TR" dirty="0" err="1" smtClean="0"/>
              <a:t>Biology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</a:t>
            </a:r>
            <a:r>
              <a:rPr lang="tr-TR" smtClean="0"/>
              <a:t>Nüket BİLGEN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71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Wheats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10</a:t>
            </a:fld>
            <a:endParaRPr lang="es-ES" altLang="tr-TR"/>
          </a:p>
        </p:txBody>
      </p:sp>
      <p:pic>
        <p:nvPicPr>
          <p:cNvPr id="38914" name="Picture 2" descr="www.scielo.b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264128"/>
            <a:ext cx="9123244" cy="5430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4149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Summary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11</a:t>
            </a:fld>
            <a:endParaRPr lang="es-ES" altLang="tr-TR"/>
          </a:p>
        </p:txBody>
      </p:sp>
      <p:pic>
        <p:nvPicPr>
          <p:cNvPr id="8194" name="Picture 2" descr="ib.bioninja.com.a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536700"/>
            <a:ext cx="6953250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977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8382000" cy="1143000"/>
          </a:xfrm>
          <a:noFill/>
        </p:spPr>
        <p:txBody>
          <a:bodyPr>
            <a:normAutofit fontScale="90000"/>
          </a:bodyPr>
          <a:lstStyle/>
          <a:p>
            <a:r>
              <a:rPr lang="en-US" altLang="en-US" b="1" smtClean="0">
                <a:latin typeface="Geneva" charset="0"/>
              </a:rPr>
              <a:t>Reproductive Isolating Mechanisms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981200"/>
            <a:ext cx="8382000" cy="4114800"/>
          </a:xfrm>
          <a:noFill/>
        </p:spPr>
        <p:txBody>
          <a:bodyPr/>
          <a:lstStyle/>
          <a:p>
            <a:r>
              <a:rPr lang="en-US" altLang="en-US" sz="3600" b="1" dirty="0">
                <a:latin typeface="Geneva" charset="0"/>
              </a:rPr>
              <a:t>Geographic</a:t>
            </a:r>
            <a:r>
              <a:rPr lang="en-US" altLang="en-US" b="1" dirty="0" smtClean="0">
                <a:latin typeface="Geneva" charset="0"/>
              </a:rPr>
              <a:t> </a:t>
            </a:r>
          </a:p>
          <a:p>
            <a:pPr lvl="1"/>
            <a:r>
              <a:rPr lang="en-US" altLang="en-US" b="1" dirty="0" smtClean="0">
                <a:latin typeface="Geneva" charset="0"/>
              </a:rPr>
              <a:t>Continental Drift</a:t>
            </a:r>
            <a:endParaRPr lang="tr-TR" altLang="en-US" b="1" dirty="0" smtClean="0">
              <a:latin typeface="Geneva" charset="0"/>
            </a:endParaRPr>
          </a:p>
          <a:p>
            <a:pPr lvl="1"/>
            <a:r>
              <a:rPr lang="tr-TR" altLang="en-US" b="1" dirty="0" err="1" smtClean="0">
                <a:latin typeface="Geneva" charset="0"/>
              </a:rPr>
              <a:t>Volcanic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events</a:t>
            </a:r>
            <a:endParaRPr lang="en-US" altLang="en-US" b="1" dirty="0" smtClean="0">
              <a:latin typeface="Geneva" charset="0"/>
            </a:endParaRPr>
          </a:p>
          <a:p>
            <a:pPr lvl="1"/>
            <a:r>
              <a:rPr lang="en-US" altLang="en-US" b="1" dirty="0" smtClean="0">
                <a:latin typeface="Geneva" charset="0"/>
              </a:rPr>
              <a:t>Mountain uplifting</a:t>
            </a:r>
          </a:p>
          <a:p>
            <a:pPr lvl="1"/>
            <a:r>
              <a:rPr lang="en-US" altLang="en-US" b="1" dirty="0" smtClean="0">
                <a:latin typeface="Geneva" charset="0"/>
              </a:rPr>
              <a:t>Changes in sea level</a:t>
            </a:r>
          </a:p>
          <a:p>
            <a:pPr lvl="1"/>
            <a:r>
              <a:rPr lang="en-US" altLang="en-US" b="1" dirty="0" smtClean="0">
                <a:latin typeface="Geneva" charset="0"/>
              </a:rPr>
              <a:t>Changes in climate</a:t>
            </a:r>
          </a:p>
          <a:p>
            <a:pPr lvl="1"/>
            <a:r>
              <a:rPr lang="en-US" altLang="en-US" b="1" dirty="0" smtClean="0">
                <a:latin typeface="Geneva" charset="0"/>
              </a:rPr>
              <a:t>Island formation</a:t>
            </a:r>
          </a:p>
        </p:txBody>
      </p:sp>
    </p:spTree>
    <p:extLst>
      <p:ext uri="{BB962C8B-B14F-4D97-AF65-F5344CB8AC3E}">
        <p14:creationId xmlns:p14="http://schemas.microsoft.com/office/powerpoint/2010/main" val="18943098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8382000" cy="1143000"/>
          </a:xfrm>
          <a:noFill/>
        </p:spPr>
        <p:txBody>
          <a:bodyPr>
            <a:normAutofit fontScale="90000"/>
          </a:bodyPr>
          <a:lstStyle/>
          <a:p>
            <a:r>
              <a:rPr lang="en-US" altLang="en-US" b="1" smtClean="0">
                <a:latin typeface="Geneva" charset="0"/>
              </a:rPr>
              <a:t>Reproductive Isolating Mechanisms (Genetic)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981200"/>
            <a:ext cx="8382000" cy="41148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altLang="en-US" sz="3600" b="1" dirty="0">
                <a:latin typeface="Geneva" charset="0"/>
              </a:rPr>
              <a:t>Polyploidy</a:t>
            </a:r>
            <a:r>
              <a:rPr lang="en-US" altLang="en-US" b="1" dirty="0" smtClean="0">
                <a:latin typeface="Geneva" charset="0"/>
              </a:rPr>
              <a:t> = evolution of chromosome n</a:t>
            </a:r>
            <a:r>
              <a:rPr lang="tr-TR" altLang="en-US" b="1" dirty="0" err="1" smtClean="0">
                <a:latin typeface="Geneva" charset="0"/>
              </a:rPr>
              <a:t>umber</a:t>
            </a:r>
            <a:r>
              <a:rPr lang="en-US" altLang="en-US" b="1" dirty="0" smtClean="0">
                <a:latin typeface="Geneva" charset="0"/>
              </a:rPr>
              <a:t>. </a:t>
            </a:r>
            <a:r>
              <a:rPr lang="tr-TR" altLang="en-US" b="1" i="1" dirty="0" err="1" smtClean="0">
                <a:latin typeface="Geneva" charset="0"/>
              </a:rPr>
              <a:t>Like</a:t>
            </a:r>
            <a:r>
              <a:rPr lang="tr-TR" altLang="en-US" b="1" i="1" dirty="0" smtClean="0">
                <a:latin typeface="Geneva" charset="0"/>
              </a:rPr>
              <a:t> in </a:t>
            </a:r>
            <a:r>
              <a:rPr lang="tr-TR" altLang="en-US" b="1" i="1" dirty="0" err="1" smtClean="0">
                <a:latin typeface="Geneva" charset="0"/>
              </a:rPr>
              <a:t>the</a:t>
            </a:r>
            <a:r>
              <a:rPr lang="tr-TR" altLang="en-US" b="1" i="1" dirty="0" smtClean="0">
                <a:latin typeface="Geneva" charset="0"/>
              </a:rPr>
              <a:t> </a:t>
            </a:r>
            <a:r>
              <a:rPr lang="tr-TR" altLang="en-US" b="1" i="1" dirty="0" err="1" smtClean="0">
                <a:latin typeface="Geneva" charset="0"/>
              </a:rPr>
              <a:t>wheat</a:t>
            </a:r>
            <a:r>
              <a:rPr lang="tr-TR" altLang="en-US" b="1" i="1" dirty="0" smtClean="0">
                <a:latin typeface="Geneva" charset="0"/>
              </a:rPr>
              <a:t> </a:t>
            </a:r>
            <a:r>
              <a:rPr lang="tr-TR" altLang="en-US" b="1" i="1" dirty="0" err="1" smtClean="0">
                <a:latin typeface="Geneva" charset="0"/>
              </a:rPr>
              <a:t>example</a:t>
            </a:r>
            <a:r>
              <a:rPr lang="tr-TR" altLang="en-US" b="1" i="1" dirty="0" smtClean="0">
                <a:latin typeface="Geneva" charset="0"/>
              </a:rPr>
              <a:t>.</a:t>
            </a:r>
            <a:br>
              <a:rPr lang="tr-TR" altLang="en-US" b="1" i="1" dirty="0" smtClean="0">
                <a:latin typeface="Geneva" charset="0"/>
              </a:rPr>
            </a:br>
            <a:r>
              <a:rPr lang="en-US" altLang="en-US" b="1" dirty="0" smtClean="0">
                <a:latin typeface="Geneva" charset="0"/>
              </a:rPr>
              <a:t>that is multiple of an ancestral set.</a:t>
            </a:r>
            <a:br>
              <a:rPr lang="en-US" altLang="en-US" b="1" dirty="0" smtClean="0">
                <a:latin typeface="Geneva" charset="0"/>
              </a:rPr>
            </a:br>
            <a:endParaRPr lang="en-US" altLang="en-US" b="1" dirty="0" smtClean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dirty="0">
                <a:latin typeface="Geneva" charset="0"/>
              </a:rPr>
              <a:t>	Hybridization of 2 species followed by 	polyploidy ----&gt; </a:t>
            </a:r>
            <a:r>
              <a:rPr lang="en-US" altLang="en-US" b="1" u="sng" dirty="0">
                <a:latin typeface="Geneva" charset="0"/>
              </a:rPr>
              <a:t>instant speciation</a:t>
            </a:r>
            <a:r>
              <a:rPr lang="en-US" altLang="en-US" b="1" dirty="0">
                <a:latin typeface="Geneva" charset="0"/>
              </a:rPr>
              <a:t>. </a:t>
            </a:r>
            <a:br>
              <a:rPr lang="en-US" altLang="en-US" b="1" dirty="0">
                <a:latin typeface="Geneva" charset="0"/>
              </a:rPr>
            </a:br>
            <a:r>
              <a:rPr lang="en-US" altLang="en-US" b="1" dirty="0">
                <a:latin typeface="Geneva" charset="0"/>
              </a:rPr>
              <a:t> </a:t>
            </a:r>
            <a:br>
              <a:rPr lang="en-US" altLang="en-US" b="1" dirty="0">
                <a:latin typeface="Geneva" charset="0"/>
              </a:rPr>
            </a:br>
            <a:r>
              <a:rPr lang="en-US" altLang="en-US" b="1" dirty="0" err="1">
                <a:latin typeface="Geneva" charset="0"/>
              </a:rPr>
              <a:t>Polyploid</a:t>
            </a:r>
            <a:r>
              <a:rPr lang="en-US" altLang="en-US" b="1" dirty="0">
                <a:latin typeface="Geneva" charset="0"/>
              </a:rPr>
              <a:t> hybrid </a:t>
            </a:r>
            <a:r>
              <a:rPr lang="en-US" altLang="en-US" b="1" u="sng" dirty="0">
                <a:latin typeface="Geneva" charset="0"/>
              </a:rPr>
              <a:t>reproductively isolated</a:t>
            </a:r>
            <a:r>
              <a:rPr lang="en-US" altLang="en-US" b="1" dirty="0">
                <a:latin typeface="Geneva" charset="0"/>
              </a:rPr>
              <a:t> </a:t>
            </a:r>
            <a:br>
              <a:rPr lang="en-US" altLang="en-US" b="1" dirty="0">
                <a:latin typeface="Geneva" charset="0"/>
              </a:rPr>
            </a:br>
            <a:r>
              <a:rPr lang="en-US" altLang="en-US" b="1" dirty="0">
                <a:latin typeface="Geneva" charset="0"/>
              </a:rPr>
              <a:t>	from both parents.  </a:t>
            </a:r>
          </a:p>
        </p:txBody>
      </p:sp>
    </p:spTree>
    <p:extLst>
      <p:ext uri="{BB962C8B-B14F-4D97-AF65-F5344CB8AC3E}">
        <p14:creationId xmlns:p14="http://schemas.microsoft.com/office/powerpoint/2010/main" val="17884850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8382000" cy="1143000"/>
          </a:xfrm>
          <a:noFill/>
        </p:spPr>
        <p:txBody>
          <a:bodyPr>
            <a:normAutofit fontScale="90000"/>
          </a:bodyPr>
          <a:lstStyle/>
          <a:p>
            <a:r>
              <a:rPr lang="en-US" altLang="en-US" b="1" smtClean="0">
                <a:latin typeface="Geneva" charset="0"/>
              </a:rPr>
              <a:t>Reproductive Isolating Mechanisms (Genetic)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1524000"/>
            <a:ext cx="8839200" cy="51816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altLang="en-US" sz="3600" b="1">
                <a:latin typeface="Geneva" charset="0"/>
              </a:rPr>
              <a:t>PRE-ZYGOTIC </a:t>
            </a:r>
            <a:r>
              <a:rPr lang="en-US" altLang="en-US" sz="2400" b="1">
                <a:latin typeface="Geneva" charset="0"/>
              </a:rPr>
              <a:t>(pre-mating)</a:t>
            </a:r>
            <a:endParaRPr lang="en-US" altLang="en-US" sz="3600" b="1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smtClean="0">
                <a:latin typeface="Geneva" charset="0"/>
              </a:rPr>
              <a:t>i) Habitat isolation </a:t>
            </a:r>
            <a:r>
              <a:rPr lang="en-US" altLang="en-US" smtClean="0">
                <a:latin typeface="Geneva" charset="0"/>
              </a:rPr>
              <a:t>- differences in habitat preference</a:t>
            </a:r>
          </a:p>
          <a:p>
            <a:pPr>
              <a:buFontTx/>
              <a:buNone/>
            </a:pPr>
            <a:endParaRPr lang="en-US" altLang="en-US" b="1" smtClean="0">
              <a:latin typeface="Geneva" charset="0"/>
            </a:endParaRPr>
          </a:p>
          <a:p>
            <a:pPr>
              <a:buFontTx/>
              <a:buNone/>
            </a:pPr>
            <a:endParaRPr lang="en-US" altLang="en-US" b="1" smtClean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smtClean="0">
                <a:latin typeface="Geneva" charset="0"/>
              </a:rPr>
              <a:t>ii) Temporal isolation </a:t>
            </a:r>
            <a:r>
              <a:rPr lang="en-US" altLang="en-US" smtClean="0">
                <a:latin typeface="Geneva" charset="0"/>
              </a:rPr>
              <a:t>- differences in timing of reproduction</a:t>
            </a:r>
          </a:p>
        </p:txBody>
      </p:sp>
      <p:pic>
        <p:nvPicPr>
          <p:cNvPr id="16387" name="Picture 43" descr="24_04aReproBarriersPrezy-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70" r="75459" b="3436"/>
          <a:stretch>
            <a:fillRect/>
          </a:stretch>
        </p:blipFill>
        <p:spPr bwMode="auto">
          <a:xfrm>
            <a:off x="8382001" y="2819400"/>
            <a:ext cx="141287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3" descr="24_04aReproBarriersPrezy-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00" r="75459" b="35873"/>
          <a:stretch>
            <a:fillRect/>
          </a:stretch>
        </p:blipFill>
        <p:spPr bwMode="auto">
          <a:xfrm>
            <a:off x="6781801" y="2743200"/>
            <a:ext cx="1528763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3" descr="24_04aReproBarriersPrezy-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1" t="33800" r="50900" b="43057"/>
          <a:stretch>
            <a:fillRect/>
          </a:stretch>
        </p:blipFill>
        <p:spPr bwMode="auto">
          <a:xfrm>
            <a:off x="6019800" y="4953000"/>
            <a:ext cx="2057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43" descr="24_04aReproBarriersPrezy-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1" t="56943" r="50900" b="18756"/>
          <a:stretch>
            <a:fillRect/>
          </a:stretch>
        </p:blipFill>
        <p:spPr bwMode="auto">
          <a:xfrm>
            <a:off x="8305801" y="5029201"/>
            <a:ext cx="1998663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TextBox 7"/>
          <p:cNvSpPr txBox="1">
            <a:spLocks noChangeArrowheads="1"/>
          </p:cNvSpPr>
          <p:nvPr/>
        </p:nvSpPr>
        <p:spPr bwMode="auto">
          <a:xfrm>
            <a:off x="6858000" y="4191001"/>
            <a:ext cx="2971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200"/>
              <a:t>garter snakes: aquatic vs. terrestrial species</a:t>
            </a:r>
          </a:p>
        </p:txBody>
      </p:sp>
      <p:sp>
        <p:nvSpPr>
          <p:cNvPr id="16392" name="TextBox 8"/>
          <p:cNvSpPr txBox="1">
            <a:spLocks noChangeArrowheads="1"/>
          </p:cNvSpPr>
          <p:nvPr/>
        </p:nvSpPr>
        <p:spPr bwMode="auto">
          <a:xfrm>
            <a:off x="6705600" y="6477001"/>
            <a:ext cx="3124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200"/>
              <a:t>spotted skunk species: mate in different seasons</a:t>
            </a:r>
          </a:p>
        </p:txBody>
      </p:sp>
    </p:spTree>
    <p:extLst>
      <p:ext uri="{BB962C8B-B14F-4D97-AF65-F5344CB8AC3E}">
        <p14:creationId xmlns:p14="http://schemas.microsoft.com/office/powerpoint/2010/main" val="30844144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8382000" cy="1143000"/>
          </a:xfrm>
          <a:noFill/>
        </p:spPr>
        <p:txBody>
          <a:bodyPr>
            <a:normAutofit fontScale="90000"/>
          </a:bodyPr>
          <a:lstStyle/>
          <a:p>
            <a:r>
              <a:rPr lang="en-US" altLang="en-US" b="1" smtClean="0">
                <a:latin typeface="Geneva" charset="0"/>
              </a:rPr>
              <a:t>Reproductive Isolating Mechanisms (Genetic)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524000"/>
            <a:ext cx="8382000" cy="51816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altLang="en-US" sz="3600" b="1">
                <a:latin typeface="Geneva" charset="0"/>
              </a:rPr>
              <a:t>PRE-ZYGOTIC </a:t>
            </a:r>
            <a:r>
              <a:rPr lang="en-US" altLang="en-US" sz="2400" b="1">
                <a:latin typeface="Geneva" charset="0"/>
              </a:rPr>
              <a:t>(pre-mating)</a:t>
            </a:r>
            <a:endParaRPr lang="en-US" altLang="en-US" sz="3600" b="1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smtClean="0">
                <a:latin typeface="Geneva" charset="0"/>
              </a:rPr>
              <a:t>iii) Behavioral (sexual) isolation - differences in behavioral responses with respect to mating</a:t>
            </a:r>
          </a:p>
        </p:txBody>
      </p:sp>
      <p:pic>
        <p:nvPicPr>
          <p:cNvPr id="17411" name="Picture 43" descr="24_04aReproBarriersPrezy-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00" t="34956" r="27251" b="38428"/>
          <a:stretch>
            <a:fillRect/>
          </a:stretch>
        </p:blipFill>
        <p:spPr bwMode="auto">
          <a:xfrm>
            <a:off x="4800600" y="3886200"/>
            <a:ext cx="2743200" cy="242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Box 5"/>
          <p:cNvSpPr txBox="1">
            <a:spLocks noChangeArrowheads="1"/>
          </p:cNvSpPr>
          <p:nvPr/>
        </p:nvSpPr>
        <p:spPr bwMode="auto">
          <a:xfrm>
            <a:off x="4572000" y="6324601"/>
            <a:ext cx="3124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200"/>
              <a:t>mating </a:t>
            </a:r>
            <a:r>
              <a:rPr lang="ja-JP" altLang="en-US" sz="1200"/>
              <a:t>“</a:t>
            </a:r>
            <a:r>
              <a:rPr lang="en-US" altLang="ja-JP" sz="1200"/>
              <a:t>dances</a:t>
            </a:r>
            <a:r>
              <a:rPr lang="ja-JP" altLang="en-US" sz="1200"/>
              <a:t>”</a:t>
            </a:r>
            <a:r>
              <a:rPr lang="en-US" altLang="ja-JP" sz="1200"/>
              <a:t> of birds differ among species</a:t>
            </a:r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7958202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8382000" cy="1143000"/>
          </a:xfrm>
          <a:noFill/>
        </p:spPr>
        <p:txBody>
          <a:bodyPr>
            <a:normAutofit fontScale="90000"/>
          </a:bodyPr>
          <a:lstStyle/>
          <a:p>
            <a:r>
              <a:rPr lang="en-US" altLang="en-US" b="1" smtClean="0">
                <a:latin typeface="Geneva" charset="0"/>
              </a:rPr>
              <a:t>Reproductive Isolating Mechanisms (Genetic)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1447800"/>
            <a:ext cx="8763000" cy="41148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altLang="en-US" sz="3600" b="1">
                <a:latin typeface="Geneva" charset="0"/>
              </a:rPr>
              <a:t>PRE-ZYGOTIC </a:t>
            </a:r>
            <a:r>
              <a:rPr lang="en-US" altLang="en-US" sz="2400" b="1">
                <a:latin typeface="Geneva" charset="0"/>
              </a:rPr>
              <a:t>(post-mating)</a:t>
            </a:r>
            <a:endParaRPr lang="en-US" altLang="en-US" sz="3600" b="1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smtClean="0">
                <a:latin typeface="Geneva" charset="0"/>
              </a:rPr>
              <a:t>iv) Mechanical isolation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- differences in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sex organs,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don</a:t>
            </a:r>
            <a:r>
              <a:rPr lang="ja-JP" altLang="en-US" b="1" smtClean="0">
                <a:latin typeface="Geneva" charset="0"/>
              </a:rPr>
              <a:t>’</a:t>
            </a:r>
            <a:r>
              <a:rPr lang="en-US" altLang="ja-JP" b="1" smtClean="0">
                <a:latin typeface="Geneva" charset="0"/>
              </a:rPr>
              <a:t>t </a:t>
            </a:r>
            <a:r>
              <a:rPr lang="ja-JP" altLang="en-US" b="1" smtClean="0">
                <a:latin typeface="Geneva" charset="0"/>
              </a:rPr>
              <a:t>“</a:t>
            </a:r>
            <a:r>
              <a:rPr lang="en-US" altLang="ja-JP" b="1" smtClean="0">
                <a:latin typeface="Geneva" charset="0"/>
              </a:rPr>
              <a:t>fit</a:t>
            </a:r>
            <a:r>
              <a:rPr lang="ja-JP" altLang="en-US" b="1" smtClean="0">
                <a:latin typeface="Geneva" charset="0"/>
              </a:rPr>
              <a:t>”</a:t>
            </a:r>
            <a:endParaRPr lang="en-US" altLang="ja-JP" b="1" smtClean="0">
              <a:latin typeface="Geneva" charset="0"/>
            </a:endParaRPr>
          </a:p>
          <a:p>
            <a:pPr>
              <a:buFontTx/>
              <a:buNone/>
            </a:pPr>
            <a:endParaRPr lang="en-US" altLang="en-US" b="1" smtClean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smtClean="0">
                <a:latin typeface="Geneva" charset="0"/>
              </a:rPr>
              <a:t>v) Gametic isolation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- sperm / egg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incompatibility</a:t>
            </a:r>
          </a:p>
        </p:txBody>
      </p:sp>
      <p:pic>
        <p:nvPicPr>
          <p:cNvPr id="18435" name="Picture 43" descr="24_04aReproBarriersPrezy-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49" t="33800" b="39586"/>
          <a:stretch>
            <a:fillRect/>
          </a:stretch>
        </p:blipFill>
        <p:spPr bwMode="auto">
          <a:xfrm>
            <a:off x="6705600" y="2209800"/>
            <a:ext cx="2590800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18" descr="24_04kReproBarriersGamG-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81"/>
          <a:stretch>
            <a:fillRect/>
          </a:stretch>
        </p:blipFill>
        <p:spPr bwMode="auto">
          <a:xfrm>
            <a:off x="6858001" y="4648201"/>
            <a:ext cx="1997075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Box 5"/>
          <p:cNvSpPr txBox="1">
            <a:spLocks noChangeArrowheads="1"/>
          </p:cNvSpPr>
          <p:nvPr/>
        </p:nvSpPr>
        <p:spPr bwMode="auto">
          <a:xfrm>
            <a:off x="6553200" y="4114801"/>
            <a:ext cx="3124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200"/>
              <a:t>left- vs. right-handed snail species can</a:t>
            </a:r>
            <a:r>
              <a:rPr lang="ja-JP" altLang="en-US" sz="1200"/>
              <a:t>’</a:t>
            </a:r>
            <a:r>
              <a:rPr lang="en-US" altLang="ja-JP" sz="1200"/>
              <a:t>t mate</a:t>
            </a:r>
            <a:endParaRPr lang="en-US" altLang="en-US" sz="1200"/>
          </a:p>
        </p:txBody>
      </p:sp>
      <p:sp>
        <p:nvSpPr>
          <p:cNvPr id="18438" name="TextBox 6"/>
          <p:cNvSpPr txBox="1">
            <a:spLocks noChangeArrowheads="1"/>
          </p:cNvSpPr>
          <p:nvPr/>
        </p:nvSpPr>
        <p:spPr bwMode="auto">
          <a:xfrm>
            <a:off x="5791200" y="6477001"/>
            <a:ext cx="4191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200"/>
              <a:t>sperm &amp; egg of different sea urchin species incompatible</a:t>
            </a:r>
          </a:p>
        </p:txBody>
      </p:sp>
    </p:spTree>
    <p:extLst>
      <p:ext uri="{BB962C8B-B14F-4D97-AF65-F5344CB8AC3E}">
        <p14:creationId xmlns:p14="http://schemas.microsoft.com/office/powerpoint/2010/main" val="11360400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8382000" cy="1143000"/>
          </a:xfrm>
          <a:noFill/>
        </p:spPr>
        <p:txBody>
          <a:bodyPr>
            <a:normAutofit fontScale="90000"/>
          </a:bodyPr>
          <a:lstStyle/>
          <a:p>
            <a:r>
              <a:rPr lang="en-US" altLang="en-US" b="1" smtClean="0">
                <a:latin typeface="Geneva" charset="0"/>
              </a:rPr>
              <a:t>Reproductive Isolating Mechanisms (Genetic)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1676400"/>
            <a:ext cx="8763000" cy="51816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altLang="en-US" sz="3600" b="1">
                <a:latin typeface="Geneva" charset="0"/>
              </a:rPr>
              <a:t>POST-ZYGOTIC</a:t>
            </a:r>
          </a:p>
          <a:p>
            <a:pPr>
              <a:buFontTx/>
              <a:buNone/>
            </a:pPr>
            <a:r>
              <a:rPr lang="en-US" altLang="en-US" b="1" smtClean="0">
                <a:latin typeface="Geneva" charset="0"/>
              </a:rPr>
              <a:t>vi) Reduced hybrid viability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- embryo doesn</a:t>
            </a:r>
            <a:r>
              <a:rPr lang="ja-JP" altLang="en-US" b="1" smtClean="0">
                <a:latin typeface="Geneva" charset="0"/>
              </a:rPr>
              <a:t>’</a:t>
            </a:r>
            <a:r>
              <a:rPr lang="en-US" altLang="ja-JP" b="1" smtClean="0">
                <a:latin typeface="Geneva" charset="0"/>
              </a:rPr>
              <a:t>t live.</a:t>
            </a:r>
          </a:p>
          <a:p>
            <a:pPr>
              <a:buFontTx/>
              <a:buNone/>
            </a:pPr>
            <a:endParaRPr lang="en-US" altLang="en-US" b="1" smtClean="0">
              <a:latin typeface="Geneva" charset="0"/>
            </a:endParaRPr>
          </a:p>
          <a:p>
            <a:pPr>
              <a:buFontTx/>
              <a:buNone/>
            </a:pPr>
            <a:endParaRPr lang="en-US" altLang="en-US" b="1" smtClean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smtClean="0">
                <a:latin typeface="Geneva" charset="0"/>
              </a:rPr>
              <a:t>vii) Reduced hybrid fertility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- hybrids develop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but sterile.  </a:t>
            </a:r>
          </a:p>
        </p:txBody>
      </p:sp>
      <p:pic>
        <p:nvPicPr>
          <p:cNvPr id="19459" name="Picture 7" descr="24_04lReproBarriersViaH-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06"/>
          <a:stretch>
            <a:fillRect/>
          </a:stretch>
        </p:blipFill>
        <p:spPr bwMode="auto">
          <a:xfrm>
            <a:off x="7543800" y="1752600"/>
            <a:ext cx="2884488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8" descr="24_04oReproBarriersFerK-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11"/>
          <a:stretch>
            <a:fillRect/>
          </a:stretch>
        </p:blipFill>
        <p:spPr bwMode="auto">
          <a:xfrm>
            <a:off x="7772400" y="4419601"/>
            <a:ext cx="2508250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7467600" y="3886201"/>
            <a:ext cx="3124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200"/>
              <a:t>salamander hybrids frail or don</a:t>
            </a:r>
            <a:r>
              <a:rPr lang="ja-JP" altLang="en-US" sz="1200"/>
              <a:t>’</a:t>
            </a:r>
            <a:r>
              <a:rPr lang="en-US" altLang="ja-JP" sz="1200"/>
              <a:t>t mature</a:t>
            </a:r>
            <a:endParaRPr lang="en-US" altLang="en-US" sz="1200"/>
          </a:p>
        </p:txBody>
      </p:sp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7467600" y="6429376"/>
            <a:ext cx="3124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200"/>
              <a:t>horse + donkey </a:t>
            </a:r>
            <a:r>
              <a:rPr lang="en-US" altLang="en-US" sz="1200">
                <a:sym typeface="Wingdings" panose="05000000000000000000" pitchFamily="2" charset="2"/>
              </a:rPr>
              <a:t> </a:t>
            </a:r>
            <a:r>
              <a:rPr lang="en-US" altLang="en-US" sz="1200"/>
              <a:t>mule: sterile</a:t>
            </a:r>
          </a:p>
        </p:txBody>
      </p:sp>
    </p:spTree>
    <p:extLst>
      <p:ext uri="{BB962C8B-B14F-4D97-AF65-F5344CB8AC3E}">
        <p14:creationId xmlns:p14="http://schemas.microsoft.com/office/powerpoint/2010/main" val="31761108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8382000" cy="1143000"/>
          </a:xfrm>
          <a:noFill/>
        </p:spPr>
        <p:txBody>
          <a:bodyPr>
            <a:normAutofit fontScale="90000"/>
          </a:bodyPr>
          <a:lstStyle/>
          <a:p>
            <a:r>
              <a:rPr lang="en-US" altLang="en-US" b="1" smtClean="0">
                <a:latin typeface="Geneva" charset="0"/>
              </a:rPr>
              <a:t>Reproductive Isolating Mechanisms (Genetic)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1676400"/>
            <a:ext cx="8763000" cy="51816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altLang="en-US" sz="3600" b="1">
                <a:latin typeface="Geneva" charset="0"/>
              </a:rPr>
              <a:t>POST-ZYGOTIC</a:t>
            </a:r>
          </a:p>
          <a:p>
            <a:pPr>
              <a:buFontTx/>
              <a:buNone/>
            </a:pPr>
            <a:r>
              <a:rPr lang="en-US" altLang="en-US" b="1" smtClean="0">
                <a:latin typeface="Geneva" charset="0"/>
              </a:rPr>
              <a:t>viii) Hybrid (F2) breakdown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- F1 fertile, but future generations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	sterile or reduced fitness  </a:t>
            </a:r>
          </a:p>
        </p:txBody>
      </p:sp>
      <p:pic>
        <p:nvPicPr>
          <p:cNvPr id="20483" name="Picture 7" descr="24_04pReproBarriersBrkL-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85"/>
          <a:stretch>
            <a:fillRect/>
          </a:stretch>
        </p:blipFill>
        <p:spPr bwMode="auto">
          <a:xfrm>
            <a:off x="4800600" y="3886200"/>
            <a:ext cx="26225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4572000" y="6429376"/>
            <a:ext cx="3124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1200"/>
              <a:t>hybrid rice plants small, reduced fitness</a:t>
            </a:r>
          </a:p>
        </p:txBody>
      </p:sp>
    </p:spTree>
    <p:extLst>
      <p:ext uri="{BB962C8B-B14F-4D97-AF65-F5344CB8AC3E}">
        <p14:creationId xmlns:p14="http://schemas.microsoft.com/office/powerpoint/2010/main" val="34459104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8915400" cy="1143000"/>
          </a:xfrm>
          <a:noFill/>
        </p:spPr>
        <p:txBody>
          <a:bodyPr/>
          <a:lstStyle/>
          <a:p>
            <a:r>
              <a:rPr lang="en-US" altLang="en-US" b="1" smtClean="0">
                <a:latin typeface="Geneva" charset="0"/>
              </a:rPr>
              <a:t>Time for Speciation to occur?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1447800"/>
            <a:ext cx="8534400" cy="4114800"/>
          </a:xfrm>
          <a:noFill/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altLang="en-US" b="1">
                <a:latin typeface="Geneva" charset="0"/>
              </a:rPr>
              <a:t>Varies, dependent on group.  E.g., </a:t>
            </a:r>
            <a:br>
              <a:rPr lang="en-US" altLang="en-US" b="1">
                <a:latin typeface="Geneva" charset="0"/>
              </a:rPr>
            </a:br>
            <a:endParaRPr lang="en-US" altLang="en-US" b="1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i="1">
                <a:latin typeface="Geneva" charset="0"/>
              </a:rPr>
              <a:t>Spartina angelica</a:t>
            </a:r>
            <a:r>
              <a:rPr lang="en-US" altLang="en-US" b="1">
                <a:latin typeface="Geneva" charset="0"/>
              </a:rPr>
              <a:t> hybrid polyploid</a:t>
            </a:r>
            <a:br>
              <a:rPr lang="en-US" altLang="en-US" b="1">
                <a:latin typeface="Geneva" charset="0"/>
              </a:rPr>
            </a:br>
            <a:r>
              <a:rPr lang="en-US" altLang="en-US" b="1">
                <a:latin typeface="Geneva" charset="0"/>
              </a:rPr>
              <a:t>	Ca. 20 years</a:t>
            </a:r>
          </a:p>
          <a:p>
            <a:pPr>
              <a:buFontTx/>
              <a:buNone/>
            </a:pPr>
            <a:r>
              <a:rPr lang="en-US" altLang="en-US" b="1">
                <a:latin typeface="Geneva" charset="0"/>
              </a:rPr>
              <a:t>Hawaiian </a:t>
            </a:r>
            <a:r>
              <a:rPr lang="en-US" altLang="en-US" b="1" i="1">
                <a:latin typeface="Geneva" charset="0"/>
              </a:rPr>
              <a:t>Drosophila</a:t>
            </a:r>
            <a:r>
              <a:rPr lang="en-US" altLang="en-US" b="1">
                <a:latin typeface="Geneva" charset="0"/>
              </a:rPr>
              <a:t> spp. (Fruit flies)</a:t>
            </a:r>
            <a:br>
              <a:rPr lang="en-US" altLang="en-US" b="1">
                <a:latin typeface="Geneva" charset="0"/>
              </a:rPr>
            </a:br>
            <a:r>
              <a:rPr lang="en-US" altLang="en-US" b="1">
                <a:latin typeface="Geneva" charset="0"/>
              </a:rPr>
              <a:t>	Average speciation time = 20,000 yrs</a:t>
            </a:r>
          </a:p>
          <a:p>
            <a:pPr>
              <a:buFontTx/>
              <a:buNone/>
            </a:pPr>
            <a:r>
              <a:rPr lang="en-US" altLang="en-US" b="1" i="1">
                <a:latin typeface="Geneva" charset="0"/>
              </a:rPr>
              <a:t>Platanus</a:t>
            </a:r>
            <a:r>
              <a:rPr lang="en-US" altLang="en-US" b="1">
                <a:latin typeface="Geneva" charset="0"/>
              </a:rPr>
              <a:t> spp. (Sycamores)</a:t>
            </a:r>
            <a:br>
              <a:rPr lang="en-US" altLang="en-US" b="1">
                <a:latin typeface="Geneva" charset="0"/>
              </a:rPr>
            </a:br>
            <a:r>
              <a:rPr lang="en-US" altLang="en-US" b="1">
                <a:latin typeface="Geneva" charset="0"/>
              </a:rPr>
              <a:t>	</a:t>
            </a:r>
            <a:r>
              <a:rPr lang="en-US" altLang="en-US" b="1" i="1">
                <a:latin typeface="Geneva" charset="0"/>
              </a:rPr>
              <a:t>P. orientalis</a:t>
            </a:r>
            <a:r>
              <a:rPr lang="en-US" altLang="en-US" b="1">
                <a:latin typeface="Geneva" charset="0"/>
              </a:rPr>
              <a:t> &amp; </a:t>
            </a:r>
            <a:r>
              <a:rPr lang="en-US" altLang="en-US" b="1" i="1">
                <a:latin typeface="Geneva" charset="0"/>
              </a:rPr>
              <a:t>P. occidentalis</a:t>
            </a:r>
            <a:r>
              <a:rPr lang="en-US" altLang="en-US" b="1">
                <a:latin typeface="Geneva" charset="0"/>
              </a:rPr>
              <a:t> separated ca. 50,000,000 years, still not genetically reproductively isolated</a:t>
            </a:r>
          </a:p>
        </p:txBody>
      </p:sp>
    </p:spTree>
    <p:extLst>
      <p:ext uri="{BB962C8B-B14F-4D97-AF65-F5344CB8AC3E}">
        <p14:creationId xmlns:p14="http://schemas.microsoft.com/office/powerpoint/2010/main" val="41383701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2</a:t>
            </a:fld>
            <a:endParaRPr lang="es-ES" altLang="tr-TR"/>
          </a:p>
        </p:txBody>
      </p:sp>
      <p:pic>
        <p:nvPicPr>
          <p:cNvPr id="5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91281"/>
            <a:ext cx="7531100" cy="661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729163" y="124620"/>
            <a:ext cx="633412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en-US" altLang="en-US" sz="4800" b="1"/>
              <a:t>A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386763" y="200820"/>
            <a:ext cx="633412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en-US" altLang="en-US" sz="4800" b="1"/>
              <a:t>B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686344" y="1327944"/>
            <a:ext cx="1909176" cy="82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r>
              <a:rPr lang="en-US" altLang="en-US" b="1"/>
              <a:t>Evolutionary</a:t>
            </a:r>
          </a:p>
          <a:p>
            <a:pPr algn="ctr"/>
            <a:r>
              <a:rPr lang="en-US" altLang="en-US" b="1"/>
              <a:t>change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701800" y="2491581"/>
            <a:ext cx="3581400" cy="427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en-US" altLang="en-US" sz="4800" b="1">
                <a:cs typeface="Times New Roman" panose="02020603050405020304" pitchFamily="18" charset="0"/>
              </a:rPr>
              <a:t>Speciation:</a:t>
            </a:r>
            <a:br>
              <a:rPr lang="en-US" altLang="en-US" sz="4800" b="1">
                <a:cs typeface="Times New Roman" panose="02020603050405020304" pitchFamily="18" charset="0"/>
              </a:rPr>
            </a:br>
            <a:r>
              <a:rPr lang="en-US" altLang="en-US" sz="3200" b="1">
                <a:cs typeface="Times New Roman" panose="02020603050405020304" pitchFamily="18" charset="0"/>
              </a:rPr>
              <a:t>Divergence, followed by</a:t>
            </a:r>
            <a:br>
              <a:rPr lang="en-US" altLang="en-US" sz="3200" b="1">
                <a:cs typeface="Times New Roman" panose="02020603050405020304" pitchFamily="18" charset="0"/>
              </a:rPr>
            </a:br>
            <a:r>
              <a:rPr lang="en-US" altLang="en-US" sz="3200" b="1">
                <a:cs typeface="Times New Roman" panose="02020603050405020304" pitchFamily="18" charset="0"/>
              </a:rPr>
              <a:t>evolutionary change.  </a:t>
            </a:r>
          </a:p>
          <a:p>
            <a:r>
              <a:rPr lang="en-US" altLang="en-US" sz="4800" b="1">
                <a:cs typeface="Times New Roman" panose="02020603050405020304" pitchFamily="18" charset="0"/>
              </a:rPr>
              <a:t/>
            </a:r>
            <a:br>
              <a:rPr lang="en-US" altLang="en-US" sz="4800" b="1">
                <a:cs typeface="Times New Roman" panose="02020603050405020304" pitchFamily="18" charset="0"/>
              </a:rPr>
            </a:br>
            <a:endParaRPr lang="en-US" altLang="en-US" sz="4800" b="1">
              <a:cs typeface="Times New Roman" panose="02020603050405020304" pitchFamily="18" charset="0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4679950" y="1507332"/>
            <a:ext cx="2540000" cy="525463"/>
          </a:xfrm>
          <a:prstGeom prst="rightArrow">
            <a:avLst>
              <a:gd name="adj1" fmla="val 50000"/>
              <a:gd name="adj2" fmla="val 24171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en-US" altLang="en-US"/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270750" y="1202532"/>
            <a:ext cx="2540000" cy="525463"/>
          </a:xfrm>
          <a:prstGeom prst="rightArrow">
            <a:avLst>
              <a:gd name="adj1" fmla="val 50000"/>
              <a:gd name="adj2" fmla="val 24171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en-US" altLang="en-US"/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8401344" y="1708944"/>
            <a:ext cx="1909176" cy="82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r>
              <a:rPr lang="en-US" altLang="en-US" b="1"/>
              <a:t>Evolutionary</a:t>
            </a:r>
          </a:p>
          <a:p>
            <a:pPr algn="ctr"/>
            <a:r>
              <a:rPr lang="en-US" altLang="en-US" b="1"/>
              <a:t>change</a:t>
            </a: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 flipV="1">
            <a:off x="7493000" y="3939381"/>
            <a:ext cx="914400" cy="99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7797801" y="5006182"/>
            <a:ext cx="23653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defRPr>
            </a:lvl9pPr>
          </a:lstStyle>
          <a:p>
            <a:r>
              <a:rPr lang="en-US" altLang="en-US" sz="3600" b="1"/>
              <a:t>Divergence</a:t>
            </a:r>
            <a:endParaRPr lang="en-US" altLang="en-US" sz="4800" b="1"/>
          </a:p>
        </p:txBody>
      </p:sp>
    </p:spTree>
    <p:extLst>
      <p:ext uri="{BB962C8B-B14F-4D97-AF65-F5344CB8AC3E}">
        <p14:creationId xmlns:p14="http://schemas.microsoft.com/office/powerpoint/2010/main" val="4004016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b="1" smtClean="0">
                <a:latin typeface="Geneva" charset="0"/>
              </a:rPr>
              <a:t>Adaptive Radiation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981200"/>
            <a:ext cx="8458200" cy="4114800"/>
          </a:xfrm>
          <a:noFill/>
        </p:spPr>
        <p:txBody>
          <a:bodyPr/>
          <a:lstStyle/>
          <a:p>
            <a:pPr>
              <a:lnSpc>
                <a:spcPct val="150000"/>
              </a:lnSpc>
              <a:buFontTx/>
              <a:buNone/>
            </a:pPr>
            <a:r>
              <a:rPr lang="en-US" altLang="en-US" b="1" smtClean="0">
                <a:latin typeface="Geneva" charset="0"/>
              </a:rPr>
              <a:t>- spreading of populations or species 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u="sng" smtClean="0">
                <a:latin typeface="Geneva" charset="0"/>
              </a:rPr>
              <a:t>into new environments</a:t>
            </a:r>
            <a:r>
              <a:rPr lang="en-US" altLang="en-US" b="1" smtClean="0">
                <a:latin typeface="Geneva" charset="0"/>
              </a:rPr>
              <a:t>,</a:t>
            </a:r>
            <a:br>
              <a:rPr lang="en-US" altLang="en-US" b="1" smtClean="0">
                <a:latin typeface="Geneva" charset="0"/>
              </a:rPr>
            </a:br>
            <a:r>
              <a:rPr lang="en-US" altLang="en-US" b="1" smtClean="0">
                <a:latin typeface="Geneva" charset="0"/>
              </a:rPr>
              <a:t>with </a:t>
            </a:r>
            <a:r>
              <a:rPr lang="en-US" altLang="en-US" b="1" u="sng" smtClean="0">
                <a:latin typeface="Geneva" charset="0"/>
              </a:rPr>
              <a:t>adaptive evolutionary divergence</a:t>
            </a:r>
            <a:r>
              <a:rPr lang="en-US" altLang="en-US" b="1" smtClean="0">
                <a:latin typeface="Geneva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50260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72400" cy="1143000"/>
          </a:xfrm>
          <a:noFill/>
        </p:spPr>
        <p:txBody>
          <a:bodyPr/>
          <a:lstStyle/>
          <a:p>
            <a:r>
              <a:rPr lang="en-US" altLang="en-US" b="1" smtClean="0">
                <a:latin typeface="Geneva" charset="0"/>
              </a:rPr>
              <a:t>Adaptive Radiation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676400"/>
            <a:ext cx="8458200" cy="4114800"/>
          </a:xfrm>
          <a:noFill/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 b="1" smtClean="0">
                <a:latin typeface="Geneva" charset="0"/>
              </a:rPr>
              <a:t>Promoted by:</a:t>
            </a:r>
          </a:p>
          <a:p>
            <a:pPr>
              <a:lnSpc>
                <a:spcPct val="150000"/>
              </a:lnSpc>
            </a:pPr>
            <a:r>
              <a:rPr lang="en-US" altLang="en-US" b="1" smtClean="0">
                <a:latin typeface="Geneva" charset="0"/>
              </a:rPr>
              <a:t>1) </a:t>
            </a:r>
            <a:r>
              <a:rPr lang="en-US" altLang="en-US" b="1" u="sng" smtClean="0">
                <a:latin typeface="Geneva" charset="0"/>
              </a:rPr>
              <a:t>New and varied niches</a:t>
            </a:r>
            <a:r>
              <a:rPr lang="en-US" altLang="en-US" b="1" smtClean="0">
                <a:latin typeface="Geneva" charset="0"/>
              </a:rPr>
              <a:t/>
            </a:r>
            <a:br>
              <a:rPr lang="en-US" altLang="en-US" b="1" smtClean="0">
                <a:latin typeface="Geneva" charset="0"/>
              </a:rPr>
            </a:br>
            <a:r>
              <a:rPr lang="en-US" altLang="en-US" sz="2400" b="1">
                <a:latin typeface="Geneva" charset="0"/>
              </a:rPr>
              <a:t>- provide new selective pressures</a:t>
            </a:r>
          </a:p>
          <a:p>
            <a:pPr>
              <a:lnSpc>
                <a:spcPct val="150000"/>
              </a:lnSpc>
            </a:pPr>
            <a:r>
              <a:rPr lang="en-US" altLang="en-US" b="1" smtClean="0">
                <a:latin typeface="Geneva" charset="0"/>
              </a:rPr>
              <a:t>2) </a:t>
            </a:r>
            <a:r>
              <a:rPr lang="en-US" altLang="en-US" b="1" u="sng" smtClean="0">
                <a:latin typeface="Geneva" charset="0"/>
              </a:rPr>
              <a:t>Absence of interspecific competition</a:t>
            </a:r>
            <a:r>
              <a:rPr lang="en-US" altLang="en-US" b="1" smtClean="0">
                <a:latin typeface="Geneva" charset="0"/>
              </a:rPr>
              <a:t/>
            </a:r>
            <a:br>
              <a:rPr lang="en-US" altLang="en-US" b="1" smtClean="0">
                <a:latin typeface="Geneva" charset="0"/>
              </a:rPr>
            </a:br>
            <a:r>
              <a:rPr lang="en-US" altLang="en-US" sz="2400" b="1">
                <a:latin typeface="Geneva" charset="0"/>
              </a:rPr>
              <a:t>- enables species to invade niches previously occupied by others</a:t>
            </a:r>
          </a:p>
        </p:txBody>
      </p:sp>
    </p:spTree>
    <p:extLst>
      <p:ext uri="{BB962C8B-B14F-4D97-AF65-F5344CB8AC3E}">
        <p14:creationId xmlns:p14="http://schemas.microsoft.com/office/powerpoint/2010/main" val="41035577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63500"/>
            <a:ext cx="4497388" cy="671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8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0" y="381000"/>
            <a:ext cx="3200400" cy="3581400"/>
          </a:xfrm>
          <a:noFill/>
        </p:spPr>
        <p:txBody>
          <a:bodyPr/>
          <a:lstStyle/>
          <a:p>
            <a:r>
              <a:rPr lang="en-US" altLang="en-US" sz="3600" b="1">
                <a:latin typeface="Geneva" charset="0"/>
              </a:rPr>
              <a:t>Examples of Adaptive Radiation:</a:t>
            </a:r>
            <a:br>
              <a:rPr lang="en-US" altLang="en-US" sz="3600" b="1">
                <a:latin typeface="Geneva" charset="0"/>
              </a:rPr>
            </a:br>
            <a:r>
              <a:rPr lang="en-US" altLang="en-US" sz="3600" b="1">
                <a:latin typeface="Geneva" charset="0"/>
              </a:rPr>
              <a:t/>
            </a:r>
            <a:br>
              <a:rPr lang="en-US" altLang="en-US" sz="3600" b="1">
                <a:latin typeface="Geneva" charset="0"/>
              </a:rPr>
            </a:br>
            <a:r>
              <a:rPr lang="en-US" altLang="en-US" sz="3600" b="1">
                <a:latin typeface="Geneva" charset="0"/>
              </a:rPr>
              <a:t>Galapagos</a:t>
            </a:r>
            <a:br>
              <a:rPr lang="en-US" altLang="en-US" sz="3600" b="1">
                <a:latin typeface="Geneva" charset="0"/>
              </a:rPr>
            </a:br>
            <a:r>
              <a:rPr lang="en-US" altLang="en-US" sz="3600" b="1">
                <a:latin typeface="Geneva" charset="0"/>
              </a:rPr>
              <a:t>Tortoises</a:t>
            </a:r>
            <a:endParaRPr lang="en-US" altLang="en-US" b="1" smtClean="0">
              <a:latin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9385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1" y="25400"/>
            <a:ext cx="5186363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1524000" y="381000"/>
            <a:ext cx="3200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3600" b="1">
                <a:solidFill>
                  <a:schemeClr val="tx2"/>
                </a:solidFill>
                <a:latin typeface="Geneva" charset="0"/>
              </a:rPr>
              <a:t>Examples of Adaptive Radiation:</a:t>
            </a:r>
            <a:br>
              <a:rPr lang="en-US" altLang="en-US" sz="3600" b="1">
                <a:solidFill>
                  <a:schemeClr val="tx2"/>
                </a:solidFill>
                <a:latin typeface="Geneva" charset="0"/>
              </a:rPr>
            </a:br>
            <a:r>
              <a:rPr lang="en-US" altLang="en-US" sz="3600" b="1">
                <a:solidFill>
                  <a:schemeClr val="tx2"/>
                </a:solidFill>
                <a:latin typeface="Geneva" charset="0"/>
              </a:rPr>
              <a:t/>
            </a:r>
            <a:br>
              <a:rPr lang="en-US" altLang="en-US" sz="3600" b="1">
                <a:solidFill>
                  <a:schemeClr val="tx2"/>
                </a:solidFill>
                <a:latin typeface="Geneva" charset="0"/>
              </a:rPr>
            </a:br>
            <a:r>
              <a:rPr lang="ja-JP" altLang="en-US" sz="3600" b="1">
                <a:solidFill>
                  <a:schemeClr val="tx2"/>
                </a:solidFill>
                <a:latin typeface="Geneva" charset="0"/>
              </a:rPr>
              <a:t>“</a:t>
            </a:r>
            <a:r>
              <a:rPr lang="en-US" altLang="ja-JP" sz="3600" b="1">
                <a:solidFill>
                  <a:schemeClr val="tx2"/>
                </a:solidFill>
                <a:latin typeface="Geneva" charset="0"/>
              </a:rPr>
              <a:t>Darwin</a:t>
            </a:r>
            <a:r>
              <a:rPr lang="ja-JP" altLang="en-US" sz="3600" b="1">
                <a:solidFill>
                  <a:schemeClr val="tx2"/>
                </a:solidFill>
                <a:latin typeface="Geneva" charset="0"/>
              </a:rPr>
              <a:t>’</a:t>
            </a:r>
            <a:r>
              <a:rPr lang="en-US" altLang="ja-JP" sz="3600" b="1">
                <a:solidFill>
                  <a:schemeClr val="tx2"/>
                </a:solidFill>
                <a:latin typeface="Geneva" charset="0"/>
              </a:rPr>
              <a:t>s</a:t>
            </a:r>
            <a:r>
              <a:rPr lang="ja-JP" altLang="en-US" sz="3600" b="1">
                <a:solidFill>
                  <a:schemeClr val="tx2"/>
                </a:solidFill>
                <a:latin typeface="Geneva" charset="0"/>
              </a:rPr>
              <a:t>”</a:t>
            </a:r>
            <a:r>
              <a:rPr lang="en-US" altLang="ja-JP" sz="3600" b="1">
                <a:solidFill>
                  <a:schemeClr val="tx2"/>
                </a:solidFill>
                <a:latin typeface="Geneva" charset="0"/>
              </a:rPr>
              <a:t> Finches</a:t>
            </a:r>
            <a:endParaRPr lang="en-US" altLang="en-US" sz="4400" b="1">
              <a:solidFill>
                <a:schemeClr val="tx2"/>
              </a:solidFill>
              <a:latin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0202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1" descr="25_18-SilverswordRadia-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9"/>
          <a:stretch>
            <a:fillRect/>
          </a:stretch>
        </p:blipFill>
        <p:spPr bwMode="auto">
          <a:xfrm>
            <a:off x="1820864" y="719138"/>
            <a:ext cx="8548687" cy="598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Text Box 5"/>
          <p:cNvSpPr txBox="1">
            <a:spLocks noChangeArrowheads="1"/>
          </p:cNvSpPr>
          <p:nvPr/>
        </p:nvSpPr>
        <p:spPr bwMode="auto">
          <a:xfrm>
            <a:off x="5351463" y="2281239"/>
            <a:ext cx="24574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300" b="1">
                <a:latin typeface="Arial" panose="020B0604020202020204" pitchFamily="34" charset="0"/>
              </a:rPr>
              <a:t>Close North American relative,</a:t>
            </a:r>
          </a:p>
          <a:p>
            <a:pPr>
              <a:lnSpc>
                <a:spcPct val="90000"/>
              </a:lnSpc>
            </a:pPr>
            <a:r>
              <a:rPr lang="en-US" altLang="en-US" sz="1300" b="1">
                <a:latin typeface="Arial" panose="020B0604020202020204" pitchFamily="34" charset="0"/>
              </a:rPr>
              <a:t>the tarweed </a:t>
            </a:r>
            <a:r>
              <a:rPr lang="en-US" altLang="en-US" sz="1300" b="1" i="1">
                <a:latin typeface="Arial" panose="020B0604020202020204" pitchFamily="34" charset="0"/>
              </a:rPr>
              <a:t>Carlquistia muirii</a:t>
            </a:r>
          </a:p>
        </p:txBody>
      </p:sp>
      <p:sp>
        <p:nvSpPr>
          <p:cNvPr id="26627" name="Text Box 18"/>
          <p:cNvSpPr txBox="1">
            <a:spLocks noChangeArrowheads="1"/>
          </p:cNvSpPr>
          <p:nvPr/>
        </p:nvSpPr>
        <p:spPr bwMode="auto">
          <a:xfrm>
            <a:off x="8093076" y="3400425"/>
            <a:ext cx="2390775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300" b="1" i="1">
                <a:latin typeface="Arial" panose="020B0604020202020204" pitchFamily="34" charset="0"/>
              </a:rPr>
              <a:t>Argyroxiphium</a:t>
            </a:r>
            <a:r>
              <a:rPr lang="en-US" altLang="en-US" sz="1300" b="1">
                <a:latin typeface="Arial" panose="020B0604020202020204" pitchFamily="34" charset="0"/>
              </a:rPr>
              <a:t> </a:t>
            </a:r>
            <a:r>
              <a:rPr lang="en-US" altLang="en-US" sz="1300" b="1" i="1">
                <a:latin typeface="Arial" panose="020B0604020202020204" pitchFamily="34" charset="0"/>
              </a:rPr>
              <a:t>sandwicense</a:t>
            </a:r>
            <a:endParaRPr lang="en-US" altLang="en-US" sz="1300" b="1">
              <a:latin typeface="Arial" panose="020B0604020202020204" pitchFamily="34" charset="0"/>
            </a:endParaRPr>
          </a:p>
        </p:txBody>
      </p:sp>
      <p:sp>
        <p:nvSpPr>
          <p:cNvPr id="26628" name="Text Box 19"/>
          <p:cNvSpPr txBox="1">
            <a:spLocks noChangeArrowheads="1"/>
          </p:cNvSpPr>
          <p:nvPr/>
        </p:nvSpPr>
        <p:spPr bwMode="auto">
          <a:xfrm>
            <a:off x="8805864" y="6586538"/>
            <a:ext cx="1550987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300" b="1" i="1">
                <a:latin typeface="Arial" panose="020B0604020202020204" pitchFamily="34" charset="0"/>
              </a:rPr>
              <a:t>Dubautia linearis</a:t>
            </a:r>
            <a:endParaRPr lang="en-US" altLang="en-US" sz="1300" b="1">
              <a:latin typeface="Arial" panose="020B0604020202020204" pitchFamily="34" charset="0"/>
            </a:endParaRPr>
          </a:p>
        </p:txBody>
      </p:sp>
      <p:sp>
        <p:nvSpPr>
          <p:cNvPr id="26629" name="Text Box 20"/>
          <p:cNvSpPr txBox="1">
            <a:spLocks noChangeArrowheads="1"/>
          </p:cNvSpPr>
          <p:nvPr/>
        </p:nvSpPr>
        <p:spPr bwMode="auto">
          <a:xfrm>
            <a:off x="5202239" y="6465888"/>
            <a:ext cx="1550987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300" b="1" i="1">
                <a:latin typeface="Arial" panose="020B0604020202020204" pitchFamily="34" charset="0"/>
              </a:rPr>
              <a:t>Dubautia scabra</a:t>
            </a:r>
          </a:p>
        </p:txBody>
      </p:sp>
      <p:sp>
        <p:nvSpPr>
          <p:cNvPr id="26630" name="Text Box 21"/>
          <p:cNvSpPr txBox="1">
            <a:spLocks noChangeArrowheads="1"/>
          </p:cNvSpPr>
          <p:nvPr/>
        </p:nvSpPr>
        <p:spPr bwMode="auto">
          <a:xfrm>
            <a:off x="1854200" y="5691188"/>
            <a:ext cx="1951038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300" b="1" i="1">
                <a:latin typeface="Arial" panose="020B0604020202020204" pitchFamily="34" charset="0"/>
              </a:rPr>
              <a:t>Dubautia waialealae</a:t>
            </a:r>
          </a:p>
        </p:txBody>
      </p:sp>
      <p:sp>
        <p:nvSpPr>
          <p:cNvPr id="26631" name="Text Box 22"/>
          <p:cNvSpPr txBox="1">
            <a:spLocks noChangeArrowheads="1"/>
          </p:cNvSpPr>
          <p:nvPr/>
        </p:nvSpPr>
        <p:spPr bwMode="auto">
          <a:xfrm>
            <a:off x="2944813" y="3076575"/>
            <a:ext cx="1204912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300" b="1" i="1">
                <a:latin typeface="Arial" panose="020B0604020202020204" pitchFamily="34" charset="0"/>
              </a:rPr>
              <a:t>Dubautia laxa</a:t>
            </a:r>
          </a:p>
        </p:txBody>
      </p:sp>
      <p:sp>
        <p:nvSpPr>
          <p:cNvPr id="26632" name="Text Box 23"/>
          <p:cNvSpPr txBox="1">
            <a:spLocks noChangeArrowheads="1"/>
          </p:cNvSpPr>
          <p:nvPr/>
        </p:nvSpPr>
        <p:spPr bwMode="auto">
          <a:xfrm>
            <a:off x="7067551" y="4022725"/>
            <a:ext cx="7143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HAWAII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0.4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million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years</a:t>
            </a:r>
          </a:p>
        </p:txBody>
      </p:sp>
      <p:sp>
        <p:nvSpPr>
          <p:cNvPr id="26633" name="Text Box 24"/>
          <p:cNvSpPr txBox="1">
            <a:spLocks noChangeArrowheads="1"/>
          </p:cNvSpPr>
          <p:nvPr/>
        </p:nvSpPr>
        <p:spPr bwMode="auto">
          <a:xfrm>
            <a:off x="5322889" y="3352800"/>
            <a:ext cx="7143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OAHU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3.7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million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years</a:t>
            </a:r>
            <a:endParaRPr lang="en-US" altLang="en-US" sz="1200" b="1" i="1">
              <a:latin typeface="Arial" panose="020B0604020202020204" pitchFamily="34" charset="0"/>
            </a:endParaRPr>
          </a:p>
        </p:txBody>
      </p:sp>
      <p:sp>
        <p:nvSpPr>
          <p:cNvPr id="26634" name="Text Box 25"/>
          <p:cNvSpPr txBox="1">
            <a:spLocks noChangeArrowheads="1"/>
          </p:cNvSpPr>
          <p:nvPr/>
        </p:nvSpPr>
        <p:spPr bwMode="auto">
          <a:xfrm>
            <a:off x="4616451" y="2962275"/>
            <a:ext cx="7143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KAUAI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5.1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million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years</a:t>
            </a:r>
          </a:p>
        </p:txBody>
      </p:sp>
      <p:sp>
        <p:nvSpPr>
          <p:cNvPr id="26635" name="Text Box 26"/>
          <p:cNvSpPr txBox="1">
            <a:spLocks noChangeArrowheads="1"/>
          </p:cNvSpPr>
          <p:nvPr/>
        </p:nvSpPr>
        <p:spPr bwMode="auto">
          <a:xfrm>
            <a:off x="6735764" y="2911475"/>
            <a:ext cx="7143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1.3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million</a:t>
            </a:r>
          </a:p>
          <a:p>
            <a:pPr algn="ctr">
              <a:lnSpc>
                <a:spcPct val="9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years</a:t>
            </a:r>
            <a:endParaRPr lang="en-US" altLang="en-US" sz="1200" b="1" i="1">
              <a:latin typeface="Arial" panose="020B0604020202020204" pitchFamily="34" charset="0"/>
            </a:endParaRPr>
          </a:p>
        </p:txBody>
      </p:sp>
      <p:sp>
        <p:nvSpPr>
          <p:cNvPr id="26636" name="Text Box 28"/>
          <p:cNvSpPr txBox="1">
            <a:spLocks noChangeArrowheads="1"/>
          </p:cNvSpPr>
          <p:nvPr/>
        </p:nvSpPr>
        <p:spPr bwMode="auto">
          <a:xfrm>
            <a:off x="5691189" y="2955926"/>
            <a:ext cx="752475" cy="147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MOLOKAI</a:t>
            </a:r>
          </a:p>
        </p:txBody>
      </p:sp>
      <p:sp>
        <p:nvSpPr>
          <p:cNvPr id="26637" name="Text Box 29"/>
          <p:cNvSpPr txBox="1">
            <a:spLocks noChangeArrowheads="1"/>
          </p:cNvSpPr>
          <p:nvPr/>
        </p:nvSpPr>
        <p:spPr bwMode="auto">
          <a:xfrm>
            <a:off x="6419851" y="3079751"/>
            <a:ext cx="417513" cy="147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MAUI</a:t>
            </a:r>
            <a:endParaRPr lang="en-US" altLang="en-US" sz="1100">
              <a:solidFill>
                <a:srgbClr val="000000"/>
              </a:solidFill>
              <a:latin typeface="Lucida Grande" charset="0"/>
            </a:endParaRPr>
          </a:p>
        </p:txBody>
      </p:sp>
      <p:sp>
        <p:nvSpPr>
          <p:cNvPr id="26638" name="Text Box 30"/>
          <p:cNvSpPr txBox="1">
            <a:spLocks noChangeArrowheads="1"/>
          </p:cNvSpPr>
          <p:nvPr/>
        </p:nvSpPr>
        <p:spPr bwMode="auto">
          <a:xfrm>
            <a:off x="5897564" y="3481389"/>
            <a:ext cx="473075" cy="147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r>
              <a:rPr lang="en-US" altLang="en-US" sz="1200" b="1">
                <a:latin typeface="Arial" panose="020B0604020202020204" pitchFamily="34" charset="0"/>
              </a:rPr>
              <a:t>LANAI</a:t>
            </a:r>
            <a:endParaRPr lang="en-US" altLang="en-US" sz="1100">
              <a:solidFill>
                <a:srgbClr val="000000"/>
              </a:solidFill>
              <a:latin typeface="Lucida Grande" charset="0"/>
            </a:endParaRPr>
          </a:p>
        </p:txBody>
      </p:sp>
      <p:sp>
        <p:nvSpPr>
          <p:cNvPr id="26639" name="Rectangle 4"/>
          <p:cNvSpPr>
            <a:spLocks noChangeArrowheads="1"/>
          </p:cNvSpPr>
          <p:nvPr/>
        </p:nvSpPr>
        <p:spPr bwMode="auto">
          <a:xfrm>
            <a:off x="1524000" y="0"/>
            <a:ext cx="8915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n-US" altLang="en-US" sz="2200" b="1">
                <a:solidFill>
                  <a:schemeClr val="tx2"/>
                </a:solidFill>
                <a:latin typeface="Geneva" charset="0"/>
              </a:rPr>
              <a:t>Examples of Adaptive Radiation: </a:t>
            </a:r>
            <a:r>
              <a:rPr lang="ja-JP" altLang="en-US" sz="2200" b="1">
                <a:solidFill>
                  <a:schemeClr val="tx2"/>
                </a:solidFill>
                <a:latin typeface="Geneva" charset="0"/>
              </a:rPr>
              <a:t>“</a:t>
            </a:r>
            <a:r>
              <a:rPr lang="en-US" altLang="ja-JP" sz="2200" b="1">
                <a:solidFill>
                  <a:schemeClr val="tx2"/>
                </a:solidFill>
                <a:latin typeface="Geneva" charset="0"/>
              </a:rPr>
              <a:t>Tarweeds</a:t>
            </a:r>
            <a:r>
              <a:rPr lang="ja-JP" altLang="en-US" sz="2200" b="1">
                <a:solidFill>
                  <a:schemeClr val="tx2"/>
                </a:solidFill>
                <a:latin typeface="Geneva" charset="0"/>
              </a:rPr>
              <a:t>”</a:t>
            </a:r>
            <a:r>
              <a:rPr lang="en-US" altLang="ja-JP" sz="2200" b="1">
                <a:solidFill>
                  <a:schemeClr val="tx2"/>
                </a:solidFill>
                <a:latin typeface="Geneva" charset="0"/>
              </a:rPr>
              <a:t> of Hawaiian Islands</a:t>
            </a:r>
            <a:endParaRPr lang="en-US" altLang="en-US" sz="2200" b="1">
              <a:solidFill>
                <a:schemeClr val="tx2"/>
              </a:solidFill>
              <a:latin typeface="Genev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50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speciation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b="1" dirty="0">
                <a:latin typeface="Geneva" charset="0"/>
              </a:rPr>
              <a:t>1) Allopatric</a:t>
            </a:r>
            <a:br>
              <a:rPr lang="en-US" altLang="en-US" b="1" dirty="0">
                <a:latin typeface="Geneva" charset="0"/>
              </a:rPr>
            </a:br>
            <a:endParaRPr lang="en-US" altLang="en-US" b="1" dirty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dirty="0">
                <a:latin typeface="Geneva" charset="0"/>
              </a:rPr>
              <a:t>2) Sympatric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3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535577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1) </a:t>
            </a:r>
            <a:r>
              <a:rPr lang="en-US" altLang="en-US" b="1" dirty="0" smtClean="0">
                <a:latin typeface="Geneva" charset="0"/>
              </a:rPr>
              <a:t>Allopatric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speciation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b="1" dirty="0" smtClean="0">
                <a:latin typeface="Geneva" charset="0"/>
              </a:rPr>
              <a:t>evolutionary </a:t>
            </a:r>
            <a:r>
              <a:rPr lang="en-US" altLang="en-US" b="1" dirty="0">
                <a:latin typeface="Geneva" charset="0"/>
              </a:rPr>
              <a:t>change occurring in </a:t>
            </a:r>
            <a:r>
              <a:rPr lang="en-US" altLang="en-US" b="1" u="sng" dirty="0">
                <a:latin typeface="Geneva" charset="0"/>
              </a:rPr>
              <a:t>different</a:t>
            </a:r>
            <a:r>
              <a:rPr lang="en-US" altLang="en-US" b="1" dirty="0">
                <a:latin typeface="Geneva" charset="0"/>
              </a:rPr>
              <a:t> </a:t>
            </a:r>
            <a:r>
              <a:rPr lang="en-US" altLang="en-US" b="1" u="sng" dirty="0">
                <a:latin typeface="Geneva" charset="0"/>
              </a:rPr>
              <a:t>geographic ranges.</a:t>
            </a:r>
            <a:br>
              <a:rPr lang="en-US" altLang="en-US" b="1" u="sng" dirty="0">
                <a:latin typeface="Geneva" charset="0"/>
              </a:rPr>
            </a:br>
            <a:endParaRPr lang="en-US" altLang="en-US" b="1" u="sng" dirty="0">
              <a:latin typeface="Geneva" charset="0"/>
            </a:endParaRPr>
          </a:p>
          <a:p>
            <a:pPr>
              <a:buFontTx/>
              <a:buNone/>
            </a:pPr>
            <a:r>
              <a:rPr lang="tr-TR" altLang="en-US" b="1" dirty="0" err="1" smtClean="0">
                <a:latin typeface="Geneva" charset="0"/>
              </a:rPr>
              <a:t>Due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to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living</a:t>
            </a:r>
            <a:r>
              <a:rPr lang="tr-TR" altLang="en-US" b="1" dirty="0" smtClean="0">
                <a:latin typeface="Geneva" charset="0"/>
              </a:rPr>
              <a:t> in </a:t>
            </a:r>
            <a:r>
              <a:rPr lang="tr-TR" altLang="en-US" b="1" dirty="0" err="1" smtClean="0">
                <a:latin typeface="Geneva" charset="0"/>
              </a:rPr>
              <a:t>different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geographic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regions</a:t>
            </a:r>
            <a:r>
              <a:rPr lang="tr-TR" altLang="en-US" b="1" dirty="0" smtClean="0">
                <a:latin typeface="Geneva" charset="0"/>
              </a:rPr>
              <a:t> a</a:t>
            </a:r>
            <a:r>
              <a:rPr lang="en-US" altLang="en-US" b="1" dirty="0" err="1" smtClean="0">
                <a:latin typeface="Geneva" charset="0"/>
              </a:rPr>
              <a:t>ncestral</a:t>
            </a:r>
            <a:r>
              <a:rPr lang="en-US" altLang="en-US" b="1" dirty="0" smtClean="0">
                <a:latin typeface="Geneva" charset="0"/>
              </a:rPr>
              <a:t> </a:t>
            </a:r>
            <a:r>
              <a:rPr lang="en-US" altLang="en-US" b="1" dirty="0">
                <a:latin typeface="Geneva" charset="0"/>
              </a:rPr>
              <a:t>population divides</a:t>
            </a:r>
            <a:r>
              <a:rPr lang="en-US" altLang="en-US" b="1" dirty="0" smtClean="0">
                <a:latin typeface="Geneva" charset="0"/>
              </a:rPr>
              <a:t>;</a:t>
            </a:r>
            <a:endParaRPr lang="tr-TR" altLang="en-US" b="1" dirty="0" smtClean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dirty="0" smtClean="0">
                <a:latin typeface="Geneva" charset="0"/>
              </a:rPr>
              <a:t>each </a:t>
            </a:r>
            <a:r>
              <a:rPr lang="en-US" altLang="en-US" b="1" dirty="0">
                <a:latin typeface="Geneva" charset="0"/>
              </a:rPr>
              <a:t>can undergo </a:t>
            </a:r>
            <a:r>
              <a:rPr lang="en-US" altLang="en-US" b="1" u="sng" dirty="0">
                <a:latin typeface="Geneva" charset="0"/>
              </a:rPr>
              <a:t>independent</a:t>
            </a:r>
            <a:r>
              <a:rPr lang="en-US" altLang="en-US" b="1" dirty="0">
                <a:latin typeface="Geneva" charset="0"/>
              </a:rPr>
              <a:t> </a:t>
            </a:r>
            <a:r>
              <a:rPr lang="en-US" altLang="en-US" b="1" u="sng" dirty="0">
                <a:latin typeface="Geneva" charset="0"/>
              </a:rPr>
              <a:t>evolutionary change</a:t>
            </a:r>
            <a:r>
              <a:rPr lang="en-US" altLang="en-US" b="1" dirty="0" smtClean="0">
                <a:latin typeface="Geneva" charset="0"/>
              </a:rPr>
              <a:t>.</a:t>
            </a:r>
            <a:endParaRPr lang="tr-TR" altLang="en-US" b="1" dirty="0" smtClean="0">
              <a:latin typeface="Geneva" charset="0"/>
            </a:endParaRPr>
          </a:p>
          <a:p>
            <a:pPr>
              <a:buFontTx/>
              <a:buNone/>
            </a:pPr>
            <a:r>
              <a:rPr lang="tr-TR" altLang="en-US" b="1" dirty="0" err="1" smtClean="0">
                <a:latin typeface="Geneva" charset="0"/>
              </a:rPr>
              <a:t>In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the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end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this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individuals</a:t>
            </a:r>
            <a:r>
              <a:rPr lang="tr-TR" altLang="en-US" b="1" dirty="0" smtClean="0">
                <a:latin typeface="Geneva" charset="0"/>
              </a:rPr>
              <a:t> can not </a:t>
            </a:r>
            <a:r>
              <a:rPr lang="tr-TR" altLang="en-US" b="1" dirty="0" err="1" smtClean="0">
                <a:latin typeface="Geneva" charset="0"/>
              </a:rPr>
              <a:t>even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 smtClean="0">
                <a:latin typeface="Geneva" charset="0"/>
              </a:rPr>
              <a:t>mate</a:t>
            </a:r>
            <a:r>
              <a:rPr lang="tr-TR" altLang="en-US" b="1" dirty="0" smtClean="0">
                <a:latin typeface="Geneva" charset="0"/>
              </a:rPr>
              <a:t>.</a:t>
            </a:r>
            <a:endParaRPr lang="en-US" altLang="en-US" b="1" dirty="0">
              <a:latin typeface="Geneva" charset="0"/>
            </a:endParaRP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4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558724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Geographic</a:t>
            </a:r>
            <a:r>
              <a:rPr lang="tr-TR" dirty="0" smtClean="0"/>
              <a:t> </a:t>
            </a:r>
            <a:r>
              <a:rPr lang="tr-TR" dirty="0" err="1" smtClean="0"/>
              <a:t>barriers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Eventhough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habitat </a:t>
            </a:r>
            <a:r>
              <a:rPr lang="tr-TR" dirty="0" err="1" smtClean="0"/>
              <a:t>over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mountain</a:t>
            </a:r>
            <a:r>
              <a:rPr lang="tr-TR" dirty="0" smtClean="0"/>
              <a:t>, </a:t>
            </a:r>
            <a:r>
              <a:rPr lang="tr-TR" dirty="0" err="1" smtClean="0"/>
              <a:t>sea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lake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river</a:t>
            </a:r>
            <a:r>
              <a:rPr lang="tr-TR" dirty="0" smtClean="0"/>
              <a:t> is </a:t>
            </a:r>
            <a:r>
              <a:rPr lang="tr-TR" dirty="0" err="1" smtClean="0"/>
              <a:t>suitable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organism</a:t>
            </a:r>
            <a:r>
              <a:rPr lang="tr-TR" dirty="0" smtClean="0"/>
              <a:t> since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seeds</a:t>
            </a:r>
            <a:r>
              <a:rPr lang="tr-TR" dirty="0" smtClean="0"/>
              <a:t> can not </a:t>
            </a:r>
            <a:r>
              <a:rPr lang="tr-TR" dirty="0" err="1" smtClean="0"/>
              <a:t>reach</a:t>
            </a:r>
            <a:r>
              <a:rPr lang="tr-TR" dirty="0" smtClean="0"/>
              <a:t> </a:t>
            </a:r>
            <a:r>
              <a:rPr lang="tr-TR" dirty="0" err="1" smtClean="0"/>
              <a:t>over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,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distribution</a:t>
            </a:r>
            <a:r>
              <a:rPr lang="tr-TR" dirty="0" smtClean="0"/>
              <a:t> is </a:t>
            </a:r>
            <a:r>
              <a:rPr lang="tr-TR" dirty="0" err="1" smtClean="0"/>
              <a:t>limited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geographic</a:t>
            </a:r>
            <a:r>
              <a:rPr lang="tr-TR" dirty="0" smtClean="0"/>
              <a:t> </a:t>
            </a:r>
            <a:r>
              <a:rPr lang="tr-TR" dirty="0" err="1" smtClean="0"/>
              <a:t>barrier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Environment is a </a:t>
            </a:r>
            <a:r>
              <a:rPr lang="tr-TR" dirty="0" err="1" smtClean="0"/>
              <a:t>heterogene</a:t>
            </a:r>
            <a:r>
              <a:rPr lang="tr-TR" dirty="0" smtClean="0"/>
              <a:t> </a:t>
            </a:r>
            <a:r>
              <a:rPr lang="tr-TR" dirty="0" err="1" smtClean="0"/>
              <a:t>term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Why</a:t>
            </a:r>
            <a:r>
              <a:rPr lang="tr-TR" dirty="0" smtClean="0"/>
              <a:t>?</a:t>
            </a:r>
          </a:p>
          <a:p>
            <a:r>
              <a:rPr lang="tr-TR" dirty="0" err="1" smtClean="0"/>
              <a:t>Remember</a:t>
            </a:r>
            <a:r>
              <a:rPr lang="tr-TR" dirty="0" smtClean="0"/>
              <a:t> </a:t>
            </a:r>
            <a:r>
              <a:rPr lang="tr-TR" dirty="0" err="1" smtClean="0"/>
              <a:t>biotic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abiotic</a:t>
            </a:r>
            <a:r>
              <a:rPr lang="tr-TR" dirty="0" smtClean="0"/>
              <a:t> </a:t>
            </a:r>
            <a:r>
              <a:rPr lang="tr-TR" dirty="0" err="1" smtClean="0"/>
              <a:t>factors</a:t>
            </a:r>
            <a:r>
              <a:rPr lang="tr-TR" dirty="0" smtClean="0"/>
              <a:t>. </a:t>
            </a:r>
          </a:p>
          <a:p>
            <a:r>
              <a:rPr lang="tr-TR" i="1" dirty="0" err="1" smtClean="0"/>
              <a:t>Temperature</a:t>
            </a:r>
            <a:r>
              <a:rPr lang="tr-TR" i="1" dirty="0" smtClean="0"/>
              <a:t>, </a:t>
            </a:r>
            <a:r>
              <a:rPr lang="tr-TR" i="1" dirty="0" err="1" smtClean="0"/>
              <a:t>humidity</a:t>
            </a:r>
            <a:r>
              <a:rPr lang="tr-TR" i="1" dirty="0" smtClean="0"/>
              <a:t>, </a:t>
            </a:r>
            <a:r>
              <a:rPr lang="tr-TR" i="1" dirty="0" err="1" smtClean="0"/>
              <a:t>soil</a:t>
            </a:r>
            <a:r>
              <a:rPr lang="tr-TR" i="1" dirty="0" smtClean="0"/>
              <a:t> </a:t>
            </a:r>
            <a:r>
              <a:rPr lang="tr-TR" i="1" dirty="0" err="1" smtClean="0"/>
              <a:t>sturucture</a:t>
            </a:r>
            <a:r>
              <a:rPr lang="tr-TR" i="1" dirty="0" smtClean="0"/>
              <a:t>, </a:t>
            </a:r>
            <a:r>
              <a:rPr lang="tr-TR" i="1" dirty="0" err="1" smtClean="0"/>
              <a:t>plants</a:t>
            </a:r>
            <a:r>
              <a:rPr lang="tr-TR" i="1" dirty="0" smtClean="0"/>
              <a:t>… </a:t>
            </a:r>
            <a:endParaRPr lang="en-US" i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5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45172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As a </a:t>
            </a:r>
            <a:r>
              <a:rPr lang="tr-TR" dirty="0" err="1" smtClean="0"/>
              <a:t>result</a:t>
            </a:r>
            <a:r>
              <a:rPr lang="tr-TR" dirty="0" smtClean="0"/>
              <a:t> of </a:t>
            </a:r>
            <a:r>
              <a:rPr lang="tr-TR" dirty="0" err="1" smtClean="0"/>
              <a:t>heterogene</a:t>
            </a:r>
            <a:r>
              <a:rPr lang="tr-TR" dirty="0" smtClean="0"/>
              <a:t> </a:t>
            </a:r>
            <a:r>
              <a:rPr lang="tr-TR" dirty="0" err="1" smtClean="0"/>
              <a:t>environment</a:t>
            </a:r>
            <a:r>
              <a:rPr lang="tr-TR" dirty="0" smtClean="0"/>
              <a:t> </a:t>
            </a:r>
            <a:r>
              <a:rPr lang="tr-TR" dirty="0" err="1" smtClean="0"/>
              <a:t>populations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divided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subpopulations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Subpopulations</a:t>
            </a:r>
            <a:r>
              <a:rPr lang="tr-TR" dirty="0" smtClean="0"/>
              <a:t> </a:t>
            </a:r>
            <a:r>
              <a:rPr lang="tr-TR" dirty="0" err="1" smtClean="0"/>
              <a:t>occupying</a:t>
            </a:r>
            <a:r>
              <a:rPr lang="tr-TR" dirty="0" smtClean="0"/>
              <a:t> </a:t>
            </a:r>
            <a:r>
              <a:rPr lang="tr-TR" dirty="0" err="1" smtClean="0"/>
              <a:t>suitable</a:t>
            </a:r>
            <a:r>
              <a:rPr lang="tr-TR" dirty="0" smtClean="0"/>
              <a:t> habitat </a:t>
            </a:r>
            <a:r>
              <a:rPr lang="tr-TR" dirty="0" err="1" smtClean="0"/>
              <a:t>patches</a:t>
            </a:r>
            <a:r>
              <a:rPr lang="tr-TR" dirty="0" smtClean="0"/>
              <a:t>.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6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767631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7</a:t>
            </a:fld>
            <a:endParaRPr lang="es-ES" altLang="tr-TR"/>
          </a:p>
        </p:txBody>
      </p:sp>
      <p:pic>
        <p:nvPicPr>
          <p:cNvPr id="7172" name="Picture 4" descr="Allopatric speciati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33618"/>
            <a:ext cx="7725150" cy="260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1703513" y="6483351"/>
            <a:ext cx="737894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/>
              <a:t>https://www.google.com.tr/search?q=Allopatric+speciation&amp;source=lnms&amp;tbm=isch&amp;sa=X&amp;ved=0ahUKEwjJ04OLjOzaAhXBJ5oKHSI0BVwQ_AUICigB&amp;biw=1366&amp;bih=613#imgrc=gwgCHC9nMjydTM:</a:t>
            </a:r>
          </a:p>
        </p:txBody>
      </p:sp>
      <p:pic>
        <p:nvPicPr>
          <p:cNvPr id="7174" name="Picture 6" descr="images.slideplayer.co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8" b="6214"/>
          <a:stretch/>
        </p:blipFill>
        <p:spPr bwMode="auto">
          <a:xfrm>
            <a:off x="2971995" y="2685750"/>
            <a:ext cx="5743561" cy="370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760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b="1" dirty="0" smtClean="0">
                <a:latin typeface="Geneva" charset="0"/>
              </a:rPr>
              <a:t>2) </a:t>
            </a:r>
            <a:r>
              <a:rPr lang="en-US" altLang="en-US" b="1" dirty="0" smtClean="0">
                <a:latin typeface="Geneva" charset="0"/>
              </a:rPr>
              <a:t>Sympatric</a:t>
            </a:r>
            <a:r>
              <a:rPr lang="tr-TR" altLang="en-US" b="1" dirty="0" smtClean="0">
                <a:latin typeface="Geneva" charset="0"/>
              </a:rPr>
              <a:t> </a:t>
            </a:r>
            <a:r>
              <a:rPr lang="tr-TR" altLang="en-US" b="1" dirty="0" err="1">
                <a:latin typeface="Geneva" charset="0"/>
              </a:rPr>
              <a:t>speciation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b="1" dirty="0">
                <a:latin typeface="Geneva" charset="0"/>
              </a:rPr>
              <a:t>evolutionary divergence occurring in </a:t>
            </a:r>
            <a:r>
              <a:rPr lang="en-US" altLang="en-US" b="1" u="sng" dirty="0">
                <a:latin typeface="Geneva" charset="0"/>
              </a:rPr>
              <a:t>same</a:t>
            </a:r>
            <a:r>
              <a:rPr lang="en-US" altLang="en-US" b="1" dirty="0">
                <a:latin typeface="Geneva" charset="0"/>
              </a:rPr>
              <a:t> (</a:t>
            </a:r>
            <a:r>
              <a:rPr lang="en-US" altLang="en-US" b="1" u="sng" dirty="0">
                <a:latin typeface="Geneva" charset="0"/>
              </a:rPr>
              <a:t>overlapping</a:t>
            </a:r>
            <a:r>
              <a:rPr lang="en-US" altLang="en-US" b="1" dirty="0">
                <a:latin typeface="Geneva" charset="0"/>
              </a:rPr>
              <a:t>) geographic ranges.</a:t>
            </a:r>
            <a:br>
              <a:rPr lang="en-US" altLang="en-US" b="1" dirty="0">
                <a:latin typeface="Geneva" charset="0"/>
              </a:rPr>
            </a:br>
            <a:endParaRPr lang="en-US" altLang="en-US" b="1" dirty="0">
              <a:latin typeface="Geneva" charset="0"/>
            </a:endParaRPr>
          </a:p>
          <a:p>
            <a:pPr>
              <a:buFontTx/>
              <a:buNone/>
            </a:pPr>
            <a:r>
              <a:rPr lang="en-US" altLang="en-US" b="1" dirty="0">
                <a:latin typeface="Geneva" charset="0"/>
              </a:rPr>
              <a:t>Rare in nature, </a:t>
            </a:r>
            <a:br>
              <a:rPr lang="en-US" altLang="en-US" b="1" dirty="0">
                <a:latin typeface="Geneva" charset="0"/>
              </a:rPr>
            </a:br>
            <a:r>
              <a:rPr lang="en-US" altLang="en-US" b="1" dirty="0">
                <a:latin typeface="Geneva" charset="0"/>
              </a:rPr>
              <a:t>but may occur by:</a:t>
            </a:r>
            <a:br>
              <a:rPr lang="en-US" altLang="en-US" b="1" dirty="0">
                <a:latin typeface="Geneva" charset="0"/>
              </a:rPr>
            </a:br>
            <a:r>
              <a:rPr lang="en-US" altLang="en-US" b="1" dirty="0">
                <a:latin typeface="Geneva" charset="0"/>
              </a:rPr>
              <a:t>	- Initial disruptive selection (e.g., different food sources).</a:t>
            </a:r>
            <a:br>
              <a:rPr lang="en-US" altLang="en-US" b="1" dirty="0">
                <a:latin typeface="Geneva" charset="0"/>
              </a:rPr>
            </a:br>
            <a:r>
              <a:rPr lang="en-US" altLang="en-US" b="1" dirty="0">
                <a:latin typeface="Geneva" charset="0"/>
              </a:rPr>
              <a:t>	- Local ecological niche specialization (e.g., races/ecotypes)</a:t>
            </a:r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8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386846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333333"/>
                </a:solidFill>
                <a:latin typeface="Nunito Sans"/>
              </a:rPr>
              <a:t>2) S</a:t>
            </a:r>
            <a:r>
              <a:rPr lang="en-US" dirty="0" err="1" smtClean="0">
                <a:solidFill>
                  <a:srgbClr val="333333"/>
                </a:solidFill>
                <a:latin typeface="Nunito Sans"/>
              </a:rPr>
              <a:t>ympatric</a:t>
            </a:r>
            <a:r>
              <a:rPr lang="en-US" dirty="0" smtClean="0">
                <a:solidFill>
                  <a:srgbClr val="333333"/>
                </a:solidFill>
                <a:latin typeface="Nunito Sans"/>
              </a:rPr>
              <a:t> </a:t>
            </a:r>
            <a:r>
              <a:rPr lang="en-US" dirty="0">
                <a:solidFill>
                  <a:srgbClr val="333333"/>
                </a:solidFill>
                <a:latin typeface="Nunito Sans"/>
              </a:rPr>
              <a:t>speciation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3333"/>
                </a:solidFill>
                <a:latin typeface="Nunito Sans"/>
              </a:rPr>
              <a:t>a </a:t>
            </a:r>
            <a:r>
              <a:rPr lang="en-US" dirty="0">
                <a:solidFill>
                  <a:srgbClr val="333333"/>
                </a:solidFill>
                <a:latin typeface="Nunito Sans"/>
              </a:rPr>
              <a:t>series of mutations may isolate a subpopulation from the parental population as </a:t>
            </a:r>
            <a:r>
              <a:rPr lang="en-US" b="1" dirty="0">
                <a:solidFill>
                  <a:srgbClr val="333333"/>
                </a:solidFill>
                <a:latin typeface="Nunito Sans"/>
              </a:rPr>
              <a:t>interbreeding</a:t>
            </a:r>
            <a:r>
              <a:rPr lang="en-US" dirty="0">
                <a:solidFill>
                  <a:srgbClr val="333333"/>
                </a:solidFill>
                <a:latin typeface="Nunito Sans"/>
              </a:rPr>
              <a:t> fails. </a:t>
            </a:r>
            <a:endParaRPr lang="tr-TR" dirty="0" smtClean="0">
              <a:solidFill>
                <a:srgbClr val="333333"/>
              </a:solidFill>
              <a:latin typeface="Nunito Sans"/>
            </a:endParaRPr>
          </a:p>
          <a:p>
            <a:r>
              <a:rPr lang="en-US" dirty="0" smtClean="0">
                <a:solidFill>
                  <a:srgbClr val="333333"/>
                </a:solidFill>
                <a:latin typeface="Nunito Sans"/>
              </a:rPr>
              <a:t>This </a:t>
            </a:r>
            <a:r>
              <a:rPr lang="en-US" dirty="0">
                <a:solidFill>
                  <a:srgbClr val="333333"/>
                </a:solidFill>
                <a:latin typeface="Nunito Sans"/>
              </a:rPr>
              <a:t>may also </a:t>
            </a:r>
            <a:r>
              <a:rPr lang="tr-TR" dirty="0" err="1" smtClean="0">
                <a:solidFill>
                  <a:srgbClr val="333333"/>
                </a:solidFill>
                <a:latin typeface="Nunito Sans"/>
              </a:rPr>
              <a:t>occur</a:t>
            </a:r>
            <a:r>
              <a:rPr lang="en-US" dirty="0" smtClean="0">
                <a:solidFill>
                  <a:srgbClr val="333333"/>
                </a:solidFill>
                <a:latin typeface="Nunito Sans"/>
              </a:rPr>
              <a:t> </a:t>
            </a:r>
            <a:r>
              <a:rPr lang="en-US" dirty="0">
                <a:solidFill>
                  <a:srgbClr val="333333"/>
                </a:solidFill>
                <a:latin typeface="Nunito Sans"/>
              </a:rPr>
              <a:t>due to interspecies </a:t>
            </a:r>
            <a:r>
              <a:rPr lang="en-US" dirty="0" err="1">
                <a:solidFill>
                  <a:srgbClr val="333333"/>
                </a:solidFill>
                <a:latin typeface="Nunito Sans"/>
              </a:rPr>
              <a:t>hybridisation</a:t>
            </a:r>
            <a:r>
              <a:rPr lang="en-US" dirty="0">
                <a:solidFill>
                  <a:srgbClr val="333333"/>
                </a:solidFill>
                <a:latin typeface="Nunito Sans"/>
              </a:rPr>
              <a:t> and/or chromosomal doubling/</a:t>
            </a:r>
            <a:r>
              <a:rPr lang="en-US" dirty="0" err="1">
                <a:solidFill>
                  <a:srgbClr val="333333"/>
                </a:solidFill>
                <a:latin typeface="Nunito Sans"/>
              </a:rPr>
              <a:t>autopolyploidy</a:t>
            </a:r>
            <a:r>
              <a:rPr lang="en-US" dirty="0" smtClean="0">
                <a:solidFill>
                  <a:srgbClr val="333333"/>
                </a:solidFill>
                <a:latin typeface="Nunito Sans"/>
              </a:rPr>
              <a:t>.</a:t>
            </a:r>
            <a:endParaRPr lang="tr-TR" dirty="0" smtClean="0">
              <a:solidFill>
                <a:srgbClr val="333333"/>
              </a:solidFill>
              <a:latin typeface="Nunito Sans"/>
            </a:endParaRPr>
          </a:p>
          <a:p>
            <a:r>
              <a:rPr lang="tr-TR" dirty="0" err="1" smtClean="0">
                <a:solidFill>
                  <a:srgbClr val="333333"/>
                </a:solidFill>
                <a:latin typeface="Nunito Sans"/>
              </a:rPr>
              <a:t>Frogs</a:t>
            </a:r>
            <a:r>
              <a:rPr lang="tr-TR" dirty="0" smtClean="0">
                <a:solidFill>
                  <a:srgbClr val="333333"/>
                </a:solidFill>
                <a:latin typeface="Nunito Sans"/>
              </a:rPr>
              <a:t>!</a:t>
            </a:r>
            <a:endParaRPr lang="en-US" dirty="0"/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596FE9-E266-4783-BE76-CF786C02BEA0}" type="slidenum">
              <a:rPr lang="es-ES" altLang="tr-TR" smtClean="0"/>
              <a:pPr>
                <a:defRPr/>
              </a:pPr>
              <a:t>9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405222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471</Words>
  <Application>Microsoft Office PowerPoint</Application>
  <PresentationFormat>Geniş ekran</PresentationFormat>
  <Paragraphs>128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5" baseType="lpstr">
      <vt:lpstr>MS PGothic</vt:lpstr>
      <vt:lpstr>游ゴシック</vt:lpstr>
      <vt:lpstr>Arial</vt:lpstr>
      <vt:lpstr>Calibri</vt:lpstr>
      <vt:lpstr>Calibri Light</vt:lpstr>
      <vt:lpstr>Geneva</vt:lpstr>
      <vt:lpstr>Lucida Grande</vt:lpstr>
      <vt:lpstr>Nunito Sans</vt:lpstr>
      <vt:lpstr>Times New Roman</vt:lpstr>
      <vt:lpstr>Wingdings</vt:lpstr>
      <vt:lpstr>Office Teması</vt:lpstr>
      <vt:lpstr>Ecology and Environmental Biology</vt:lpstr>
      <vt:lpstr>PowerPoint Sunusu</vt:lpstr>
      <vt:lpstr>Two types of speciation</vt:lpstr>
      <vt:lpstr>1) Allopatric speciation</vt:lpstr>
      <vt:lpstr>Geographic barriers</vt:lpstr>
      <vt:lpstr>PowerPoint Sunusu</vt:lpstr>
      <vt:lpstr>PowerPoint Sunusu</vt:lpstr>
      <vt:lpstr>2) Sympatric speciation</vt:lpstr>
      <vt:lpstr>2) Sympatric speciation</vt:lpstr>
      <vt:lpstr>Wheats</vt:lpstr>
      <vt:lpstr>Summary</vt:lpstr>
      <vt:lpstr>Reproductive Isolating Mechanisms</vt:lpstr>
      <vt:lpstr>Reproductive Isolating Mechanisms (Genetic)</vt:lpstr>
      <vt:lpstr>Reproductive Isolating Mechanisms (Genetic)</vt:lpstr>
      <vt:lpstr>Reproductive Isolating Mechanisms (Genetic)</vt:lpstr>
      <vt:lpstr>Reproductive Isolating Mechanisms (Genetic)</vt:lpstr>
      <vt:lpstr>Reproductive Isolating Mechanisms (Genetic)</vt:lpstr>
      <vt:lpstr>Reproductive Isolating Mechanisms (Genetic)</vt:lpstr>
      <vt:lpstr>Time for Speciation to occur?</vt:lpstr>
      <vt:lpstr>Adaptive Radiation</vt:lpstr>
      <vt:lpstr>Adaptive Radiation</vt:lpstr>
      <vt:lpstr>Examples of Adaptive Radiation:  Galapagos Tortoises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Ecology and Environmental Biology</dc:title>
  <dc:creator>Nuket Bilgen</dc:creator>
  <cp:lastModifiedBy>Nuket Bilgen</cp:lastModifiedBy>
  <cp:revision>1</cp:revision>
  <dcterms:created xsi:type="dcterms:W3CDTF">2018-05-08T13:59:31Z</dcterms:created>
  <dcterms:modified xsi:type="dcterms:W3CDTF">2018-05-08T13:59:59Z</dcterms:modified>
</cp:coreProperties>
</file>