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29FC-7AC1-49E2-B302-E300396EB56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FE6A-FA4E-4D6E-BDB1-4935F5A3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7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29FC-7AC1-49E2-B302-E300396EB56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FE6A-FA4E-4D6E-BDB1-4935F5A3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29FC-7AC1-49E2-B302-E300396EB56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FE6A-FA4E-4D6E-BDB1-4935F5A3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1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29FC-7AC1-49E2-B302-E300396EB56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FE6A-FA4E-4D6E-BDB1-4935F5A3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29FC-7AC1-49E2-B302-E300396EB56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FE6A-FA4E-4D6E-BDB1-4935F5A3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4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29FC-7AC1-49E2-B302-E300396EB56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FE6A-FA4E-4D6E-BDB1-4935F5A3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4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29FC-7AC1-49E2-B302-E300396EB56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FE6A-FA4E-4D6E-BDB1-4935F5A3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6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29FC-7AC1-49E2-B302-E300396EB56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FE6A-FA4E-4D6E-BDB1-4935F5A3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1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29FC-7AC1-49E2-B302-E300396EB56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FE6A-FA4E-4D6E-BDB1-4935F5A3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3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29FC-7AC1-49E2-B302-E300396EB56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FE6A-FA4E-4D6E-BDB1-4935F5A3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8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29FC-7AC1-49E2-B302-E300396EB56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FE6A-FA4E-4D6E-BDB1-4935F5A3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0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A29FC-7AC1-49E2-B302-E300396EB56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2FE6A-FA4E-4D6E-BDB1-4935F5A3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6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Ecology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Environmental</a:t>
            </a:r>
            <a:r>
              <a:rPr lang="tr-TR" dirty="0" smtClean="0"/>
              <a:t> </a:t>
            </a:r>
            <a:r>
              <a:rPr lang="tr-TR" dirty="0" err="1" smtClean="0"/>
              <a:t>Biology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</a:t>
            </a:r>
            <a:r>
              <a:rPr lang="tr-TR" smtClean="0"/>
              <a:t>Nüket BİLGEN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Wheats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10</a:t>
            </a:fld>
            <a:endParaRPr lang="es-ES" altLang="tr-TR"/>
          </a:p>
        </p:txBody>
      </p:sp>
      <p:pic>
        <p:nvPicPr>
          <p:cNvPr id="38914" name="Picture 2" descr="www.scielo.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264128"/>
            <a:ext cx="9123244" cy="5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4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Summary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11</a:t>
            </a:fld>
            <a:endParaRPr lang="es-ES" altLang="tr-TR"/>
          </a:p>
        </p:txBody>
      </p:sp>
      <p:pic>
        <p:nvPicPr>
          <p:cNvPr id="8194" name="Picture 2" descr="ib.bioninja.com.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36700"/>
            <a:ext cx="69532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977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83820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b="1" smtClean="0">
                <a:latin typeface="Geneva" charset="0"/>
              </a:rPr>
              <a:t>Reproductive Isolating Mechanisms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382000" cy="4114800"/>
          </a:xfrm>
          <a:noFill/>
        </p:spPr>
        <p:txBody>
          <a:bodyPr/>
          <a:lstStyle/>
          <a:p>
            <a:r>
              <a:rPr lang="en-US" altLang="en-US" sz="3600" b="1" dirty="0">
                <a:latin typeface="Geneva" charset="0"/>
              </a:rPr>
              <a:t>Geographic</a:t>
            </a:r>
            <a:r>
              <a:rPr lang="en-US" altLang="en-US" b="1" dirty="0" smtClean="0">
                <a:latin typeface="Geneva" charset="0"/>
              </a:rPr>
              <a:t> </a:t>
            </a:r>
          </a:p>
          <a:p>
            <a:pPr lvl="1"/>
            <a:r>
              <a:rPr lang="en-US" altLang="en-US" b="1" dirty="0" smtClean="0">
                <a:latin typeface="Geneva" charset="0"/>
              </a:rPr>
              <a:t>Continental Drift</a:t>
            </a:r>
            <a:endParaRPr lang="tr-TR" altLang="en-US" b="1" dirty="0" smtClean="0">
              <a:latin typeface="Geneva" charset="0"/>
            </a:endParaRPr>
          </a:p>
          <a:p>
            <a:pPr lvl="1"/>
            <a:r>
              <a:rPr lang="tr-TR" altLang="en-US" b="1" dirty="0" err="1" smtClean="0">
                <a:latin typeface="Geneva" charset="0"/>
              </a:rPr>
              <a:t>Volcanic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events</a:t>
            </a:r>
            <a:endParaRPr lang="en-US" altLang="en-US" b="1" dirty="0" smtClean="0">
              <a:latin typeface="Geneva" charset="0"/>
            </a:endParaRPr>
          </a:p>
          <a:p>
            <a:pPr lvl="1"/>
            <a:r>
              <a:rPr lang="en-US" altLang="en-US" b="1" dirty="0" smtClean="0">
                <a:latin typeface="Geneva" charset="0"/>
              </a:rPr>
              <a:t>Mountain uplifting</a:t>
            </a:r>
          </a:p>
          <a:p>
            <a:pPr lvl="1"/>
            <a:r>
              <a:rPr lang="en-US" altLang="en-US" b="1" dirty="0" smtClean="0">
                <a:latin typeface="Geneva" charset="0"/>
              </a:rPr>
              <a:t>Changes in sea level</a:t>
            </a:r>
          </a:p>
          <a:p>
            <a:pPr lvl="1"/>
            <a:r>
              <a:rPr lang="en-US" altLang="en-US" b="1" dirty="0" smtClean="0">
                <a:latin typeface="Geneva" charset="0"/>
              </a:rPr>
              <a:t>Changes in climate</a:t>
            </a:r>
          </a:p>
          <a:p>
            <a:pPr lvl="1"/>
            <a:r>
              <a:rPr lang="en-US" altLang="en-US" b="1" dirty="0" smtClean="0">
                <a:latin typeface="Geneva" charset="0"/>
              </a:rPr>
              <a:t>Island formation</a:t>
            </a:r>
          </a:p>
        </p:txBody>
      </p:sp>
    </p:spTree>
    <p:extLst>
      <p:ext uri="{BB962C8B-B14F-4D97-AF65-F5344CB8AC3E}">
        <p14:creationId xmlns:p14="http://schemas.microsoft.com/office/powerpoint/2010/main" val="1894309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83820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b="1" smtClean="0">
                <a:latin typeface="Geneva" charset="0"/>
              </a:rPr>
              <a:t>Reproductive Isolating Mechanisms (Genetic)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38200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dirty="0">
                <a:latin typeface="Geneva" charset="0"/>
              </a:rPr>
              <a:t>Polyploidy</a:t>
            </a:r>
            <a:r>
              <a:rPr lang="en-US" altLang="en-US" b="1" dirty="0" smtClean="0">
                <a:latin typeface="Geneva" charset="0"/>
              </a:rPr>
              <a:t> = evolution of chromosome n</a:t>
            </a:r>
            <a:r>
              <a:rPr lang="tr-TR" altLang="en-US" b="1" dirty="0" err="1" smtClean="0">
                <a:latin typeface="Geneva" charset="0"/>
              </a:rPr>
              <a:t>umber</a:t>
            </a:r>
            <a:r>
              <a:rPr lang="en-US" altLang="en-US" b="1" dirty="0" smtClean="0">
                <a:latin typeface="Geneva" charset="0"/>
              </a:rPr>
              <a:t>. </a:t>
            </a:r>
            <a:r>
              <a:rPr lang="tr-TR" altLang="en-US" b="1" i="1" dirty="0" err="1" smtClean="0">
                <a:latin typeface="Geneva" charset="0"/>
              </a:rPr>
              <a:t>Like</a:t>
            </a:r>
            <a:r>
              <a:rPr lang="tr-TR" altLang="en-US" b="1" i="1" dirty="0" smtClean="0">
                <a:latin typeface="Geneva" charset="0"/>
              </a:rPr>
              <a:t> in </a:t>
            </a:r>
            <a:r>
              <a:rPr lang="tr-TR" altLang="en-US" b="1" i="1" dirty="0" err="1" smtClean="0">
                <a:latin typeface="Geneva" charset="0"/>
              </a:rPr>
              <a:t>the</a:t>
            </a:r>
            <a:r>
              <a:rPr lang="tr-TR" altLang="en-US" b="1" i="1" dirty="0" smtClean="0">
                <a:latin typeface="Geneva" charset="0"/>
              </a:rPr>
              <a:t> </a:t>
            </a:r>
            <a:r>
              <a:rPr lang="tr-TR" altLang="en-US" b="1" i="1" dirty="0" err="1" smtClean="0">
                <a:latin typeface="Geneva" charset="0"/>
              </a:rPr>
              <a:t>wheat</a:t>
            </a:r>
            <a:r>
              <a:rPr lang="tr-TR" altLang="en-US" b="1" i="1" dirty="0" smtClean="0">
                <a:latin typeface="Geneva" charset="0"/>
              </a:rPr>
              <a:t> </a:t>
            </a:r>
            <a:r>
              <a:rPr lang="tr-TR" altLang="en-US" b="1" i="1" dirty="0" err="1" smtClean="0">
                <a:latin typeface="Geneva" charset="0"/>
              </a:rPr>
              <a:t>example</a:t>
            </a:r>
            <a:r>
              <a:rPr lang="tr-TR" altLang="en-US" b="1" i="1" dirty="0" smtClean="0">
                <a:latin typeface="Geneva" charset="0"/>
              </a:rPr>
              <a:t>.</a:t>
            </a:r>
            <a:br>
              <a:rPr lang="tr-TR" altLang="en-US" b="1" i="1" dirty="0" smtClean="0">
                <a:latin typeface="Geneva" charset="0"/>
              </a:rPr>
            </a:br>
            <a:r>
              <a:rPr lang="en-US" altLang="en-US" b="1" dirty="0" smtClean="0">
                <a:latin typeface="Geneva" charset="0"/>
              </a:rPr>
              <a:t>that is multiple of an ancestral set.</a:t>
            </a:r>
            <a:br>
              <a:rPr lang="en-US" altLang="en-US" b="1" dirty="0" smtClean="0">
                <a:latin typeface="Geneva" charset="0"/>
              </a:rPr>
            </a:br>
            <a:endParaRPr lang="en-US" altLang="en-US" b="1" dirty="0" smtClean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dirty="0">
                <a:latin typeface="Geneva" charset="0"/>
              </a:rPr>
              <a:t>	Hybridization of 2 species followed by 	polyploidy ----&gt; </a:t>
            </a:r>
            <a:r>
              <a:rPr lang="en-US" altLang="en-US" b="1" u="sng" dirty="0">
                <a:latin typeface="Geneva" charset="0"/>
              </a:rPr>
              <a:t>instant speciation</a:t>
            </a:r>
            <a:r>
              <a:rPr lang="en-US" altLang="en-US" b="1" dirty="0">
                <a:latin typeface="Geneva" charset="0"/>
              </a:rPr>
              <a:t>. </a:t>
            </a:r>
            <a:br>
              <a:rPr lang="en-US" altLang="en-US" b="1" dirty="0">
                <a:latin typeface="Geneva" charset="0"/>
              </a:rPr>
            </a:br>
            <a:r>
              <a:rPr lang="en-US" altLang="en-US" b="1" dirty="0">
                <a:latin typeface="Geneva" charset="0"/>
              </a:rPr>
              <a:t> </a:t>
            </a:r>
            <a:br>
              <a:rPr lang="en-US" altLang="en-US" b="1" dirty="0">
                <a:latin typeface="Geneva" charset="0"/>
              </a:rPr>
            </a:br>
            <a:r>
              <a:rPr lang="en-US" altLang="en-US" b="1" dirty="0" err="1">
                <a:latin typeface="Geneva" charset="0"/>
              </a:rPr>
              <a:t>Polyploid</a:t>
            </a:r>
            <a:r>
              <a:rPr lang="en-US" altLang="en-US" b="1" dirty="0">
                <a:latin typeface="Geneva" charset="0"/>
              </a:rPr>
              <a:t> hybrid </a:t>
            </a:r>
            <a:r>
              <a:rPr lang="en-US" altLang="en-US" b="1" u="sng" dirty="0">
                <a:latin typeface="Geneva" charset="0"/>
              </a:rPr>
              <a:t>reproductively isolated</a:t>
            </a:r>
            <a:r>
              <a:rPr lang="en-US" altLang="en-US" b="1" dirty="0">
                <a:latin typeface="Geneva" charset="0"/>
              </a:rPr>
              <a:t> </a:t>
            </a:r>
            <a:br>
              <a:rPr lang="en-US" altLang="en-US" b="1" dirty="0">
                <a:latin typeface="Geneva" charset="0"/>
              </a:rPr>
            </a:br>
            <a:r>
              <a:rPr lang="en-US" altLang="en-US" b="1" dirty="0">
                <a:latin typeface="Geneva" charset="0"/>
              </a:rPr>
              <a:t>	from both parents.  </a:t>
            </a:r>
          </a:p>
        </p:txBody>
      </p:sp>
    </p:spTree>
    <p:extLst>
      <p:ext uri="{BB962C8B-B14F-4D97-AF65-F5344CB8AC3E}">
        <p14:creationId xmlns:p14="http://schemas.microsoft.com/office/powerpoint/2010/main" val="1788485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83820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b="1" smtClean="0">
                <a:latin typeface="Geneva" charset="0"/>
              </a:rPr>
              <a:t>Reproductive Isolating Mechanisms (Genetic)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0"/>
            <a:ext cx="8839200" cy="5181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3600" b="1">
                <a:latin typeface="Geneva" charset="0"/>
              </a:rPr>
              <a:t>PRE-ZYGOTIC </a:t>
            </a:r>
            <a:r>
              <a:rPr lang="en-US" altLang="en-US" sz="2400" b="1">
                <a:latin typeface="Geneva" charset="0"/>
              </a:rPr>
              <a:t>(pre-mating)</a:t>
            </a:r>
            <a:endParaRPr lang="en-US" altLang="en-US" sz="3600" b="1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smtClean="0">
                <a:latin typeface="Geneva" charset="0"/>
              </a:rPr>
              <a:t>i) Habitat isolation </a:t>
            </a:r>
            <a:r>
              <a:rPr lang="en-US" altLang="en-US" smtClean="0">
                <a:latin typeface="Geneva" charset="0"/>
              </a:rPr>
              <a:t>- differences in habitat preference</a:t>
            </a:r>
          </a:p>
          <a:p>
            <a:pPr>
              <a:buFontTx/>
              <a:buNone/>
            </a:pPr>
            <a:endParaRPr lang="en-US" altLang="en-US" b="1" smtClean="0">
              <a:latin typeface="Geneva" charset="0"/>
            </a:endParaRPr>
          </a:p>
          <a:p>
            <a:pPr>
              <a:buFontTx/>
              <a:buNone/>
            </a:pPr>
            <a:endParaRPr lang="en-US" altLang="en-US" b="1" smtClean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smtClean="0">
                <a:latin typeface="Geneva" charset="0"/>
              </a:rPr>
              <a:t>ii) Temporal isolation </a:t>
            </a:r>
            <a:r>
              <a:rPr lang="en-US" altLang="en-US" smtClean="0">
                <a:latin typeface="Geneva" charset="0"/>
              </a:rPr>
              <a:t>- differences in timing of reproduction</a:t>
            </a:r>
          </a:p>
        </p:txBody>
      </p:sp>
      <p:pic>
        <p:nvPicPr>
          <p:cNvPr id="16387" name="Picture 43" descr="24_04aReproBarriersPrezy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0" r="75459" b="3436"/>
          <a:stretch>
            <a:fillRect/>
          </a:stretch>
        </p:blipFill>
        <p:spPr bwMode="auto">
          <a:xfrm>
            <a:off x="8382001" y="2819400"/>
            <a:ext cx="14128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3" descr="24_04aReproBarriersPrezy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0" r="75459" b="35873"/>
          <a:stretch>
            <a:fillRect/>
          </a:stretch>
        </p:blipFill>
        <p:spPr bwMode="auto">
          <a:xfrm>
            <a:off x="6781801" y="2743200"/>
            <a:ext cx="15287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3" descr="24_04aReproBarriersPrezy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t="33800" r="50900" b="43057"/>
          <a:stretch>
            <a:fillRect/>
          </a:stretch>
        </p:blipFill>
        <p:spPr bwMode="auto">
          <a:xfrm>
            <a:off x="6019800" y="4953000"/>
            <a:ext cx="2057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3" descr="24_04aReproBarriersPrezy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t="56943" r="50900" b="18756"/>
          <a:stretch>
            <a:fillRect/>
          </a:stretch>
        </p:blipFill>
        <p:spPr bwMode="auto">
          <a:xfrm>
            <a:off x="8305801" y="5029201"/>
            <a:ext cx="19986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6858000" y="4191001"/>
            <a:ext cx="297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garter snakes: aquatic vs. terrestrial species</a:t>
            </a:r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6705600" y="6477001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spotted skunk species: mate in different seasons</a:t>
            </a:r>
          </a:p>
        </p:txBody>
      </p:sp>
    </p:spTree>
    <p:extLst>
      <p:ext uri="{BB962C8B-B14F-4D97-AF65-F5344CB8AC3E}">
        <p14:creationId xmlns:p14="http://schemas.microsoft.com/office/powerpoint/2010/main" val="3084414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83820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b="1" smtClean="0">
                <a:latin typeface="Geneva" charset="0"/>
              </a:rPr>
              <a:t>Reproductive Isolating Mechanisms (Genetic)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8382000" cy="5181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3600" b="1">
                <a:latin typeface="Geneva" charset="0"/>
              </a:rPr>
              <a:t>PRE-ZYGOTIC </a:t>
            </a:r>
            <a:r>
              <a:rPr lang="en-US" altLang="en-US" sz="2400" b="1">
                <a:latin typeface="Geneva" charset="0"/>
              </a:rPr>
              <a:t>(pre-mating)</a:t>
            </a:r>
            <a:endParaRPr lang="en-US" altLang="en-US" sz="3600" b="1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smtClean="0">
                <a:latin typeface="Geneva" charset="0"/>
              </a:rPr>
              <a:t>iii) Behavioral (sexual) isolation - differences in behavioral responses with respect to mating</a:t>
            </a:r>
          </a:p>
        </p:txBody>
      </p:sp>
      <p:pic>
        <p:nvPicPr>
          <p:cNvPr id="17411" name="Picture 43" descr="24_04aReproBarriersPrezy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0" t="34956" r="27251" b="38428"/>
          <a:stretch>
            <a:fillRect/>
          </a:stretch>
        </p:blipFill>
        <p:spPr bwMode="auto">
          <a:xfrm>
            <a:off x="4800600" y="3886200"/>
            <a:ext cx="27432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572000" y="6324601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mating </a:t>
            </a:r>
            <a:r>
              <a:rPr lang="ja-JP" altLang="en-US" sz="1200"/>
              <a:t>“</a:t>
            </a:r>
            <a:r>
              <a:rPr lang="en-US" altLang="ja-JP" sz="1200"/>
              <a:t>dances</a:t>
            </a:r>
            <a:r>
              <a:rPr lang="ja-JP" altLang="en-US" sz="1200"/>
              <a:t>”</a:t>
            </a:r>
            <a:r>
              <a:rPr lang="en-US" altLang="ja-JP" sz="1200"/>
              <a:t> of birds differ among species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95820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83820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b="1" smtClean="0">
                <a:latin typeface="Geneva" charset="0"/>
              </a:rPr>
              <a:t>Reproductive Isolating Mechanisms (Genetic)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876300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3600" b="1">
                <a:latin typeface="Geneva" charset="0"/>
              </a:rPr>
              <a:t>PRE-ZYGOTIC </a:t>
            </a:r>
            <a:r>
              <a:rPr lang="en-US" altLang="en-US" sz="2400" b="1">
                <a:latin typeface="Geneva" charset="0"/>
              </a:rPr>
              <a:t>(post-mating)</a:t>
            </a:r>
            <a:endParaRPr lang="en-US" altLang="en-US" sz="3600" b="1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smtClean="0">
                <a:latin typeface="Geneva" charset="0"/>
              </a:rPr>
              <a:t>iv) Mechanical isolation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- differences in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sex organs,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don</a:t>
            </a:r>
            <a:r>
              <a:rPr lang="ja-JP" altLang="en-US" b="1" smtClean="0">
                <a:latin typeface="Geneva" charset="0"/>
              </a:rPr>
              <a:t>’</a:t>
            </a:r>
            <a:r>
              <a:rPr lang="en-US" altLang="ja-JP" b="1" smtClean="0">
                <a:latin typeface="Geneva" charset="0"/>
              </a:rPr>
              <a:t>t </a:t>
            </a:r>
            <a:r>
              <a:rPr lang="ja-JP" altLang="en-US" b="1" smtClean="0">
                <a:latin typeface="Geneva" charset="0"/>
              </a:rPr>
              <a:t>“</a:t>
            </a:r>
            <a:r>
              <a:rPr lang="en-US" altLang="ja-JP" b="1" smtClean="0">
                <a:latin typeface="Geneva" charset="0"/>
              </a:rPr>
              <a:t>fit</a:t>
            </a:r>
            <a:r>
              <a:rPr lang="ja-JP" altLang="en-US" b="1" smtClean="0">
                <a:latin typeface="Geneva" charset="0"/>
              </a:rPr>
              <a:t>”</a:t>
            </a:r>
            <a:endParaRPr lang="en-US" altLang="ja-JP" b="1" smtClean="0">
              <a:latin typeface="Geneva" charset="0"/>
            </a:endParaRPr>
          </a:p>
          <a:p>
            <a:pPr>
              <a:buFontTx/>
              <a:buNone/>
            </a:pPr>
            <a:endParaRPr lang="en-US" altLang="en-US" b="1" smtClean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smtClean="0">
                <a:latin typeface="Geneva" charset="0"/>
              </a:rPr>
              <a:t>v) Gametic isolation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- sperm / egg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incompatibility</a:t>
            </a:r>
          </a:p>
        </p:txBody>
      </p:sp>
      <p:pic>
        <p:nvPicPr>
          <p:cNvPr id="18435" name="Picture 43" descr="24_04aReproBarriersPrezy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33800" b="39586"/>
          <a:stretch>
            <a:fillRect/>
          </a:stretch>
        </p:blipFill>
        <p:spPr bwMode="auto">
          <a:xfrm>
            <a:off x="6705600" y="2209800"/>
            <a:ext cx="25908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8" descr="24_04kReproBarriersGamG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1"/>
          <a:stretch>
            <a:fillRect/>
          </a:stretch>
        </p:blipFill>
        <p:spPr bwMode="auto">
          <a:xfrm>
            <a:off x="6858001" y="4648201"/>
            <a:ext cx="19970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6553200" y="4114801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left- vs. right-handed snail species can</a:t>
            </a:r>
            <a:r>
              <a:rPr lang="ja-JP" altLang="en-US" sz="1200"/>
              <a:t>’</a:t>
            </a:r>
            <a:r>
              <a:rPr lang="en-US" altLang="ja-JP" sz="1200"/>
              <a:t>t mate</a:t>
            </a:r>
            <a:endParaRPr lang="en-US" altLang="en-US" sz="1200"/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5791200" y="6477001"/>
            <a:ext cx="419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sperm &amp; egg of different sea urchin species incompatible</a:t>
            </a:r>
          </a:p>
        </p:txBody>
      </p:sp>
    </p:spTree>
    <p:extLst>
      <p:ext uri="{BB962C8B-B14F-4D97-AF65-F5344CB8AC3E}">
        <p14:creationId xmlns:p14="http://schemas.microsoft.com/office/powerpoint/2010/main" val="1136040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83820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b="1" smtClean="0">
                <a:latin typeface="Geneva" charset="0"/>
              </a:rPr>
              <a:t>Reproductive Isolating Mechanisms (Genetic)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76400"/>
            <a:ext cx="8763000" cy="5181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3600" b="1">
                <a:latin typeface="Geneva" charset="0"/>
              </a:rPr>
              <a:t>POST-ZYGOTIC</a:t>
            </a:r>
          </a:p>
          <a:p>
            <a:pPr>
              <a:buFontTx/>
              <a:buNone/>
            </a:pPr>
            <a:r>
              <a:rPr lang="en-US" altLang="en-US" b="1" smtClean="0">
                <a:latin typeface="Geneva" charset="0"/>
              </a:rPr>
              <a:t>vi) Reduced hybrid viability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- embryo doesn</a:t>
            </a:r>
            <a:r>
              <a:rPr lang="ja-JP" altLang="en-US" b="1" smtClean="0">
                <a:latin typeface="Geneva" charset="0"/>
              </a:rPr>
              <a:t>’</a:t>
            </a:r>
            <a:r>
              <a:rPr lang="en-US" altLang="ja-JP" b="1" smtClean="0">
                <a:latin typeface="Geneva" charset="0"/>
              </a:rPr>
              <a:t>t live.</a:t>
            </a:r>
          </a:p>
          <a:p>
            <a:pPr>
              <a:buFontTx/>
              <a:buNone/>
            </a:pPr>
            <a:endParaRPr lang="en-US" altLang="en-US" b="1" smtClean="0">
              <a:latin typeface="Geneva" charset="0"/>
            </a:endParaRPr>
          </a:p>
          <a:p>
            <a:pPr>
              <a:buFontTx/>
              <a:buNone/>
            </a:pPr>
            <a:endParaRPr lang="en-US" altLang="en-US" b="1" smtClean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smtClean="0">
                <a:latin typeface="Geneva" charset="0"/>
              </a:rPr>
              <a:t>vii) Reduced hybrid fertility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- hybrids develop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but sterile.  </a:t>
            </a:r>
          </a:p>
        </p:txBody>
      </p:sp>
      <p:pic>
        <p:nvPicPr>
          <p:cNvPr id="19459" name="Picture 7" descr="24_04lReproBarriersViaH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6"/>
          <a:stretch>
            <a:fillRect/>
          </a:stretch>
        </p:blipFill>
        <p:spPr bwMode="auto">
          <a:xfrm>
            <a:off x="7543800" y="1752600"/>
            <a:ext cx="28844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24_04oReproBarriersFerK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1"/>
          <a:stretch>
            <a:fillRect/>
          </a:stretch>
        </p:blipFill>
        <p:spPr bwMode="auto">
          <a:xfrm>
            <a:off x="7772400" y="4419601"/>
            <a:ext cx="25082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7467600" y="3886201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salamander hybrids frail or don</a:t>
            </a:r>
            <a:r>
              <a:rPr lang="ja-JP" altLang="en-US" sz="1200"/>
              <a:t>’</a:t>
            </a:r>
            <a:r>
              <a:rPr lang="en-US" altLang="ja-JP" sz="1200"/>
              <a:t>t mature</a:t>
            </a:r>
            <a:endParaRPr lang="en-US" altLang="en-US" sz="1200"/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7467600" y="6429376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horse + donkey </a:t>
            </a:r>
            <a:r>
              <a:rPr lang="en-US" altLang="en-US" sz="1200">
                <a:sym typeface="Wingdings" panose="05000000000000000000" pitchFamily="2" charset="2"/>
              </a:rPr>
              <a:t> </a:t>
            </a:r>
            <a:r>
              <a:rPr lang="en-US" altLang="en-US" sz="1200"/>
              <a:t>mule: sterile</a:t>
            </a:r>
          </a:p>
        </p:txBody>
      </p:sp>
    </p:spTree>
    <p:extLst>
      <p:ext uri="{BB962C8B-B14F-4D97-AF65-F5344CB8AC3E}">
        <p14:creationId xmlns:p14="http://schemas.microsoft.com/office/powerpoint/2010/main" val="3176110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83820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b="1" smtClean="0">
                <a:latin typeface="Geneva" charset="0"/>
              </a:rPr>
              <a:t>Reproductive Isolating Mechanisms (Genetic)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76400"/>
            <a:ext cx="8763000" cy="5181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3600" b="1">
                <a:latin typeface="Geneva" charset="0"/>
              </a:rPr>
              <a:t>POST-ZYGOTIC</a:t>
            </a:r>
          </a:p>
          <a:p>
            <a:pPr>
              <a:buFontTx/>
              <a:buNone/>
            </a:pPr>
            <a:r>
              <a:rPr lang="en-US" altLang="en-US" b="1" smtClean="0">
                <a:latin typeface="Geneva" charset="0"/>
              </a:rPr>
              <a:t>viii) Hybrid (F2) breakdown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- F1 fertile, but future generations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sterile or reduced fitness  </a:t>
            </a:r>
          </a:p>
        </p:txBody>
      </p:sp>
      <p:pic>
        <p:nvPicPr>
          <p:cNvPr id="20483" name="Picture 7" descr="24_04pReproBarriersBrkL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5"/>
          <a:stretch>
            <a:fillRect/>
          </a:stretch>
        </p:blipFill>
        <p:spPr bwMode="auto">
          <a:xfrm>
            <a:off x="4800600" y="3886200"/>
            <a:ext cx="26225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572000" y="6429376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hybrid rice plants small, reduced fitness</a:t>
            </a:r>
          </a:p>
        </p:txBody>
      </p:sp>
    </p:spTree>
    <p:extLst>
      <p:ext uri="{BB962C8B-B14F-4D97-AF65-F5344CB8AC3E}">
        <p14:creationId xmlns:p14="http://schemas.microsoft.com/office/powerpoint/2010/main" val="3445910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8915400" cy="1143000"/>
          </a:xfrm>
          <a:noFill/>
        </p:spPr>
        <p:txBody>
          <a:bodyPr/>
          <a:lstStyle/>
          <a:p>
            <a:r>
              <a:rPr lang="en-US" altLang="en-US" b="1" smtClean="0">
                <a:latin typeface="Geneva" charset="0"/>
              </a:rPr>
              <a:t>Time for Speciation to occur?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0"/>
            <a:ext cx="8534400" cy="4114800"/>
          </a:xfrm>
          <a:noFill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b="1">
                <a:latin typeface="Geneva" charset="0"/>
              </a:rPr>
              <a:t>Varies, dependent on group.  E.g., </a:t>
            </a:r>
            <a:br>
              <a:rPr lang="en-US" altLang="en-US" b="1">
                <a:latin typeface="Geneva" charset="0"/>
              </a:rPr>
            </a:br>
            <a:endParaRPr lang="en-US" altLang="en-US" b="1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i="1">
                <a:latin typeface="Geneva" charset="0"/>
              </a:rPr>
              <a:t>Spartina angelica</a:t>
            </a:r>
            <a:r>
              <a:rPr lang="en-US" altLang="en-US" b="1">
                <a:latin typeface="Geneva" charset="0"/>
              </a:rPr>
              <a:t> hybrid polyploid</a:t>
            </a:r>
            <a:br>
              <a:rPr lang="en-US" altLang="en-US" b="1">
                <a:latin typeface="Geneva" charset="0"/>
              </a:rPr>
            </a:br>
            <a:r>
              <a:rPr lang="en-US" altLang="en-US" b="1">
                <a:latin typeface="Geneva" charset="0"/>
              </a:rPr>
              <a:t>	Ca. 20 years</a:t>
            </a:r>
          </a:p>
          <a:p>
            <a:pPr>
              <a:buFontTx/>
              <a:buNone/>
            </a:pPr>
            <a:r>
              <a:rPr lang="en-US" altLang="en-US" b="1">
                <a:latin typeface="Geneva" charset="0"/>
              </a:rPr>
              <a:t>Hawaiian </a:t>
            </a:r>
            <a:r>
              <a:rPr lang="en-US" altLang="en-US" b="1" i="1">
                <a:latin typeface="Geneva" charset="0"/>
              </a:rPr>
              <a:t>Drosophila</a:t>
            </a:r>
            <a:r>
              <a:rPr lang="en-US" altLang="en-US" b="1">
                <a:latin typeface="Geneva" charset="0"/>
              </a:rPr>
              <a:t> spp. (Fruit flies)</a:t>
            </a:r>
            <a:br>
              <a:rPr lang="en-US" altLang="en-US" b="1">
                <a:latin typeface="Geneva" charset="0"/>
              </a:rPr>
            </a:br>
            <a:r>
              <a:rPr lang="en-US" altLang="en-US" b="1">
                <a:latin typeface="Geneva" charset="0"/>
              </a:rPr>
              <a:t>	Average speciation time = 20,000 yrs</a:t>
            </a:r>
          </a:p>
          <a:p>
            <a:pPr>
              <a:buFontTx/>
              <a:buNone/>
            </a:pPr>
            <a:r>
              <a:rPr lang="en-US" altLang="en-US" b="1" i="1">
                <a:latin typeface="Geneva" charset="0"/>
              </a:rPr>
              <a:t>Platanus</a:t>
            </a:r>
            <a:r>
              <a:rPr lang="en-US" altLang="en-US" b="1">
                <a:latin typeface="Geneva" charset="0"/>
              </a:rPr>
              <a:t> spp. (Sycamores)</a:t>
            </a:r>
            <a:br>
              <a:rPr lang="en-US" altLang="en-US" b="1">
                <a:latin typeface="Geneva" charset="0"/>
              </a:rPr>
            </a:br>
            <a:r>
              <a:rPr lang="en-US" altLang="en-US" b="1">
                <a:latin typeface="Geneva" charset="0"/>
              </a:rPr>
              <a:t>	</a:t>
            </a:r>
            <a:r>
              <a:rPr lang="en-US" altLang="en-US" b="1" i="1">
                <a:latin typeface="Geneva" charset="0"/>
              </a:rPr>
              <a:t>P. orientalis</a:t>
            </a:r>
            <a:r>
              <a:rPr lang="en-US" altLang="en-US" b="1">
                <a:latin typeface="Geneva" charset="0"/>
              </a:rPr>
              <a:t> &amp; </a:t>
            </a:r>
            <a:r>
              <a:rPr lang="en-US" altLang="en-US" b="1" i="1">
                <a:latin typeface="Geneva" charset="0"/>
              </a:rPr>
              <a:t>P. occidentalis</a:t>
            </a:r>
            <a:r>
              <a:rPr lang="en-US" altLang="en-US" b="1">
                <a:latin typeface="Geneva" charset="0"/>
              </a:rPr>
              <a:t> separated ca. 50,000,000 years, still not genetically reproductively isolated</a:t>
            </a:r>
          </a:p>
        </p:txBody>
      </p:sp>
    </p:spTree>
    <p:extLst>
      <p:ext uri="{BB962C8B-B14F-4D97-AF65-F5344CB8AC3E}">
        <p14:creationId xmlns:p14="http://schemas.microsoft.com/office/powerpoint/2010/main" val="4138370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2</a:t>
            </a:fld>
            <a:endParaRPr lang="es-ES" altLang="tr-TR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91281"/>
            <a:ext cx="75311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29163" y="124620"/>
            <a:ext cx="6334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4800" b="1"/>
              <a:t>A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386763" y="200820"/>
            <a:ext cx="6334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4800" b="1"/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86344" y="1327944"/>
            <a:ext cx="1909176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en-US" b="1"/>
              <a:t>Evolutionary</a:t>
            </a:r>
          </a:p>
          <a:p>
            <a:pPr algn="ctr"/>
            <a:r>
              <a:rPr lang="en-US" altLang="en-US" b="1"/>
              <a:t>change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01800" y="2491581"/>
            <a:ext cx="35814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4800" b="1">
                <a:cs typeface="Times New Roman" panose="02020603050405020304" pitchFamily="18" charset="0"/>
              </a:rPr>
              <a:t>Speciation:</a:t>
            </a:r>
            <a:br>
              <a:rPr lang="en-US" altLang="en-US" sz="4800" b="1">
                <a:cs typeface="Times New Roman" panose="02020603050405020304" pitchFamily="18" charset="0"/>
              </a:rPr>
            </a:br>
            <a:r>
              <a:rPr lang="en-US" altLang="en-US" sz="3200" b="1">
                <a:cs typeface="Times New Roman" panose="02020603050405020304" pitchFamily="18" charset="0"/>
              </a:rPr>
              <a:t>Divergence, followed by</a:t>
            </a:r>
            <a:br>
              <a:rPr lang="en-US" altLang="en-US" sz="3200" b="1">
                <a:cs typeface="Times New Roman" panose="02020603050405020304" pitchFamily="18" charset="0"/>
              </a:rPr>
            </a:br>
            <a:r>
              <a:rPr lang="en-US" altLang="en-US" sz="3200" b="1">
                <a:cs typeface="Times New Roman" panose="02020603050405020304" pitchFamily="18" charset="0"/>
              </a:rPr>
              <a:t>evolutionary change.  </a:t>
            </a:r>
          </a:p>
          <a:p>
            <a:r>
              <a:rPr lang="en-US" altLang="en-US" sz="4800" b="1">
                <a:cs typeface="Times New Roman" panose="02020603050405020304" pitchFamily="18" charset="0"/>
              </a:rPr>
              <a:t/>
            </a:r>
            <a:br>
              <a:rPr lang="en-US" altLang="en-US" sz="4800" b="1">
                <a:cs typeface="Times New Roman" panose="02020603050405020304" pitchFamily="18" charset="0"/>
              </a:rPr>
            </a:br>
            <a:endParaRPr lang="en-US" altLang="en-US" sz="4800" b="1">
              <a:cs typeface="Times New Roman" panose="02020603050405020304" pitchFamily="18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679950" y="1507332"/>
            <a:ext cx="2540000" cy="525463"/>
          </a:xfrm>
          <a:prstGeom prst="rightArrow">
            <a:avLst>
              <a:gd name="adj1" fmla="val 50000"/>
              <a:gd name="adj2" fmla="val 24171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270750" y="1202532"/>
            <a:ext cx="2540000" cy="525463"/>
          </a:xfrm>
          <a:prstGeom prst="rightArrow">
            <a:avLst>
              <a:gd name="adj1" fmla="val 50000"/>
              <a:gd name="adj2" fmla="val 24171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8401344" y="1708944"/>
            <a:ext cx="1909176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en-US" b="1"/>
              <a:t>Evolutionary</a:t>
            </a:r>
          </a:p>
          <a:p>
            <a:pPr algn="ctr"/>
            <a:r>
              <a:rPr lang="en-US" altLang="en-US" b="1"/>
              <a:t>change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 flipV="1">
            <a:off x="7493000" y="3939381"/>
            <a:ext cx="914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7797801" y="5006182"/>
            <a:ext cx="2365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3600" b="1"/>
              <a:t>Divergence</a:t>
            </a:r>
            <a:endParaRPr lang="en-US" altLang="en-US" sz="4800" b="1"/>
          </a:p>
        </p:txBody>
      </p:sp>
    </p:spTree>
    <p:extLst>
      <p:ext uri="{BB962C8B-B14F-4D97-AF65-F5344CB8AC3E}">
        <p14:creationId xmlns:p14="http://schemas.microsoft.com/office/powerpoint/2010/main" val="4004016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b="1" smtClean="0">
                <a:latin typeface="Geneva" charset="0"/>
              </a:rPr>
              <a:t>Adaptive Radiation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458200" cy="4114800"/>
          </a:xfrm>
          <a:noFill/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b="1" smtClean="0">
                <a:latin typeface="Geneva" charset="0"/>
              </a:rPr>
              <a:t>- spreading of populations or species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u="sng" smtClean="0">
                <a:latin typeface="Geneva" charset="0"/>
              </a:rPr>
              <a:t>into new environments</a:t>
            </a:r>
            <a:r>
              <a:rPr lang="en-US" altLang="en-US" b="1" smtClean="0">
                <a:latin typeface="Geneva" charset="0"/>
              </a:rPr>
              <a:t>,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with </a:t>
            </a:r>
            <a:r>
              <a:rPr lang="en-US" altLang="en-US" b="1" u="sng" smtClean="0">
                <a:latin typeface="Geneva" charset="0"/>
              </a:rPr>
              <a:t>adaptive evolutionary divergence</a:t>
            </a:r>
            <a:r>
              <a:rPr lang="en-US" altLang="en-US" b="1" smtClean="0">
                <a:latin typeface="Genev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5026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  <a:noFill/>
        </p:spPr>
        <p:txBody>
          <a:bodyPr/>
          <a:lstStyle/>
          <a:p>
            <a:r>
              <a:rPr lang="en-US" altLang="en-US" b="1" smtClean="0">
                <a:latin typeface="Geneva" charset="0"/>
              </a:rPr>
              <a:t>Adaptive Radiation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8458200" cy="4114800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 smtClean="0">
                <a:latin typeface="Geneva" charset="0"/>
              </a:rPr>
              <a:t>Promoted by:</a:t>
            </a:r>
          </a:p>
          <a:p>
            <a:pPr>
              <a:lnSpc>
                <a:spcPct val="150000"/>
              </a:lnSpc>
            </a:pPr>
            <a:r>
              <a:rPr lang="en-US" altLang="en-US" b="1" smtClean="0">
                <a:latin typeface="Geneva" charset="0"/>
              </a:rPr>
              <a:t>1) </a:t>
            </a:r>
            <a:r>
              <a:rPr lang="en-US" altLang="en-US" b="1" u="sng" smtClean="0">
                <a:latin typeface="Geneva" charset="0"/>
              </a:rPr>
              <a:t>New and varied niches</a:t>
            </a:r>
            <a:r>
              <a:rPr lang="en-US" altLang="en-US" b="1" smtClean="0">
                <a:latin typeface="Geneva" charset="0"/>
              </a:rPr>
              <a:t/>
            </a:r>
            <a:br>
              <a:rPr lang="en-US" altLang="en-US" b="1" smtClean="0">
                <a:latin typeface="Geneva" charset="0"/>
              </a:rPr>
            </a:br>
            <a:r>
              <a:rPr lang="en-US" altLang="en-US" sz="2400" b="1">
                <a:latin typeface="Geneva" charset="0"/>
              </a:rPr>
              <a:t>- provide new selective pressures</a:t>
            </a:r>
          </a:p>
          <a:p>
            <a:pPr>
              <a:lnSpc>
                <a:spcPct val="150000"/>
              </a:lnSpc>
            </a:pPr>
            <a:r>
              <a:rPr lang="en-US" altLang="en-US" b="1" smtClean="0">
                <a:latin typeface="Geneva" charset="0"/>
              </a:rPr>
              <a:t>2) </a:t>
            </a:r>
            <a:r>
              <a:rPr lang="en-US" altLang="en-US" b="1" u="sng" smtClean="0">
                <a:latin typeface="Geneva" charset="0"/>
              </a:rPr>
              <a:t>Absence of interspecific competition</a:t>
            </a:r>
            <a:r>
              <a:rPr lang="en-US" altLang="en-US" b="1" smtClean="0">
                <a:latin typeface="Geneva" charset="0"/>
              </a:rPr>
              <a:t/>
            </a:r>
            <a:br>
              <a:rPr lang="en-US" altLang="en-US" b="1" smtClean="0">
                <a:latin typeface="Geneva" charset="0"/>
              </a:rPr>
            </a:br>
            <a:r>
              <a:rPr lang="en-US" altLang="en-US" sz="2400" b="1">
                <a:latin typeface="Geneva" charset="0"/>
              </a:rPr>
              <a:t>- enables species to invade niches previously occupied by others</a:t>
            </a:r>
          </a:p>
        </p:txBody>
      </p:sp>
    </p:spTree>
    <p:extLst>
      <p:ext uri="{BB962C8B-B14F-4D97-AF65-F5344CB8AC3E}">
        <p14:creationId xmlns:p14="http://schemas.microsoft.com/office/powerpoint/2010/main" val="4103557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3500"/>
            <a:ext cx="4497388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3200400" cy="3581400"/>
          </a:xfrm>
          <a:noFill/>
        </p:spPr>
        <p:txBody>
          <a:bodyPr/>
          <a:lstStyle/>
          <a:p>
            <a:r>
              <a:rPr lang="en-US" altLang="en-US" sz="3600" b="1">
                <a:latin typeface="Geneva" charset="0"/>
              </a:rPr>
              <a:t>Examples of Adaptive Radiation:</a:t>
            </a:r>
            <a:br>
              <a:rPr lang="en-US" altLang="en-US" sz="3600" b="1">
                <a:latin typeface="Geneva" charset="0"/>
              </a:rPr>
            </a:br>
            <a:r>
              <a:rPr lang="en-US" altLang="en-US" sz="3600" b="1">
                <a:latin typeface="Geneva" charset="0"/>
              </a:rPr>
              <a:t/>
            </a:r>
            <a:br>
              <a:rPr lang="en-US" altLang="en-US" sz="3600" b="1">
                <a:latin typeface="Geneva" charset="0"/>
              </a:rPr>
            </a:br>
            <a:r>
              <a:rPr lang="en-US" altLang="en-US" sz="3600" b="1">
                <a:latin typeface="Geneva" charset="0"/>
              </a:rPr>
              <a:t>Galapagos</a:t>
            </a:r>
            <a:br>
              <a:rPr lang="en-US" altLang="en-US" sz="3600" b="1">
                <a:latin typeface="Geneva" charset="0"/>
              </a:rPr>
            </a:br>
            <a:r>
              <a:rPr lang="en-US" altLang="en-US" sz="3600" b="1">
                <a:latin typeface="Geneva" charset="0"/>
              </a:rPr>
              <a:t>Tortoises</a:t>
            </a:r>
            <a:endParaRPr lang="en-US" altLang="en-US" b="1" smtClean="0">
              <a:latin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3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5400"/>
            <a:ext cx="5186363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524000" y="381000"/>
            <a:ext cx="320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chemeClr val="tx2"/>
                </a:solidFill>
                <a:latin typeface="Geneva" charset="0"/>
              </a:rPr>
              <a:t>Examples of Adaptive Radiation:</a:t>
            </a:r>
            <a:br>
              <a:rPr lang="en-US" altLang="en-US" sz="3600" b="1">
                <a:solidFill>
                  <a:schemeClr val="tx2"/>
                </a:solidFill>
                <a:latin typeface="Geneva" charset="0"/>
              </a:rPr>
            </a:br>
            <a:r>
              <a:rPr lang="en-US" altLang="en-US" sz="3600" b="1">
                <a:solidFill>
                  <a:schemeClr val="tx2"/>
                </a:solidFill>
                <a:latin typeface="Geneva" charset="0"/>
              </a:rPr>
              <a:t/>
            </a:r>
            <a:br>
              <a:rPr lang="en-US" altLang="en-US" sz="3600" b="1">
                <a:solidFill>
                  <a:schemeClr val="tx2"/>
                </a:solidFill>
                <a:latin typeface="Geneva" charset="0"/>
              </a:rPr>
            </a:br>
            <a:r>
              <a:rPr lang="ja-JP" altLang="en-US" sz="3600" b="1">
                <a:solidFill>
                  <a:schemeClr val="tx2"/>
                </a:solidFill>
                <a:latin typeface="Geneva" charset="0"/>
              </a:rPr>
              <a:t>“</a:t>
            </a:r>
            <a:r>
              <a:rPr lang="en-US" altLang="ja-JP" sz="3600" b="1">
                <a:solidFill>
                  <a:schemeClr val="tx2"/>
                </a:solidFill>
                <a:latin typeface="Geneva" charset="0"/>
              </a:rPr>
              <a:t>Darwin</a:t>
            </a:r>
            <a:r>
              <a:rPr lang="ja-JP" altLang="en-US" sz="3600" b="1">
                <a:solidFill>
                  <a:schemeClr val="tx2"/>
                </a:solidFill>
                <a:latin typeface="Geneva" charset="0"/>
              </a:rPr>
              <a:t>’</a:t>
            </a:r>
            <a:r>
              <a:rPr lang="en-US" altLang="ja-JP" sz="3600" b="1">
                <a:solidFill>
                  <a:schemeClr val="tx2"/>
                </a:solidFill>
                <a:latin typeface="Geneva" charset="0"/>
              </a:rPr>
              <a:t>s</a:t>
            </a:r>
            <a:r>
              <a:rPr lang="ja-JP" altLang="en-US" sz="3600" b="1">
                <a:solidFill>
                  <a:schemeClr val="tx2"/>
                </a:solidFill>
                <a:latin typeface="Geneva" charset="0"/>
              </a:rPr>
              <a:t>”</a:t>
            </a:r>
            <a:r>
              <a:rPr lang="en-US" altLang="ja-JP" sz="3600" b="1">
                <a:solidFill>
                  <a:schemeClr val="tx2"/>
                </a:solidFill>
                <a:latin typeface="Geneva" charset="0"/>
              </a:rPr>
              <a:t> Finches</a:t>
            </a:r>
            <a:endParaRPr lang="en-US" altLang="en-US" sz="4400" b="1">
              <a:solidFill>
                <a:schemeClr val="tx2"/>
              </a:solidFill>
              <a:latin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20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1" descr="25_18-SilverswordRadia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"/>
          <a:stretch>
            <a:fillRect/>
          </a:stretch>
        </p:blipFill>
        <p:spPr bwMode="auto">
          <a:xfrm>
            <a:off x="1820864" y="719138"/>
            <a:ext cx="8548687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5351463" y="2281239"/>
            <a:ext cx="2457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300" b="1">
                <a:latin typeface="Arial" panose="020B0604020202020204" pitchFamily="34" charset="0"/>
              </a:rPr>
              <a:t>Close North American relative,</a:t>
            </a:r>
          </a:p>
          <a:p>
            <a:pPr>
              <a:lnSpc>
                <a:spcPct val="90000"/>
              </a:lnSpc>
            </a:pPr>
            <a:r>
              <a:rPr lang="en-US" altLang="en-US" sz="1300" b="1">
                <a:latin typeface="Arial" panose="020B0604020202020204" pitchFamily="34" charset="0"/>
              </a:rPr>
              <a:t>the tarweed </a:t>
            </a:r>
            <a:r>
              <a:rPr lang="en-US" altLang="en-US" sz="1300" b="1" i="1">
                <a:latin typeface="Arial" panose="020B0604020202020204" pitchFamily="34" charset="0"/>
              </a:rPr>
              <a:t>Carlquistia muirii</a:t>
            </a:r>
          </a:p>
        </p:txBody>
      </p:sp>
      <p:sp>
        <p:nvSpPr>
          <p:cNvPr id="26627" name="Text Box 18"/>
          <p:cNvSpPr txBox="1">
            <a:spLocks noChangeArrowheads="1"/>
          </p:cNvSpPr>
          <p:nvPr/>
        </p:nvSpPr>
        <p:spPr bwMode="auto">
          <a:xfrm>
            <a:off x="8093076" y="3400425"/>
            <a:ext cx="23907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300" b="1" i="1">
                <a:latin typeface="Arial" panose="020B0604020202020204" pitchFamily="34" charset="0"/>
              </a:rPr>
              <a:t>Argyroxiphium</a:t>
            </a:r>
            <a:r>
              <a:rPr lang="en-US" altLang="en-US" sz="1300" b="1">
                <a:latin typeface="Arial" panose="020B0604020202020204" pitchFamily="34" charset="0"/>
              </a:rPr>
              <a:t> </a:t>
            </a:r>
            <a:r>
              <a:rPr lang="en-US" altLang="en-US" sz="1300" b="1" i="1">
                <a:latin typeface="Arial" panose="020B0604020202020204" pitchFamily="34" charset="0"/>
              </a:rPr>
              <a:t>sandwicense</a:t>
            </a:r>
            <a:endParaRPr lang="en-US" altLang="en-US" sz="1300" b="1">
              <a:latin typeface="Arial" panose="020B0604020202020204" pitchFamily="34" charset="0"/>
            </a:endParaRPr>
          </a:p>
        </p:txBody>
      </p:sp>
      <p:sp>
        <p:nvSpPr>
          <p:cNvPr id="26628" name="Text Box 19"/>
          <p:cNvSpPr txBox="1">
            <a:spLocks noChangeArrowheads="1"/>
          </p:cNvSpPr>
          <p:nvPr/>
        </p:nvSpPr>
        <p:spPr bwMode="auto">
          <a:xfrm>
            <a:off x="8805864" y="6586538"/>
            <a:ext cx="1550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300" b="1" i="1">
                <a:latin typeface="Arial" panose="020B0604020202020204" pitchFamily="34" charset="0"/>
              </a:rPr>
              <a:t>Dubautia linearis</a:t>
            </a:r>
            <a:endParaRPr lang="en-US" altLang="en-US" sz="1300" b="1">
              <a:latin typeface="Arial" panose="020B0604020202020204" pitchFamily="34" charset="0"/>
            </a:endParaRPr>
          </a:p>
        </p:txBody>
      </p:sp>
      <p:sp>
        <p:nvSpPr>
          <p:cNvPr id="26629" name="Text Box 20"/>
          <p:cNvSpPr txBox="1">
            <a:spLocks noChangeArrowheads="1"/>
          </p:cNvSpPr>
          <p:nvPr/>
        </p:nvSpPr>
        <p:spPr bwMode="auto">
          <a:xfrm>
            <a:off x="5202239" y="6465888"/>
            <a:ext cx="1550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300" b="1" i="1">
                <a:latin typeface="Arial" panose="020B0604020202020204" pitchFamily="34" charset="0"/>
              </a:rPr>
              <a:t>Dubautia scabra</a:t>
            </a:r>
          </a:p>
        </p:txBody>
      </p:sp>
      <p:sp>
        <p:nvSpPr>
          <p:cNvPr id="26630" name="Text Box 21"/>
          <p:cNvSpPr txBox="1">
            <a:spLocks noChangeArrowheads="1"/>
          </p:cNvSpPr>
          <p:nvPr/>
        </p:nvSpPr>
        <p:spPr bwMode="auto">
          <a:xfrm>
            <a:off x="1854200" y="5691188"/>
            <a:ext cx="19510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300" b="1" i="1">
                <a:latin typeface="Arial" panose="020B0604020202020204" pitchFamily="34" charset="0"/>
              </a:rPr>
              <a:t>Dubautia waialealae</a:t>
            </a:r>
          </a:p>
        </p:txBody>
      </p:sp>
      <p:sp>
        <p:nvSpPr>
          <p:cNvPr id="26631" name="Text Box 22"/>
          <p:cNvSpPr txBox="1">
            <a:spLocks noChangeArrowheads="1"/>
          </p:cNvSpPr>
          <p:nvPr/>
        </p:nvSpPr>
        <p:spPr bwMode="auto">
          <a:xfrm>
            <a:off x="2944813" y="3076575"/>
            <a:ext cx="120491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300" b="1" i="1">
                <a:latin typeface="Arial" panose="020B0604020202020204" pitchFamily="34" charset="0"/>
              </a:rPr>
              <a:t>Dubautia laxa</a:t>
            </a:r>
          </a:p>
        </p:txBody>
      </p:sp>
      <p:sp>
        <p:nvSpPr>
          <p:cNvPr id="26632" name="Text Box 23"/>
          <p:cNvSpPr txBox="1">
            <a:spLocks noChangeArrowheads="1"/>
          </p:cNvSpPr>
          <p:nvPr/>
        </p:nvSpPr>
        <p:spPr bwMode="auto">
          <a:xfrm>
            <a:off x="7067551" y="4022725"/>
            <a:ext cx="714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HAWAII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0.4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million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years</a:t>
            </a:r>
          </a:p>
        </p:txBody>
      </p:sp>
      <p:sp>
        <p:nvSpPr>
          <p:cNvPr id="26633" name="Text Box 24"/>
          <p:cNvSpPr txBox="1">
            <a:spLocks noChangeArrowheads="1"/>
          </p:cNvSpPr>
          <p:nvPr/>
        </p:nvSpPr>
        <p:spPr bwMode="auto">
          <a:xfrm>
            <a:off x="5322889" y="3352800"/>
            <a:ext cx="714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OAHU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3.7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million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years</a:t>
            </a:r>
            <a:endParaRPr lang="en-US" altLang="en-US" sz="1200" b="1" i="1">
              <a:latin typeface="Arial" panose="020B0604020202020204" pitchFamily="34" charset="0"/>
            </a:endParaRPr>
          </a:p>
        </p:txBody>
      </p:sp>
      <p:sp>
        <p:nvSpPr>
          <p:cNvPr id="26634" name="Text Box 25"/>
          <p:cNvSpPr txBox="1">
            <a:spLocks noChangeArrowheads="1"/>
          </p:cNvSpPr>
          <p:nvPr/>
        </p:nvSpPr>
        <p:spPr bwMode="auto">
          <a:xfrm>
            <a:off x="4616451" y="2962275"/>
            <a:ext cx="714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KAUAI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5.1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million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years</a:t>
            </a:r>
          </a:p>
        </p:txBody>
      </p:sp>
      <p:sp>
        <p:nvSpPr>
          <p:cNvPr id="26635" name="Text Box 26"/>
          <p:cNvSpPr txBox="1">
            <a:spLocks noChangeArrowheads="1"/>
          </p:cNvSpPr>
          <p:nvPr/>
        </p:nvSpPr>
        <p:spPr bwMode="auto">
          <a:xfrm>
            <a:off x="6735764" y="2911475"/>
            <a:ext cx="714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1.3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million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years</a:t>
            </a:r>
            <a:endParaRPr lang="en-US" altLang="en-US" sz="1200" b="1" i="1">
              <a:latin typeface="Arial" panose="020B0604020202020204" pitchFamily="34" charset="0"/>
            </a:endParaRPr>
          </a:p>
        </p:txBody>
      </p:sp>
      <p:sp>
        <p:nvSpPr>
          <p:cNvPr id="26636" name="Text Box 28"/>
          <p:cNvSpPr txBox="1">
            <a:spLocks noChangeArrowheads="1"/>
          </p:cNvSpPr>
          <p:nvPr/>
        </p:nvSpPr>
        <p:spPr bwMode="auto">
          <a:xfrm>
            <a:off x="5691189" y="2955926"/>
            <a:ext cx="752475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MOLOKAI</a:t>
            </a:r>
          </a:p>
        </p:txBody>
      </p:sp>
      <p:sp>
        <p:nvSpPr>
          <p:cNvPr id="26637" name="Text Box 29"/>
          <p:cNvSpPr txBox="1">
            <a:spLocks noChangeArrowheads="1"/>
          </p:cNvSpPr>
          <p:nvPr/>
        </p:nvSpPr>
        <p:spPr bwMode="auto">
          <a:xfrm>
            <a:off x="6419851" y="3079751"/>
            <a:ext cx="417513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MAUI</a:t>
            </a:r>
            <a:endParaRPr lang="en-US" altLang="en-US" sz="110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26638" name="Text Box 30"/>
          <p:cNvSpPr txBox="1">
            <a:spLocks noChangeArrowheads="1"/>
          </p:cNvSpPr>
          <p:nvPr/>
        </p:nvSpPr>
        <p:spPr bwMode="auto">
          <a:xfrm>
            <a:off x="5897564" y="3481389"/>
            <a:ext cx="473075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LANAI</a:t>
            </a:r>
            <a:endParaRPr lang="en-US" altLang="en-US" sz="110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26639" name="Rectangle 4"/>
          <p:cNvSpPr>
            <a:spLocks noChangeArrowheads="1"/>
          </p:cNvSpPr>
          <p:nvPr/>
        </p:nvSpPr>
        <p:spPr bwMode="auto">
          <a:xfrm>
            <a:off x="1524000" y="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200" b="1">
                <a:solidFill>
                  <a:schemeClr val="tx2"/>
                </a:solidFill>
                <a:latin typeface="Geneva" charset="0"/>
              </a:rPr>
              <a:t>Examples of Adaptive Radiation: </a:t>
            </a:r>
            <a:r>
              <a:rPr lang="ja-JP" altLang="en-US" sz="2200" b="1">
                <a:solidFill>
                  <a:schemeClr val="tx2"/>
                </a:solidFill>
                <a:latin typeface="Geneva" charset="0"/>
              </a:rPr>
              <a:t>“</a:t>
            </a:r>
            <a:r>
              <a:rPr lang="en-US" altLang="ja-JP" sz="2200" b="1">
                <a:solidFill>
                  <a:schemeClr val="tx2"/>
                </a:solidFill>
                <a:latin typeface="Geneva" charset="0"/>
              </a:rPr>
              <a:t>Tarweeds</a:t>
            </a:r>
            <a:r>
              <a:rPr lang="ja-JP" altLang="en-US" sz="2200" b="1">
                <a:solidFill>
                  <a:schemeClr val="tx2"/>
                </a:solidFill>
                <a:latin typeface="Geneva" charset="0"/>
              </a:rPr>
              <a:t>”</a:t>
            </a:r>
            <a:r>
              <a:rPr lang="en-US" altLang="ja-JP" sz="2200" b="1">
                <a:solidFill>
                  <a:schemeClr val="tx2"/>
                </a:solidFill>
                <a:latin typeface="Geneva" charset="0"/>
              </a:rPr>
              <a:t> of Hawaiian Islands</a:t>
            </a:r>
            <a:endParaRPr lang="en-US" altLang="en-US" sz="2200" b="1">
              <a:solidFill>
                <a:schemeClr val="tx2"/>
              </a:solidFill>
              <a:latin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speciation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latin typeface="Geneva" charset="0"/>
              </a:rPr>
              <a:t>1) Allopatric</a:t>
            </a:r>
            <a:br>
              <a:rPr lang="en-US" altLang="en-US" b="1" dirty="0">
                <a:latin typeface="Geneva" charset="0"/>
              </a:rPr>
            </a:br>
            <a:endParaRPr lang="en-US" altLang="en-US" b="1" dirty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dirty="0">
                <a:latin typeface="Geneva" charset="0"/>
              </a:rPr>
              <a:t>2) Sympatric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3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53557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1) </a:t>
            </a:r>
            <a:r>
              <a:rPr lang="en-US" altLang="en-US" b="1" dirty="0" smtClean="0">
                <a:latin typeface="Geneva" charset="0"/>
              </a:rPr>
              <a:t>Allopatric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speciation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dirty="0" smtClean="0">
                <a:latin typeface="Geneva" charset="0"/>
              </a:rPr>
              <a:t>evolutionary </a:t>
            </a:r>
            <a:r>
              <a:rPr lang="en-US" altLang="en-US" b="1" dirty="0">
                <a:latin typeface="Geneva" charset="0"/>
              </a:rPr>
              <a:t>change occurring in </a:t>
            </a:r>
            <a:r>
              <a:rPr lang="en-US" altLang="en-US" b="1" u="sng" dirty="0">
                <a:latin typeface="Geneva" charset="0"/>
              </a:rPr>
              <a:t>different</a:t>
            </a:r>
            <a:r>
              <a:rPr lang="en-US" altLang="en-US" b="1" dirty="0">
                <a:latin typeface="Geneva" charset="0"/>
              </a:rPr>
              <a:t> </a:t>
            </a:r>
            <a:r>
              <a:rPr lang="en-US" altLang="en-US" b="1" u="sng" dirty="0">
                <a:latin typeface="Geneva" charset="0"/>
              </a:rPr>
              <a:t>geographic ranges.</a:t>
            </a:r>
            <a:br>
              <a:rPr lang="en-US" altLang="en-US" b="1" u="sng" dirty="0">
                <a:latin typeface="Geneva" charset="0"/>
              </a:rPr>
            </a:br>
            <a:endParaRPr lang="en-US" altLang="en-US" b="1" u="sng" dirty="0">
              <a:latin typeface="Geneva" charset="0"/>
            </a:endParaRPr>
          </a:p>
          <a:p>
            <a:pPr>
              <a:buFontTx/>
              <a:buNone/>
            </a:pPr>
            <a:r>
              <a:rPr lang="tr-TR" altLang="en-US" b="1" dirty="0" err="1" smtClean="0">
                <a:latin typeface="Geneva" charset="0"/>
              </a:rPr>
              <a:t>Due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to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living</a:t>
            </a:r>
            <a:r>
              <a:rPr lang="tr-TR" altLang="en-US" b="1" dirty="0" smtClean="0">
                <a:latin typeface="Geneva" charset="0"/>
              </a:rPr>
              <a:t> in </a:t>
            </a:r>
            <a:r>
              <a:rPr lang="tr-TR" altLang="en-US" b="1" dirty="0" err="1" smtClean="0">
                <a:latin typeface="Geneva" charset="0"/>
              </a:rPr>
              <a:t>different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geographic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regions</a:t>
            </a:r>
            <a:r>
              <a:rPr lang="tr-TR" altLang="en-US" b="1" dirty="0" smtClean="0">
                <a:latin typeface="Geneva" charset="0"/>
              </a:rPr>
              <a:t> a</a:t>
            </a:r>
            <a:r>
              <a:rPr lang="en-US" altLang="en-US" b="1" dirty="0" err="1" smtClean="0">
                <a:latin typeface="Geneva" charset="0"/>
              </a:rPr>
              <a:t>ncestral</a:t>
            </a:r>
            <a:r>
              <a:rPr lang="en-US" altLang="en-US" b="1" dirty="0" smtClean="0">
                <a:latin typeface="Geneva" charset="0"/>
              </a:rPr>
              <a:t> </a:t>
            </a:r>
            <a:r>
              <a:rPr lang="en-US" altLang="en-US" b="1" dirty="0">
                <a:latin typeface="Geneva" charset="0"/>
              </a:rPr>
              <a:t>population divides</a:t>
            </a:r>
            <a:r>
              <a:rPr lang="en-US" altLang="en-US" b="1" dirty="0" smtClean="0">
                <a:latin typeface="Geneva" charset="0"/>
              </a:rPr>
              <a:t>;</a:t>
            </a:r>
            <a:endParaRPr lang="tr-TR" altLang="en-US" b="1" dirty="0" smtClean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dirty="0" smtClean="0">
                <a:latin typeface="Geneva" charset="0"/>
              </a:rPr>
              <a:t>each </a:t>
            </a:r>
            <a:r>
              <a:rPr lang="en-US" altLang="en-US" b="1" dirty="0">
                <a:latin typeface="Geneva" charset="0"/>
              </a:rPr>
              <a:t>can undergo </a:t>
            </a:r>
            <a:r>
              <a:rPr lang="en-US" altLang="en-US" b="1" u="sng" dirty="0">
                <a:latin typeface="Geneva" charset="0"/>
              </a:rPr>
              <a:t>independent</a:t>
            </a:r>
            <a:r>
              <a:rPr lang="en-US" altLang="en-US" b="1" dirty="0">
                <a:latin typeface="Geneva" charset="0"/>
              </a:rPr>
              <a:t> </a:t>
            </a:r>
            <a:r>
              <a:rPr lang="en-US" altLang="en-US" b="1" u="sng" dirty="0">
                <a:latin typeface="Geneva" charset="0"/>
              </a:rPr>
              <a:t>evolutionary change</a:t>
            </a:r>
            <a:r>
              <a:rPr lang="en-US" altLang="en-US" b="1" dirty="0" smtClean="0">
                <a:latin typeface="Geneva" charset="0"/>
              </a:rPr>
              <a:t>.</a:t>
            </a:r>
            <a:endParaRPr lang="tr-TR" altLang="en-US" b="1" dirty="0" smtClean="0">
              <a:latin typeface="Geneva" charset="0"/>
            </a:endParaRPr>
          </a:p>
          <a:p>
            <a:pPr>
              <a:buFontTx/>
              <a:buNone/>
            </a:pPr>
            <a:r>
              <a:rPr lang="tr-TR" altLang="en-US" b="1" dirty="0" err="1" smtClean="0">
                <a:latin typeface="Geneva" charset="0"/>
              </a:rPr>
              <a:t>In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the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end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this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individuals</a:t>
            </a:r>
            <a:r>
              <a:rPr lang="tr-TR" altLang="en-US" b="1" dirty="0" smtClean="0">
                <a:latin typeface="Geneva" charset="0"/>
              </a:rPr>
              <a:t> can not </a:t>
            </a:r>
            <a:r>
              <a:rPr lang="tr-TR" altLang="en-US" b="1" dirty="0" err="1" smtClean="0">
                <a:latin typeface="Geneva" charset="0"/>
              </a:rPr>
              <a:t>even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mate</a:t>
            </a:r>
            <a:r>
              <a:rPr lang="tr-TR" altLang="en-US" b="1" dirty="0" smtClean="0">
                <a:latin typeface="Geneva" charset="0"/>
              </a:rPr>
              <a:t>.</a:t>
            </a:r>
            <a:endParaRPr lang="en-US" altLang="en-US" b="1" dirty="0">
              <a:latin typeface="Geneva" charset="0"/>
            </a:endParaRP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4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55872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Geographic</a:t>
            </a:r>
            <a:r>
              <a:rPr lang="tr-TR" dirty="0" smtClean="0"/>
              <a:t> </a:t>
            </a:r>
            <a:r>
              <a:rPr lang="tr-TR" dirty="0" err="1" smtClean="0"/>
              <a:t>barriers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Eventhough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habitat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mountain</a:t>
            </a:r>
            <a:r>
              <a:rPr lang="tr-TR" dirty="0" smtClean="0"/>
              <a:t>, </a:t>
            </a:r>
            <a:r>
              <a:rPr lang="tr-TR" dirty="0" err="1" smtClean="0"/>
              <a:t>sea</a:t>
            </a:r>
            <a:r>
              <a:rPr lang="tr-TR" dirty="0" smtClean="0"/>
              <a:t>, </a:t>
            </a:r>
            <a:r>
              <a:rPr lang="tr-TR" dirty="0" err="1" smtClean="0"/>
              <a:t>or</a:t>
            </a:r>
            <a:r>
              <a:rPr lang="tr-TR" dirty="0" smtClean="0"/>
              <a:t> lake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river</a:t>
            </a:r>
            <a:r>
              <a:rPr lang="tr-TR" dirty="0" smtClean="0"/>
              <a:t> is </a:t>
            </a:r>
            <a:r>
              <a:rPr lang="tr-TR" dirty="0" err="1" smtClean="0"/>
              <a:t>suitable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organism</a:t>
            </a:r>
            <a:r>
              <a:rPr lang="tr-TR" dirty="0" smtClean="0"/>
              <a:t> since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seeds</a:t>
            </a:r>
            <a:r>
              <a:rPr lang="tr-TR" dirty="0" smtClean="0"/>
              <a:t> can not </a:t>
            </a:r>
            <a:r>
              <a:rPr lang="tr-TR" dirty="0" err="1" smtClean="0"/>
              <a:t>reach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,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distribution</a:t>
            </a:r>
            <a:r>
              <a:rPr lang="tr-TR" dirty="0" smtClean="0"/>
              <a:t> is </a:t>
            </a:r>
            <a:r>
              <a:rPr lang="tr-TR" dirty="0" err="1" smtClean="0"/>
              <a:t>limited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geographic</a:t>
            </a:r>
            <a:r>
              <a:rPr lang="tr-TR" dirty="0" smtClean="0"/>
              <a:t> </a:t>
            </a:r>
            <a:r>
              <a:rPr lang="tr-TR" dirty="0" err="1" smtClean="0"/>
              <a:t>barrier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Environment is a </a:t>
            </a:r>
            <a:r>
              <a:rPr lang="tr-TR" dirty="0" err="1" smtClean="0"/>
              <a:t>heterogene</a:t>
            </a:r>
            <a:r>
              <a:rPr lang="tr-TR" dirty="0" smtClean="0"/>
              <a:t> </a:t>
            </a:r>
            <a:r>
              <a:rPr lang="tr-TR" dirty="0" err="1" smtClean="0"/>
              <a:t>term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Why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Remember</a:t>
            </a:r>
            <a:r>
              <a:rPr lang="tr-TR" dirty="0" smtClean="0"/>
              <a:t> </a:t>
            </a:r>
            <a:r>
              <a:rPr lang="tr-TR" dirty="0" err="1" smtClean="0"/>
              <a:t>biotic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abiotic</a:t>
            </a:r>
            <a:r>
              <a:rPr lang="tr-TR" dirty="0" smtClean="0"/>
              <a:t> </a:t>
            </a:r>
            <a:r>
              <a:rPr lang="tr-TR" dirty="0" err="1" smtClean="0"/>
              <a:t>factors</a:t>
            </a:r>
            <a:r>
              <a:rPr lang="tr-TR" dirty="0" smtClean="0"/>
              <a:t>. </a:t>
            </a:r>
          </a:p>
          <a:p>
            <a:r>
              <a:rPr lang="tr-TR" i="1" dirty="0" err="1" smtClean="0"/>
              <a:t>Temperature</a:t>
            </a:r>
            <a:r>
              <a:rPr lang="tr-TR" i="1" dirty="0" smtClean="0"/>
              <a:t>, </a:t>
            </a:r>
            <a:r>
              <a:rPr lang="tr-TR" i="1" dirty="0" err="1" smtClean="0"/>
              <a:t>humidity</a:t>
            </a:r>
            <a:r>
              <a:rPr lang="tr-TR" i="1" dirty="0" smtClean="0"/>
              <a:t>, </a:t>
            </a:r>
            <a:r>
              <a:rPr lang="tr-TR" i="1" dirty="0" err="1" smtClean="0"/>
              <a:t>soil</a:t>
            </a:r>
            <a:r>
              <a:rPr lang="tr-TR" i="1" dirty="0" smtClean="0"/>
              <a:t> </a:t>
            </a:r>
            <a:r>
              <a:rPr lang="tr-TR" i="1" dirty="0" err="1" smtClean="0"/>
              <a:t>sturucture</a:t>
            </a:r>
            <a:r>
              <a:rPr lang="tr-TR" i="1" dirty="0" smtClean="0"/>
              <a:t>, </a:t>
            </a:r>
            <a:r>
              <a:rPr lang="tr-TR" i="1" dirty="0" err="1" smtClean="0"/>
              <a:t>plants</a:t>
            </a:r>
            <a:r>
              <a:rPr lang="tr-TR" i="1" dirty="0" smtClean="0"/>
              <a:t>… </a:t>
            </a:r>
            <a:endParaRPr lang="en-US" i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5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4517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As a </a:t>
            </a:r>
            <a:r>
              <a:rPr lang="tr-TR" dirty="0" err="1" smtClean="0"/>
              <a:t>result</a:t>
            </a:r>
            <a:r>
              <a:rPr lang="tr-TR" dirty="0" smtClean="0"/>
              <a:t> of </a:t>
            </a:r>
            <a:r>
              <a:rPr lang="tr-TR" dirty="0" err="1" smtClean="0"/>
              <a:t>heterogene</a:t>
            </a:r>
            <a:r>
              <a:rPr lang="tr-TR" dirty="0" smtClean="0"/>
              <a:t> </a:t>
            </a:r>
            <a:r>
              <a:rPr lang="tr-TR" dirty="0" err="1" smtClean="0"/>
              <a:t>environment</a:t>
            </a:r>
            <a:r>
              <a:rPr lang="tr-TR" dirty="0" smtClean="0"/>
              <a:t> </a:t>
            </a:r>
            <a:r>
              <a:rPr lang="tr-TR" dirty="0" err="1" smtClean="0"/>
              <a:t>populations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divided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subpopulations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Subpopulations</a:t>
            </a:r>
            <a:r>
              <a:rPr lang="tr-TR" dirty="0" smtClean="0"/>
              <a:t> </a:t>
            </a:r>
            <a:r>
              <a:rPr lang="tr-TR" dirty="0" err="1" smtClean="0"/>
              <a:t>occupying</a:t>
            </a:r>
            <a:r>
              <a:rPr lang="tr-TR" dirty="0" smtClean="0"/>
              <a:t> </a:t>
            </a:r>
            <a:r>
              <a:rPr lang="tr-TR" dirty="0" err="1" smtClean="0"/>
              <a:t>suitable</a:t>
            </a:r>
            <a:r>
              <a:rPr lang="tr-TR" dirty="0" smtClean="0"/>
              <a:t> habitat </a:t>
            </a:r>
            <a:r>
              <a:rPr lang="tr-TR" dirty="0" err="1" smtClean="0"/>
              <a:t>patches</a:t>
            </a:r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6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76763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7</a:t>
            </a:fld>
            <a:endParaRPr lang="es-ES" altLang="tr-TR"/>
          </a:p>
        </p:txBody>
      </p:sp>
      <p:pic>
        <p:nvPicPr>
          <p:cNvPr id="7172" name="Picture 4" descr="Allopatric speciati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3618"/>
            <a:ext cx="7725150" cy="26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703513" y="6483351"/>
            <a:ext cx="73789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https://www.google.com.tr/search?q=Allopatric+speciation&amp;source=lnms&amp;tbm=isch&amp;sa=X&amp;ved=0ahUKEwjJ04OLjOzaAhXBJ5oKHSI0BVwQ_AUICigB&amp;biw=1366&amp;bih=613#imgrc=gwgCHC9nMjydTM:</a:t>
            </a:r>
          </a:p>
        </p:txBody>
      </p:sp>
      <p:pic>
        <p:nvPicPr>
          <p:cNvPr id="7174" name="Picture 6" descr="images.slideplayer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8" b="6214"/>
          <a:stretch/>
        </p:blipFill>
        <p:spPr bwMode="auto">
          <a:xfrm>
            <a:off x="2971995" y="2685750"/>
            <a:ext cx="5743561" cy="37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6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b="1" dirty="0" smtClean="0">
                <a:latin typeface="Geneva" charset="0"/>
              </a:rPr>
              <a:t>2) </a:t>
            </a:r>
            <a:r>
              <a:rPr lang="en-US" altLang="en-US" b="1" dirty="0" smtClean="0">
                <a:latin typeface="Geneva" charset="0"/>
              </a:rPr>
              <a:t>Sympatric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>
                <a:latin typeface="Geneva" charset="0"/>
              </a:rPr>
              <a:t>speciation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latin typeface="Geneva" charset="0"/>
              </a:rPr>
              <a:t>evolutionary divergence occurring in </a:t>
            </a:r>
            <a:r>
              <a:rPr lang="en-US" altLang="en-US" b="1" u="sng" dirty="0">
                <a:latin typeface="Geneva" charset="0"/>
              </a:rPr>
              <a:t>same</a:t>
            </a:r>
            <a:r>
              <a:rPr lang="en-US" altLang="en-US" b="1" dirty="0">
                <a:latin typeface="Geneva" charset="0"/>
              </a:rPr>
              <a:t> (</a:t>
            </a:r>
            <a:r>
              <a:rPr lang="en-US" altLang="en-US" b="1" u="sng" dirty="0">
                <a:latin typeface="Geneva" charset="0"/>
              </a:rPr>
              <a:t>overlapping</a:t>
            </a:r>
            <a:r>
              <a:rPr lang="en-US" altLang="en-US" b="1" dirty="0">
                <a:latin typeface="Geneva" charset="0"/>
              </a:rPr>
              <a:t>) geographic ranges.</a:t>
            </a:r>
            <a:br>
              <a:rPr lang="en-US" altLang="en-US" b="1" dirty="0">
                <a:latin typeface="Geneva" charset="0"/>
              </a:rPr>
            </a:br>
            <a:endParaRPr lang="en-US" altLang="en-US" b="1" dirty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dirty="0">
                <a:latin typeface="Geneva" charset="0"/>
              </a:rPr>
              <a:t>Rare in nature, </a:t>
            </a:r>
            <a:br>
              <a:rPr lang="en-US" altLang="en-US" b="1" dirty="0">
                <a:latin typeface="Geneva" charset="0"/>
              </a:rPr>
            </a:br>
            <a:r>
              <a:rPr lang="en-US" altLang="en-US" b="1" dirty="0">
                <a:latin typeface="Geneva" charset="0"/>
              </a:rPr>
              <a:t>but may occur by:</a:t>
            </a:r>
            <a:br>
              <a:rPr lang="en-US" altLang="en-US" b="1" dirty="0">
                <a:latin typeface="Geneva" charset="0"/>
              </a:rPr>
            </a:br>
            <a:r>
              <a:rPr lang="en-US" altLang="en-US" b="1" dirty="0">
                <a:latin typeface="Geneva" charset="0"/>
              </a:rPr>
              <a:t>	- Initial disruptive selection (e.g., different food sources).</a:t>
            </a:r>
            <a:br>
              <a:rPr lang="en-US" altLang="en-US" b="1" dirty="0">
                <a:latin typeface="Geneva" charset="0"/>
              </a:rPr>
            </a:br>
            <a:r>
              <a:rPr lang="en-US" altLang="en-US" b="1" dirty="0">
                <a:latin typeface="Geneva" charset="0"/>
              </a:rPr>
              <a:t>	- Local ecological niche specialization (e.g., races/ecotypes)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8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38684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333333"/>
                </a:solidFill>
                <a:latin typeface="Nunito Sans"/>
              </a:rPr>
              <a:t>2) S</a:t>
            </a:r>
            <a:r>
              <a:rPr lang="en-US" dirty="0" err="1" smtClean="0">
                <a:solidFill>
                  <a:srgbClr val="333333"/>
                </a:solidFill>
                <a:latin typeface="Nunito Sans"/>
              </a:rPr>
              <a:t>ympatric</a:t>
            </a:r>
            <a:r>
              <a:rPr lang="en-US" dirty="0" smtClean="0">
                <a:solidFill>
                  <a:srgbClr val="333333"/>
                </a:solidFill>
                <a:latin typeface="Nunito Sans"/>
              </a:rPr>
              <a:t> </a:t>
            </a:r>
            <a:r>
              <a:rPr lang="en-US" dirty="0">
                <a:solidFill>
                  <a:srgbClr val="333333"/>
                </a:solidFill>
                <a:latin typeface="Nunito Sans"/>
              </a:rPr>
              <a:t>speciation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33"/>
                </a:solidFill>
                <a:latin typeface="Nunito Sans"/>
              </a:rPr>
              <a:t>a </a:t>
            </a:r>
            <a:r>
              <a:rPr lang="en-US" dirty="0">
                <a:solidFill>
                  <a:srgbClr val="333333"/>
                </a:solidFill>
                <a:latin typeface="Nunito Sans"/>
              </a:rPr>
              <a:t>series of mutations may isolate a subpopulation from the parental population as </a:t>
            </a:r>
            <a:r>
              <a:rPr lang="en-US" b="1" dirty="0">
                <a:solidFill>
                  <a:srgbClr val="333333"/>
                </a:solidFill>
                <a:latin typeface="Nunito Sans"/>
              </a:rPr>
              <a:t>interbreeding</a:t>
            </a:r>
            <a:r>
              <a:rPr lang="en-US" dirty="0">
                <a:solidFill>
                  <a:srgbClr val="333333"/>
                </a:solidFill>
                <a:latin typeface="Nunito Sans"/>
              </a:rPr>
              <a:t> fails. </a:t>
            </a:r>
            <a:endParaRPr lang="tr-TR" dirty="0" smtClean="0">
              <a:solidFill>
                <a:srgbClr val="333333"/>
              </a:solidFill>
              <a:latin typeface="Nunito Sans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Nunito Sans"/>
              </a:rPr>
              <a:t>This </a:t>
            </a:r>
            <a:r>
              <a:rPr lang="en-US" dirty="0">
                <a:solidFill>
                  <a:srgbClr val="333333"/>
                </a:solidFill>
                <a:latin typeface="Nunito Sans"/>
              </a:rPr>
              <a:t>may also </a:t>
            </a:r>
            <a:r>
              <a:rPr lang="tr-TR" dirty="0" err="1" smtClean="0">
                <a:solidFill>
                  <a:srgbClr val="333333"/>
                </a:solidFill>
                <a:latin typeface="Nunito Sans"/>
              </a:rPr>
              <a:t>occur</a:t>
            </a:r>
            <a:r>
              <a:rPr lang="en-US" dirty="0" smtClean="0">
                <a:solidFill>
                  <a:srgbClr val="333333"/>
                </a:solidFill>
                <a:latin typeface="Nunito Sans"/>
              </a:rPr>
              <a:t> </a:t>
            </a:r>
            <a:r>
              <a:rPr lang="en-US" dirty="0">
                <a:solidFill>
                  <a:srgbClr val="333333"/>
                </a:solidFill>
                <a:latin typeface="Nunito Sans"/>
              </a:rPr>
              <a:t>due to interspecies </a:t>
            </a:r>
            <a:r>
              <a:rPr lang="en-US" dirty="0" err="1">
                <a:solidFill>
                  <a:srgbClr val="333333"/>
                </a:solidFill>
                <a:latin typeface="Nunito Sans"/>
              </a:rPr>
              <a:t>hybridisation</a:t>
            </a:r>
            <a:r>
              <a:rPr lang="en-US" dirty="0">
                <a:solidFill>
                  <a:srgbClr val="333333"/>
                </a:solidFill>
                <a:latin typeface="Nunito Sans"/>
              </a:rPr>
              <a:t> and/or chromosomal doubling/</a:t>
            </a:r>
            <a:r>
              <a:rPr lang="en-US" dirty="0" err="1">
                <a:solidFill>
                  <a:srgbClr val="333333"/>
                </a:solidFill>
                <a:latin typeface="Nunito Sans"/>
              </a:rPr>
              <a:t>autopolyploidy</a:t>
            </a:r>
            <a:r>
              <a:rPr lang="en-US" dirty="0" smtClean="0">
                <a:solidFill>
                  <a:srgbClr val="333333"/>
                </a:solidFill>
                <a:latin typeface="Nunito Sans"/>
              </a:rPr>
              <a:t>.</a:t>
            </a:r>
            <a:endParaRPr lang="tr-TR" dirty="0" smtClean="0">
              <a:solidFill>
                <a:srgbClr val="333333"/>
              </a:solidFill>
              <a:latin typeface="Nunito Sans"/>
            </a:endParaRPr>
          </a:p>
          <a:p>
            <a:r>
              <a:rPr lang="tr-TR" dirty="0" err="1" smtClean="0">
                <a:solidFill>
                  <a:srgbClr val="333333"/>
                </a:solidFill>
                <a:latin typeface="Nunito Sans"/>
              </a:rPr>
              <a:t>Frogs</a:t>
            </a:r>
            <a:r>
              <a:rPr lang="tr-TR" dirty="0" smtClean="0">
                <a:solidFill>
                  <a:srgbClr val="333333"/>
                </a:solidFill>
                <a:latin typeface="Nunito Sans"/>
              </a:rPr>
              <a:t>!</a:t>
            </a:r>
            <a:endParaRPr lang="en-US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9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40522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Geniş ekran</PresentationFormat>
  <Paragraphs>128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5" baseType="lpstr">
      <vt:lpstr>MS PGothic</vt:lpstr>
      <vt:lpstr>游ゴシック</vt:lpstr>
      <vt:lpstr>Arial</vt:lpstr>
      <vt:lpstr>Calibri</vt:lpstr>
      <vt:lpstr>Calibri Light</vt:lpstr>
      <vt:lpstr>Geneva</vt:lpstr>
      <vt:lpstr>Lucida Grande</vt:lpstr>
      <vt:lpstr>Nunito Sans</vt:lpstr>
      <vt:lpstr>Times New Roman</vt:lpstr>
      <vt:lpstr>Wingdings</vt:lpstr>
      <vt:lpstr>Office Teması</vt:lpstr>
      <vt:lpstr>Ecology and Environmental Biology</vt:lpstr>
      <vt:lpstr>PowerPoint Sunusu</vt:lpstr>
      <vt:lpstr>Two types of speciation</vt:lpstr>
      <vt:lpstr>1) Allopatric speciation</vt:lpstr>
      <vt:lpstr>Geographic barriers</vt:lpstr>
      <vt:lpstr>PowerPoint Sunusu</vt:lpstr>
      <vt:lpstr>PowerPoint Sunusu</vt:lpstr>
      <vt:lpstr>2) Sympatric speciation</vt:lpstr>
      <vt:lpstr>2) Sympatric speciation</vt:lpstr>
      <vt:lpstr>Wheats</vt:lpstr>
      <vt:lpstr>Summary</vt:lpstr>
      <vt:lpstr>Reproductive Isolating Mechanisms</vt:lpstr>
      <vt:lpstr>Reproductive Isolating Mechanisms (Genetic)</vt:lpstr>
      <vt:lpstr>Reproductive Isolating Mechanisms (Genetic)</vt:lpstr>
      <vt:lpstr>Reproductive Isolating Mechanisms (Genetic)</vt:lpstr>
      <vt:lpstr>Reproductive Isolating Mechanisms (Genetic)</vt:lpstr>
      <vt:lpstr>Reproductive Isolating Mechanisms (Genetic)</vt:lpstr>
      <vt:lpstr>Reproductive Isolating Mechanisms (Genetic)</vt:lpstr>
      <vt:lpstr>Time for Speciation to occur?</vt:lpstr>
      <vt:lpstr>Adaptive Radiation</vt:lpstr>
      <vt:lpstr>Adaptive Radiation</vt:lpstr>
      <vt:lpstr>Examples of Adaptive Radiation:  Galapagos Tortoises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and Environmental Biology</dc:title>
  <dc:creator>Nuket Bilgen</dc:creator>
  <cp:lastModifiedBy>Nuket Bilgen</cp:lastModifiedBy>
  <cp:revision>1</cp:revision>
  <dcterms:created xsi:type="dcterms:W3CDTF">2018-05-08T13:59:31Z</dcterms:created>
  <dcterms:modified xsi:type="dcterms:W3CDTF">2018-05-08T13:59:59Z</dcterms:modified>
</cp:coreProperties>
</file>